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 id="2147483701" r:id="rId5"/>
    <p:sldMasterId id="2147483703" r:id="rId6"/>
  </p:sldMasterIdLst>
  <p:notesMasterIdLst>
    <p:notesMasterId r:id="rId52"/>
  </p:notesMasterIdLst>
  <p:handoutMasterIdLst>
    <p:handoutMasterId r:id="rId53"/>
  </p:handoutMasterIdLst>
  <p:sldIdLst>
    <p:sldId id="256" r:id="rId7"/>
    <p:sldId id="299" r:id="rId8"/>
    <p:sldId id="422" r:id="rId9"/>
    <p:sldId id="412" r:id="rId10"/>
    <p:sldId id="411" r:id="rId11"/>
    <p:sldId id="413" r:id="rId12"/>
    <p:sldId id="414" r:id="rId13"/>
    <p:sldId id="415" r:id="rId14"/>
    <p:sldId id="416" r:id="rId15"/>
    <p:sldId id="423" r:id="rId16"/>
    <p:sldId id="424" r:id="rId17"/>
    <p:sldId id="425" r:id="rId18"/>
    <p:sldId id="426" r:id="rId19"/>
    <p:sldId id="428" r:id="rId20"/>
    <p:sldId id="419" r:id="rId21"/>
    <p:sldId id="429" r:id="rId22"/>
    <p:sldId id="427" r:id="rId23"/>
    <p:sldId id="430" r:id="rId24"/>
    <p:sldId id="402" r:id="rId25"/>
    <p:sldId id="339" r:id="rId26"/>
    <p:sldId id="420" r:id="rId27"/>
    <p:sldId id="355" r:id="rId28"/>
    <p:sldId id="396" r:id="rId29"/>
    <p:sldId id="380" r:id="rId30"/>
    <p:sldId id="352" r:id="rId31"/>
    <p:sldId id="373" r:id="rId32"/>
    <p:sldId id="362" r:id="rId33"/>
    <p:sldId id="369" r:id="rId34"/>
    <p:sldId id="357" r:id="rId35"/>
    <p:sldId id="394" r:id="rId36"/>
    <p:sldId id="395" r:id="rId37"/>
    <p:sldId id="356" r:id="rId38"/>
    <p:sldId id="329" r:id="rId39"/>
    <p:sldId id="377" r:id="rId40"/>
    <p:sldId id="389" r:id="rId41"/>
    <p:sldId id="399" r:id="rId42"/>
    <p:sldId id="371" r:id="rId43"/>
    <p:sldId id="342" r:id="rId44"/>
    <p:sldId id="374" r:id="rId45"/>
    <p:sldId id="375" r:id="rId46"/>
    <p:sldId id="378" r:id="rId47"/>
    <p:sldId id="376" r:id="rId48"/>
    <p:sldId id="407" r:id="rId49"/>
    <p:sldId id="337" r:id="rId50"/>
    <p:sldId id="289" r:id="rId51"/>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A276F36-4360-4975-8940-AFF2A3A21484}">
          <p14:sldIdLst>
            <p14:sldId id="256"/>
            <p14:sldId id="299"/>
            <p14:sldId id="422"/>
            <p14:sldId id="412"/>
            <p14:sldId id="411"/>
            <p14:sldId id="413"/>
            <p14:sldId id="414"/>
            <p14:sldId id="415"/>
            <p14:sldId id="416"/>
            <p14:sldId id="423"/>
            <p14:sldId id="424"/>
            <p14:sldId id="425"/>
            <p14:sldId id="426"/>
            <p14:sldId id="428"/>
            <p14:sldId id="419"/>
            <p14:sldId id="429"/>
            <p14:sldId id="427"/>
            <p14:sldId id="430"/>
            <p14:sldId id="402"/>
            <p14:sldId id="339"/>
            <p14:sldId id="420"/>
            <p14:sldId id="355"/>
            <p14:sldId id="396"/>
            <p14:sldId id="380"/>
            <p14:sldId id="352"/>
            <p14:sldId id="373"/>
            <p14:sldId id="362"/>
            <p14:sldId id="369"/>
            <p14:sldId id="357"/>
            <p14:sldId id="394"/>
            <p14:sldId id="395"/>
            <p14:sldId id="356"/>
            <p14:sldId id="329"/>
            <p14:sldId id="377"/>
            <p14:sldId id="389"/>
            <p14:sldId id="399"/>
            <p14:sldId id="371"/>
            <p14:sldId id="342"/>
            <p14:sldId id="374"/>
            <p14:sldId id="375"/>
            <p14:sldId id="378"/>
            <p14:sldId id="376"/>
            <p14:sldId id="407"/>
            <p14:sldId id="337"/>
            <p14:sldId id="289"/>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1E35CD-53B5-4481-B2F2-B5F1290F75AE}" v="7" dt="2025-10-28T22:38:52.6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215" autoAdjust="0"/>
    <p:restoredTop sz="94523" autoAdjust="0"/>
  </p:normalViewPr>
  <p:slideViewPr>
    <p:cSldViewPr snapToGrid="0">
      <p:cViewPr>
        <p:scale>
          <a:sx n="70" d="100"/>
          <a:sy n="70" d="100"/>
        </p:scale>
        <p:origin x="1566" y="834"/>
      </p:cViewPr>
      <p:guideLst/>
    </p:cSldViewPr>
  </p:slideViewPr>
  <p:notesTextViewPr>
    <p:cViewPr>
      <p:scale>
        <a:sx n="1" d="1"/>
        <a:sy n="1" d="1"/>
      </p:scale>
      <p:origin x="0" y="0"/>
    </p:cViewPr>
  </p:notesTextViewPr>
  <p:notesViewPr>
    <p:cSldViewPr snapToGrid="0">
      <p:cViewPr varScale="1">
        <p:scale>
          <a:sx n="73" d="100"/>
          <a:sy n="73" d="100"/>
        </p:scale>
        <p:origin x="2322" y="5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viewProps" Target="viewProps.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handoutMaster" Target="handoutMasters/handoutMaster1.xml"/><Relationship Id="rId58" Type="http://schemas.microsoft.com/office/2016/11/relationships/changesInfo" Target="changesInfos/changesInfo1.xml"/><Relationship Id="rId5" Type="http://schemas.openxmlformats.org/officeDocument/2006/relationships/slideMaster" Target="slideMasters/slideMaster2.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theme" Target="theme/theme1.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microsoft.com/office/2015/10/relationships/revisionInfo" Target="revisionInfo.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tableStyles" Target="tableStyles.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chel Votto" userId="81a0f934-a1c8-4b0b-9130-cd1cf957a003" providerId="ADAL" clId="{B51E35CD-53B5-4481-B2F2-B5F1290F75AE}"/>
    <pc:docChg chg="custSel addSld delSld modSld sldOrd modSection modNotesMaster modHandout">
      <pc:chgData name="Rachel Votto" userId="81a0f934-a1c8-4b0b-9130-cd1cf957a003" providerId="ADAL" clId="{B51E35CD-53B5-4481-B2F2-B5F1290F75AE}" dt="2025-10-28T22:39:50.341" v="8427" actId="20577"/>
      <pc:docMkLst>
        <pc:docMk/>
      </pc:docMkLst>
      <pc:sldChg chg="modSp mod ord">
        <pc:chgData name="Rachel Votto" userId="81a0f934-a1c8-4b0b-9130-cd1cf957a003" providerId="ADAL" clId="{B51E35CD-53B5-4481-B2F2-B5F1290F75AE}" dt="2025-10-28T22:16:54.480" v="8009" actId="20577"/>
        <pc:sldMkLst>
          <pc:docMk/>
          <pc:sldMk cId="700849614" sldId="339"/>
        </pc:sldMkLst>
        <pc:spChg chg="mod">
          <ac:chgData name="Rachel Votto" userId="81a0f934-a1c8-4b0b-9130-cd1cf957a003" providerId="ADAL" clId="{B51E35CD-53B5-4481-B2F2-B5F1290F75AE}" dt="2025-10-28T22:16:54.480" v="8009" actId="20577"/>
          <ac:spMkLst>
            <pc:docMk/>
            <pc:sldMk cId="700849614" sldId="339"/>
            <ac:spMk id="3" creationId="{1BFBA0D5-1784-45A5-969A-003BF19F5812}"/>
          </ac:spMkLst>
        </pc:spChg>
      </pc:sldChg>
      <pc:sldChg chg="modSp mod">
        <pc:chgData name="Rachel Votto" userId="81a0f934-a1c8-4b0b-9130-cd1cf957a003" providerId="ADAL" clId="{B51E35CD-53B5-4481-B2F2-B5F1290F75AE}" dt="2025-10-28T22:27:21.616" v="8349" actId="313"/>
        <pc:sldMkLst>
          <pc:docMk/>
          <pc:sldMk cId="132928251" sldId="352"/>
        </pc:sldMkLst>
        <pc:spChg chg="mod">
          <ac:chgData name="Rachel Votto" userId="81a0f934-a1c8-4b0b-9130-cd1cf957a003" providerId="ADAL" clId="{B51E35CD-53B5-4481-B2F2-B5F1290F75AE}" dt="2025-10-28T22:27:21.616" v="8349" actId="313"/>
          <ac:spMkLst>
            <pc:docMk/>
            <pc:sldMk cId="132928251" sldId="352"/>
            <ac:spMk id="3" creationId="{1BFBA0D5-1784-45A5-969A-003BF19F5812}"/>
          </ac:spMkLst>
        </pc:spChg>
      </pc:sldChg>
      <pc:sldChg chg="ord">
        <pc:chgData name="Rachel Votto" userId="81a0f934-a1c8-4b0b-9130-cd1cf957a003" providerId="ADAL" clId="{B51E35CD-53B5-4481-B2F2-B5F1290F75AE}" dt="2025-10-28T22:01:08.855" v="7728"/>
        <pc:sldMkLst>
          <pc:docMk/>
          <pc:sldMk cId="2385024285" sldId="355"/>
        </pc:sldMkLst>
      </pc:sldChg>
      <pc:sldChg chg="modSp mod">
        <pc:chgData name="Rachel Votto" userId="81a0f934-a1c8-4b0b-9130-cd1cf957a003" providerId="ADAL" clId="{B51E35CD-53B5-4481-B2F2-B5F1290F75AE}" dt="2025-10-28T22:28:46.896" v="8398" actId="20577"/>
        <pc:sldMkLst>
          <pc:docMk/>
          <pc:sldMk cId="1554634514" sldId="357"/>
        </pc:sldMkLst>
        <pc:spChg chg="mod">
          <ac:chgData name="Rachel Votto" userId="81a0f934-a1c8-4b0b-9130-cd1cf957a003" providerId="ADAL" clId="{B51E35CD-53B5-4481-B2F2-B5F1290F75AE}" dt="2025-10-28T22:28:46.896" v="8398" actId="20577"/>
          <ac:spMkLst>
            <pc:docMk/>
            <pc:sldMk cId="1554634514" sldId="357"/>
            <ac:spMk id="3" creationId="{1BFBA0D5-1784-45A5-969A-003BF19F5812}"/>
          </ac:spMkLst>
        </pc:spChg>
      </pc:sldChg>
      <pc:sldChg chg="del">
        <pc:chgData name="Rachel Votto" userId="81a0f934-a1c8-4b0b-9130-cd1cf957a003" providerId="ADAL" clId="{B51E35CD-53B5-4481-B2F2-B5F1290F75AE}" dt="2025-10-28T22:00:25.223" v="7725" actId="2696"/>
        <pc:sldMkLst>
          <pc:docMk/>
          <pc:sldMk cId="1786986329" sldId="359"/>
        </pc:sldMkLst>
      </pc:sldChg>
      <pc:sldChg chg="del">
        <pc:chgData name="Rachel Votto" userId="81a0f934-a1c8-4b0b-9130-cd1cf957a003" providerId="ADAL" clId="{B51E35CD-53B5-4481-B2F2-B5F1290F75AE}" dt="2025-10-28T22:06:43.672" v="7787" actId="2696"/>
        <pc:sldMkLst>
          <pc:docMk/>
          <pc:sldMk cId="2780746489" sldId="361"/>
        </pc:sldMkLst>
      </pc:sldChg>
      <pc:sldChg chg="modSp mod">
        <pc:chgData name="Rachel Votto" userId="81a0f934-a1c8-4b0b-9130-cd1cf957a003" providerId="ADAL" clId="{B51E35CD-53B5-4481-B2F2-B5F1290F75AE}" dt="2025-10-28T22:08:06.332" v="7904" actId="20577"/>
        <pc:sldMkLst>
          <pc:docMk/>
          <pc:sldMk cId="2613604889" sldId="362"/>
        </pc:sldMkLst>
        <pc:spChg chg="mod">
          <ac:chgData name="Rachel Votto" userId="81a0f934-a1c8-4b0b-9130-cd1cf957a003" providerId="ADAL" clId="{B51E35CD-53B5-4481-B2F2-B5F1290F75AE}" dt="2025-10-28T22:08:06.332" v="7904" actId="20577"/>
          <ac:spMkLst>
            <pc:docMk/>
            <pc:sldMk cId="2613604889" sldId="362"/>
            <ac:spMk id="2" creationId="{12A8A03B-51DA-430E-B841-EC6149B8518C}"/>
          </ac:spMkLst>
        </pc:spChg>
      </pc:sldChg>
      <pc:sldChg chg="del">
        <pc:chgData name="Rachel Votto" userId="81a0f934-a1c8-4b0b-9130-cd1cf957a003" providerId="ADAL" clId="{B51E35CD-53B5-4481-B2F2-B5F1290F75AE}" dt="2025-10-28T22:06:48.048" v="7788" actId="2696"/>
        <pc:sldMkLst>
          <pc:docMk/>
          <pc:sldMk cId="1297260759" sldId="363"/>
        </pc:sldMkLst>
      </pc:sldChg>
      <pc:sldChg chg="modSp mod">
        <pc:chgData name="Rachel Votto" userId="81a0f934-a1c8-4b0b-9130-cd1cf957a003" providerId="ADAL" clId="{B51E35CD-53B5-4481-B2F2-B5F1290F75AE}" dt="2025-10-28T22:08:40.934" v="7915" actId="20577"/>
        <pc:sldMkLst>
          <pc:docMk/>
          <pc:sldMk cId="3454379594" sldId="369"/>
        </pc:sldMkLst>
        <pc:spChg chg="mod">
          <ac:chgData name="Rachel Votto" userId="81a0f934-a1c8-4b0b-9130-cd1cf957a003" providerId="ADAL" clId="{B51E35CD-53B5-4481-B2F2-B5F1290F75AE}" dt="2025-10-28T22:08:40.934" v="7915" actId="20577"/>
          <ac:spMkLst>
            <pc:docMk/>
            <pc:sldMk cId="3454379594" sldId="369"/>
            <ac:spMk id="5" creationId="{FD4CF45A-F22A-4EF7-BD67-68C367D4F9D2}"/>
          </ac:spMkLst>
        </pc:spChg>
      </pc:sldChg>
      <pc:sldChg chg="del">
        <pc:chgData name="Rachel Votto" userId="81a0f934-a1c8-4b0b-9130-cd1cf957a003" providerId="ADAL" clId="{B51E35CD-53B5-4481-B2F2-B5F1290F75AE}" dt="2025-10-28T22:00:05.831" v="7724" actId="2696"/>
        <pc:sldMkLst>
          <pc:docMk/>
          <pc:sldMk cId="2395834940" sldId="370"/>
        </pc:sldMkLst>
      </pc:sldChg>
      <pc:sldChg chg="modSp mod">
        <pc:chgData name="Rachel Votto" userId="81a0f934-a1c8-4b0b-9130-cd1cf957a003" providerId="ADAL" clId="{B51E35CD-53B5-4481-B2F2-B5F1290F75AE}" dt="2025-10-28T22:07:42.239" v="7903" actId="20577"/>
        <pc:sldMkLst>
          <pc:docMk/>
          <pc:sldMk cId="1642874789" sldId="373"/>
        </pc:sldMkLst>
        <pc:spChg chg="mod">
          <ac:chgData name="Rachel Votto" userId="81a0f934-a1c8-4b0b-9130-cd1cf957a003" providerId="ADAL" clId="{B51E35CD-53B5-4481-B2F2-B5F1290F75AE}" dt="2025-10-28T22:07:03.583" v="7801" actId="20577"/>
          <ac:spMkLst>
            <pc:docMk/>
            <pc:sldMk cId="1642874789" sldId="373"/>
            <ac:spMk id="2" creationId="{12A8A03B-51DA-430E-B841-EC6149B8518C}"/>
          </ac:spMkLst>
        </pc:spChg>
        <pc:spChg chg="mod">
          <ac:chgData name="Rachel Votto" userId="81a0f934-a1c8-4b0b-9130-cd1cf957a003" providerId="ADAL" clId="{B51E35CD-53B5-4481-B2F2-B5F1290F75AE}" dt="2025-10-28T22:07:42.239" v="7903" actId="20577"/>
          <ac:spMkLst>
            <pc:docMk/>
            <pc:sldMk cId="1642874789" sldId="373"/>
            <ac:spMk id="3" creationId="{1BFBA0D5-1784-45A5-969A-003BF19F5812}"/>
          </ac:spMkLst>
        </pc:spChg>
      </pc:sldChg>
      <pc:sldChg chg="del">
        <pc:chgData name="Rachel Votto" userId="81a0f934-a1c8-4b0b-9130-cd1cf957a003" providerId="ADAL" clId="{B51E35CD-53B5-4481-B2F2-B5F1290F75AE}" dt="2025-10-28T22:02:24.148" v="7762" actId="2696"/>
        <pc:sldMkLst>
          <pc:docMk/>
          <pc:sldMk cId="358204446" sldId="384"/>
        </pc:sldMkLst>
      </pc:sldChg>
      <pc:sldChg chg="ord">
        <pc:chgData name="Rachel Votto" userId="81a0f934-a1c8-4b0b-9130-cd1cf957a003" providerId="ADAL" clId="{B51E35CD-53B5-4481-B2F2-B5F1290F75AE}" dt="2025-10-28T22:11:09.654" v="7919"/>
        <pc:sldMkLst>
          <pc:docMk/>
          <pc:sldMk cId="1647799267" sldId="396"/>
        </pc:sldMkLst>
      </pc:sldChg>
      <pc:sldChg chg="modSp mod">
        <pc:chgData name="Rachel Votto" userId="81a0f934-a1c8-4b0b-9130-cd1cf957a003" providerId="ADAL" clId="{B51E35CD-53B5-4481-B2F2-B5F1290F75AE}" dt="2025-10-28T03:04:21.711" v="6592" actId="20577"/>
        <pc:sldMkLst>
          <pc:docMk/>
          <pc:sldMk cId="3907311243" sldId="402"/>
        </pc:sldMkLst>
        <pc:spChg chg="mod">
          <ac:chgData name="Rachel Votto" userId="81a0f934-a1c8-4b0b-9130-cd1cf957a003" providerId="ADAL" clId="{B51E35CD-53B5-4481-B2F2-B5F1290F75AE}" dt="2025-10-28T03:04:21.711" v="6592" actId="20577"/>
          <ac:spMkLst>
            <pc:docMk/>
            <pc:sldMk cId="3907311243" sldId="402"/>
            <ac:spMk id="3" creationId="{1BFBA0D5-1784-45A5-969A-003BF19F5812}"/>
          </ac:spMkLst>
        </pc:spChg>
      </pc:sldChg>
      <pc:sldChg chg="del">
        <pc:chgData name="Rachel Votto" userId="81a0f934-a1c8-4b0b-9130-cd1cf957a003" providerId="ADAL" clId="{B51E35CD-53B5-4481-B2F2-B5F1290F75AE}" dt="2025-10-28T22:02:39.749" v="7764" actId="2696"/>
        <pc:sldMkLst>
          <pc:docMk/>
          <pc:sldMk cId="620774050" sldId="403"/>
        </pc:sldMkLst>
      </pc:sldChg>
      <pc:sldChg chg="del">
        <pc:chgData name="Rachel Votto" userId="81a0f934-a1c8-4b0b-9130-cd1cf957a003" providerId="ADAL" clId="{B51E35CD-53B5-4481-B2F2-B5F1290F75AE}" dt="2025-10-28T22:02:39.749" v="7764" actId="2696"/>
        <pc:sldMkLst>
          <pc:docMk/>
          <pc:sldMk cId="3755955413" sldId="404"/>
        </pc:sldMkLst>
      </pc:sldChg>
      <pc:sldChg chg="del">
        <pc:chgData name="Rachel Votto" userId="81a0f934-a1c8-4b0b-9130-cd1cf957a003" providerId="ADAL" clId="{B51E35CD-53B5-4481-B2F2-B5F1290F75AE}" dt="2025-10-28T22:00:30.167" v="7726" actId="2696"/>
        <pc:sldMkLst>
          <pc:docMk/>
          <pc:sldMk cId="2687113426" sldId="405"/>
        </pc:sldMkLst>
      </pc:sldChg>
      <pc:sldChg chg="del">
        <pc:chgData name="Rachel Votto" userId="81a0f934-a1c8-4b0b-9130-cd1cf957a003" providerId="ADAL" clId="{B51E35CD-53B5-4481-B2F2-B5F1290F75AE}" dt="2025-10-28T22:02:31.707" v="7763" actId="2696"/>
        <pc:sldMkLst>
          <pc:docMk/>
          <pc:sldMk cId="1113838500" sldId="406"/>
        </pc:sldMkLst>
      </pc:sldChg>
      <pc:sldChg chg="modSp mod">
        <pc:chgData name="Rachel Votto" userId="81a0f934-a1c8-4b0b-9130-cd1cf957a003" providerId="ADAL" clId="{B51E35CD-53B5-4481-B2F2-B5F1290F75AE}" dt="2025-10-28T01:07:28.424" v="1669" actId="20577"/>
        <pc:sldMkLst>
          <pc:docMk/>
          <pc:sldMk cId="2979907499" sldId="411"/>
        </pc:sldMkLst>
        <pc:spChg chg="mod">
          <ac:chgData name="Rachel Votto" userId="81a0f934-a1c8-4b0b-9130-cd1cf957a003" providerId="ADAL" clId="{B51E35CD-53B5-4481-B2F2-B5F1290F75AE}" dt="2025-10-28T01:02:14.027" v="1110" actId="20577"/>
          <ac:spMkLst>
            <pc:docMk/>
            <pc:sldMk cId="2979907499" sldId="411"/>
            <ac:spMk id="2" creationId="{12A8A03B-51DA-430E-B841-EC6149B8518C}"/>
          </ac:spMkLst>
        </pc:spChg>
        <pc:spChg chg="mod">
          <ac:chgData name="Rachel Votto" userId="81a0f934-a1c8-4b0b-9130-cd1cf957a003" providerId="ADAL" clId="{B51E35CD-53B5-4481-B2F2-B5F1290F75AE}" dt="2025-10-28T01:07:28.424" v="1669" actId="20577"/>
          <ac:spMkLst>
            <pc:docMk/>
            <pc:sldMk cId="2979907499" sldId="411"/>
            <ac:spMk id="3" creationId="{1BFBA0D5-1784-45A5-969A-003BF19F5812}"/>
          </ac:spMkLst>
        </pc:spChg>
      </pc:sldChg>
      <pc:sldChg chg="modSp mod">
        <pc:chgData name="Rachel Votto" userId="81a0f934-a1c8-4b0b-9130-cd1cf957a003" providerId="ADAL" clId="{B51E35CD-53B5-4481-B2F2-B5F1290F75AE}" dt="2025-10-28T02:58:25.736" v="6384" actId="20577"/>
        <pc:sldMkLst>
          <pc:docMk/>
          <pc:sldMk cId="3180993090" sldId="412"/>
        </pc:sldMkLst>
        <pc:spChg chg="mod">
          <ac:chgData name="Rachel Votto" userId="81a0f934-a1c8-4b0b-9130-cd1cf957a003" providerId="ADAL" clId="{B51E35CD-53B5-4481-B2F2-B5F1290F75AE}" dt="2025-10-28T01:00:53.843" v="1048" actId="20577"/>
          <ac:spMkLst>
            <pc:docMk/>
            <pc:sldMk cId="3180993090" sldId="412"/>
            <ac:spMk id="2" creationId="{12A8A03B-51DA-430E-B841-EC6149B8518C}"/>
          </ac:spMkLst>
        </pc:spChg>
        <pc:spChg chg="mod">
          <ac:chgData name="Rachel Votto" userId="81a0f934-a1c8-4b0b-9130-cd1cf957a003" providerId="ADAL" clId="{B51E35CD-53B5-4481-B2F2-B5F1290F75AE}" dt="2025-10-28T02:58:25.736" v="6384" actId="20577"/>
          <ac:spMkLst>
            <pc:docMk/>
            <pc:sldMk cId="3180993090" sldId="412"/>
            <ac:spMk id="3" creationId="{1BFBA0D5-1784-45A5-969A-003BF19F5812}"/>
          </ac:spMkLst>
        </pc:spChg>
      </pc:sldChg>
      <pc:sldChg chg="modSp mod">
        <pc:chgData name="Rachel Votto" userId="81a0f934-a1c8-4b0b-9130-cd1cf957a003" providerId="ADAL" clId="{B51E35CD-53B5-4481-B2F2-B5F1290F75AE}" dt="2025-10-28T20:10:46.289" v="6853" actId="20577"/>
        <pc:sldMkLst>
          <pc:docMk/>
          <pc:sldMk cId="468107569" sldId="413"/>
        </pc:sldMkLst>
        <pc:spChg chg="mod">
          <ac:chgData name="Rachel Votto" userId="81a0f934-a1c8-4b0b-9130-cd1cf957a003" providerId="ADAL" clId="{B51E35CD-53B5-4481-B2F2-B5F1290F75AE}" dt="2025-10-28T01:08:13.876" v="1713" actId="20577"/>
          <ac:spMkLst>
            <pc:docMk/>
            <pc:sldMk cId="468107569" sldId="413"/>
            <ac:spMk id="2" creationId="{12A8A03B-51DA-430E-B841-EC6149B8518C}"/>
          </ac:spMkLst>
        </pc:spChg>
        <pc:spChg chg="mod">
          <ac:chgData name="Rachel Votto" userId="81a0f934-a1c8-4b0b-9130-cd1cf957a003" providerId="ADAL" clId="{B51E35CD-53B5-4481-B2F2-B5F1290F75AE}" dt="2025-10-28T20:10:46.289" v="6853" actId="20577"/>
          <ac:spMkLst>
            <pc:docMk/>
            <pc:sldMk cId="468107569" sldId="413"/>
            <ac:spMk id="3" creationId="{1BFBA0D5-1784-45A5-969A-003BF19F5812}"/>
          </ac:spMkLst>
        </pc:spChg>
      </pc:sldChg>
      <pc:sldChg chg="modSp mod">
        <pc:chgData name="Rachel Votto" userId="81a0f934-a1c8-4b0b-9130-cd1cf957a003" providerId="ADAL" clId="{B51E35CD-53B5-4481-B2F2-B5F1290F75AE}" dt="2025-10-28T20:25:38.167" v="7135" actId="20577"/>
        <pc:sldMkLst>
          <pc:docMk/>
          <pc:sldMk cId="786076282" sldId="414"/>
        </pc:sldMkLst>
        <pc:spChg chg="mod">
          <ac:chgData name="Rachel Votto" userId="81a0f934-a1c8-4b0b-9130-cd1cf957a003" providerId="ADAL" clId="{B51E35CD-53B5-4481-B2F2-B5F1290F75AE}" dt="2025-10-28T01:14:58.159" v="2122" actId="20577"/>
          <ac:spMkLst>
            <pc:docMk/>
            <pc:sldMk cId="786076282" sldId="414"/>
            <ac:spMk id="2" creationId="{12A8A03B-51DA-430E-B841-EC6149B8518C}"/>
          </ac:spMkLst>
        </pc:spChg>
        <pc:spChg chg="mod">
          <ac:chgData name="Rachel Votto" userId="81a0f934-a1c8-4b0b-9130-cd1cf957a003" providerId="ADAL" clId="{B51E35CD-53B5-4481-B2F2-B5F1290F75AE}" dt="2025-10-28T20:25:38.167" v="7135" actId="20577"/>
          <ac:spMkLst>
            <pc:docMk/>
            <pc:sldMk cId="786076282" sldId="414"/>
            <ac:spMk id="3" creationId="{1BFBA0D5-1784-45A5-969A-003BF19F5812}"/>
          </ac:spMkLst>
        </pc:spChg>
      </pc:sldChg>
      <pc:sldChg chg="modSp mod">
        <pc:chgData name="Rachel Votto" userId="81a0f934-a1c8-4b0b-9130-cd1cf957a003" providerId="ADAL" clId="{B51E35CD-53B5-4481-B2F2-B5F1290F75AE}" dt="2025-10-28T01:24:33.062" v="2914" actId="20577"/>
        <pc:sldMkLst>
          <pc:docMk/>
          <pc:sldMk cId="1792605863" sldId="415"/>
        </pc:sldMkLst>
        <pc:spChg chg="mod">
          <ac:chgData name="Rachel Votto" userId="81a0f934-a1c8-4b0b-9130-cd1cf957a003" providerId="ADAL" clId="{B51E35CD-53B5-4481-B2F2-B5F1290F75AE}" dt="2025-10-28T01:19:18.271" v="2460" actId="20577"/>
          <ac:spMkLst>
            <pc:docMk/>
            <pc:sldMk cId="1792605863" sldId="415"/>
            <ac:spMk id="2" creationId="{12A8A03B-51DA-430E-B841-EC6149B8518C}"/>
          </ac:spMkLst>
        </pc:spChg>
        <pc:spChg chg="mod">
          <ac:chgData name="Rachel Votto" userId="81a0f934-a1c8-4b0b-9130-cd1cf957a003" providerId="ADAL" clId="{B51E35CD-53B5-4481-B2F2-B5F1290F75AE}" dt="2025-10-28T01:24:33.062" v="2914" actId="20577"/>
          <ac:spMkLst>
            <pc:docMk/>
            <pc:sldMk cId="1792605863" sldId="415"/>
            <ac:spMk id="3" creationId="{1BFBA0D5-1784-45A5-969A-003BF19F5812}"/>
          </ac:spMkLst>
        </pc:spChg>
      </pc:sldChg>
      <pc:sldChg chg="modSp mod">
        <pc:chgData name="Rachel Votto" userId="81a0f934-a1c8-4b0b-9130-cd1cf957a003" providerId="ADAL" clId="{B51E35CD-53B5-4481-B2F2-B5F1290F75AE}" dt="2025-10-28T01:45:50.852" v="3405" actId="20577"/>
        <pc:sldMkLst>
          <pc:docMk/>
          <pc:sldMk cId="1348705042" sldId="416"/>
        </pc:sldMkLst>
        <pc:spChg chg="mod">
          <ac:chgData name="Rachel Votto" userId="81a0f934-a1c8-4b0b-9130-cd1cf957a003" providerId="ADAL" clId="{B51E35CD-53B5-4481-B2F2-B5F1290F75AE}" dt="2025-10-28T01:38:17.492" v="2968" actId="20577"/>
          <ac:spMkLst>
            <pc:docMk/>
            <pc:sldMk cId="1348705042" sldId="416"/>
            <ac:spMk id="2" creationId="{12A8A03B-51DA-430E-B841-EC6149B8518C}"/>
          </ac:spMkLst>
        </pc:spChg>
        <pc:spChg chg="mod">
          <ac:chgData name="Rachel Votto" userId="81a0f934-a1c8-4b0b-9130-cd1cf957a003" providerId="ADAL" clId="{B51E35CD-53B5-4481-B2F2-B5F1290F75AE}" dt="2025-10-28T01:45:50.852" v="3405" actId="20577"/>
          <ac:spMkLst>
            <pc:docMk/>
            <pc:sldMk cId="1348705042" sldId="416"/>
            <ac:spMk id="3" creationId="{1BFBA0D5-1784-45A5-969A-003BF19F5812}"/>
          </ac:spMkLst>
        </pc:spChg>
      </pc:sldChg>
      <pc:sldChg chg="del">
        <pc:chgData name="Rachel Votto" userId="81a0f934-a1c8-4b0b-9130-cd1cf957a003" providerId="ADAL" clId="{B51E35CD-53B5-4481-B2F2-B5F1290F75AE}" dt="2025-10-28T22:02:45.419" v="7765" actId="2696"/>
        <pc:sldMkLst>
          <pc:docMk/>
          <pc:sldMk cId="356245354" sldId="417"/>
        </pc:sldMkLst>
      </pc:sldChg>
      <pc:sldChg chg="del">
        <pc:chgData name="Rachel Votto" userId="81a0f934-a1c8-4b0b-9130-cd1cf957a003" providerId="ADAL" clId="{B51E35CD-53B5-4481-B2F2-B5F1290F75AE}" dt="2025-10-28T22:02:39.749" v="7764" actId="2696"/>
        <pc:sldMkLst>
          <pc:docMk/>
          <pc:sldMk cId="3453612977" sldId="418"/>
        </pc:sldMkLst>
      </pc:sldChg>
      <pc:sldChg chg="modSp mod">
        <pc:chgData name="Rachel Votto" userId="81a0f934-a1c8-4b0b-9130-cd1cf957a003" providerId="ADAL" clId="{B51E35CD-53B5-4481-B2F2-B5F1290F75AE}" dt="2025-10-28T20:36:06.636" v="7568" actId="20577"/>
        <pc:sldMkLst>
          <pc:docMk/>
          <pc:sldMk cId="2528820650" sldId="419"/>
        </pc:sldMkLst>
        <pc:spChg chg="mod">
          <ac:chgData name="Rachel Votto" userId="81a0f934-a1c8-4b0b-9130-cd1cf957a003" providerId="ADAL" clId="{B51E35CD-53B5-4481-B2F2-B5F1290F75AE}" dt="2025-10-28T20:27:24.309" v="7192" actId="27636"/>
          <ac:spMkLst>
            <pc:docMk/>
            <pc:sldMk cId="2528820650" sldId="419"/>
            <ac:spMk id="2" creationId="{12A8A03B-51DA-430E-B841-EC6149B8518C}"/>
          </ac:spMkLst>
        </pc:spChg>
        <pc:spChg chg="mod">
          <ac:chgData name="Rachel Votto" userId="81a0f934-a1c8-4b0b-9130-cd1cf957a003" providerId="ADAL" clId="{B51E35CD-53B5-4481-B2F2-B5F1290F75AE}" dt="2025-10-28T20:36:06.636" v="7568" actId="20577"/>
          <ac:spMkLst>
            <pc:docMk/>
            <pc:sldMk cId="2528820650" sldId="419"/>
            <ac:spMk id="3" creationId="{1BFBA0D5-1784-45A5-969A-003BF19F5812}"/>
          </ac:spMkLst>
        </pc:spChg>
      </pc:sldChg>
      <pc:sldChg chg="modSp mod">
        <pc:chgData name="Rachel Votto" userId="81a0f934-a1c8-4b0b-9130-cd1cf957a003" providerId="ADAL" clId="{B51E35CD-53B5-4481-B2F2-B5F1290F75AE}" dt="2025-10-28T22:02:12.200" v="7761" actId="20577"/>
        <pc:sldMkLst>
          <pc:docMk/>
          <pc:sldMk cId="3622154164" sldId="420"/>
        </pc:sldMkLst>
        <pc:spChg chg="mod">
          <ac:chgData name="Rachel Votto" userId="81a0f934-a1c8-4b0b-9130-cd1cf957a003" providerId="ADAL" clId="{B51E35CD-53B5-4481-B2F2-B5F1290F75AE}" dt="2025-10-28T22:02:12.200" v="7761" actId="20577"/>
          <ac:spMkLst>
            <pc:docMk/>
            <pc:sldMk cId="3622154164" sldId="420"/>
            <ac:spMk id="2" creationId="{4B46A8E6-9058-CE2C-E889-D99716FA8780}"/>
          </ac:spMkLst>
        </pc:spChg>
        <pc:spChg chg="mod">
          <ac:chgData name="Rachel Votto" userId="81a0f934-a1c8-4b0b-9130-cd1cf957a003" providerId="ADAL" clId="{B51E35CD-53B5-4481-B2F2-B5F1290F75AE}" dt="2025-10-28T22:01:54.475" v="7750" actId="20577"/>
          <ac:spMkLst>
            <pc:docMk/>
            <pc:sldMk cId="3622154164" sldId="420"/>
            <ac:spMk id="3" creationId="{99180662-A5CD-39AB-7314-CF51C86130B4}"/>
          </ac:spMkLst>
        </pc:spChg>
      </pc:sldChg>
      <pc:sldChg chg="del">
        <pc:chgData name="Rachel Votto" userId="81a0f934-a1c8-4b0b-9130-cd1cf957a003" providerId="ADAL" clId="{B51E35CD-53B5-4481-B2F2-B5F1290F75AE}" dt="2025-10-28T21:59:58.772" v="7723" actId="2696"/>
        <pc:sldMkLst>
          <pc:docMk/>
          <pc:sldMk cId="4264644522" sldId="421"/>
        </pc:sldMkLst>
      </pc:sldChg>
      <pc:sldChg chg="modSp mod">
        <pc:chgData name="Rachel Votto" userId="81a0f934-a1c8-4b0b-9130-cd1cf957a003" providerId="ADAL" clId="{B51E35CD-53B5-4481-B2F2-B5F1290F75AE}" dt="2025-10-28T22:14:30.526" v="7923" actId="20577"/>
        <pc:sldMkLst>
          <pc:docMk/>
          <pc:sldMk cId="3089698214" sldId="422"/>
        </pc:sldMkLst>
        <pc:spChg chg="mod">
          <ac:chgData name="Rachel Votto" userId="81a0f934-a1c8-4b0b-9130-cd1cf957a003" providerId="ADAL" clId="{B51E35CD-53B5-4481-B2F2-B5F1290F75AE}" dt="2025-10-25T17:03:29.807" v="762" actId="5793"/>
          <ac:spMkLst>
            <pc:docMk/>
            <pc:sldMk cId="3089698214" sldId="422"/>
            <ac:spMk id="2" creationId="{12A8A03B-51DA-430E-B841-EC6149B8518C}"/>
          </ac:spMkLst>
        </pc:spChg>
        <pc:spChg chg="mod">
          <ac:chgData name="Rachel Votto" userId="81a0f934-a1c8-4b0b-9130-cd1cf957a003" providerId="ADAL" clId="{B51E35CD-53B5-4481-B2F2-B5F1290F75AE}" dt="2025-10-28T22:14:30.526" v="7923" actId="20577"/>
          <ac:spMkLst>
            <pc:docMk/>
            <pc:sldMk cId="3089698214" sldId="422"/>
            <ac:spMk id="3" creationId="{1BFBA0D5-1784-45A5-969A-003BF19F5812}"/>
          </ac:spMkLst>
        </pc:spChg>
      </pc:sldChg>
      <pc:sldChg chg="modSp add mod">
        <pc:chgData name="Rachel Votto" userId="81a0f934-a1c8-4b0b-9130-cd1cf957a003" providerId="ADAL" clId="{B51E35CD-53B5-4481-B2F2-B5F1290F75AE}" dt="2025-10-28T22:39:50.341" v="8427" actId="20577"/>
        <pc:sldMkLst>
          <pc:docMk/>
          <pc:sldMk cId="3652228553" sldId="423"/>
        </pc:sldMkLst>
        <pc:spChg chg="mod">
          <ac:chgData name="Rachel Votto" userId="81a0f934-a1c8-4b0b-9130-cd1cf957a003" providerId="ADAL" clId="{B51E35CD-53B5-4481-B2F2-B5F1290F75AE}" dt="2025-10-28T01:46:56.187" v="3444" actId="20577"/>
          <ac:spMkLst>
            <pc:docMk/>
            <pc:sldMk cId="3652228553" sldId="423"/>
            <ac:spMk id="2" creationId="{645357A4-0CB8-4E86-81CA-C3410EDE5DFD}"/>
          </ac:spMkLst>
        </pc:spChg>
        <pc:spChg chg="mod">
          <ac:chgData name="Rachel Votto" userId="81a0f934-a1c8-4b0b-9130-cd1cf957a003" providerId="ADAL" clId="{B51E35CD-53B5-4481-B2F2-B5F1290F75AE}" dt="2025-10-28T22:39:50.341" v="8427" actId="20577"/>
          <ac:spMkLst>
            <pc:docMk/>
            <pc:sldMk cId="3652228553" sldId="423"/>
            <ac:spMk id="3" creationId="{BD9A5BD6-C4FC-B2EA-D43C-07B6EBF32252}"/>
          </ac:spMkLst>
        </pc:spChg>
      </pc:sldChg>
      <pc:sldChg chg="modSp add mod">
        <pc:chgData name="Rachel Votto" userId="81a0f934-a1c8-4b0b-9130-cd1cf957a003" providerId="ADAL" clId="{B51E35CD-53B5-4481-B2F2-B5F1290F75AE}" dt="2025-10-28T02:05:18.607" v="4272" actId="27636"/>
        <pc:sldMkLst>
          <pc:docMk/>
          <pc:sldMk cId="1893886627" sldId="424"/>
        </pc:sldMkLst>
        <pc:spChg chg="mod">
          <ac:chgData name="Rachel Votto" userId="81a0f934-a1c8-4b0b-9130-cd1cf957a003" providerId="ADAL" clId="{B51E35CD-53B5-4481-B2F2-B5F1290F75AE}" dt="2025-10-28T01:59:05.741" v="3818" actId="20577"/>
          <ac:spMkLst>
            <pc:docMk/>
            <pc:sldMk cId="1893886627" sldId="424"/>
            <ac:spMk id="2" creationId="{779F731C-D90C-D8F2-82E1-4A028B081E7B}"/>
          </ac:spMkLst>
        </pc:spChg>
        <pc:spChg chg="mod">
          <ac:chgData name="Rachel Votto" userId="81a0f934-a1c8-4b0b-9130-cd1cf957a003" providerId="ADAL" clId="{B51E35CD-53B5-4481-B2F2-B5F1290F75AE}" dt="2025-10-28T02:05:18.607" v="4272" actId="27636"/>
          <ac:spMkLst>
            <pc:docMk/>
            <pc:sldMk cId="1893886627" sldId="424"/>
            <ac:spMk id="3" creationId="{6763E328-ABFD-9A59-990B-0A5728800B31}"/>
          </ac:spMkLst>
        </pc:spChg>
      </pc:sldChg>
      <pc:sldChg chg="modSp add mod">
        <pc:chgData name="Rachel Votto" userId="81a0f934-a1c8-4b0b-9130-cd1cf957a003" providerId="ADAL" clId="{B51E35CD-53B5-4481-B2F2-B5F1290F75AE}" dt="2025-10-28T02:22:07.653" v="5285" actId="20577"/>
        <pc:sldMkLst>
          <pc:docMk/>
          <pc:sldMk cId="648365298" sldId="425"/>
        </pc:sldMkLst>
        <pc:spChg chg="mod">
          <ac:chgData name="Rachel Votto" userId="81a0f934-a1c8-4b0b-9130-cd1cf957a003" providerId="ADAL" clId="{B51E35CD-53B5-4481-B2F2-B5F1290F75AE}" dt="2025-10-28T02:07:27.814" v="4286" actId="20577"/>
          <ac:spMkLst>
            <pc:docMk/>
            <pc:sldMk cId="648365298" sldId="425"/>
            <ac:spMk id="2" creationId="{EE7EDE1F-1C08-ABB3-4597-A24B6CAA9C0F}"/>
          </ac:spMkLst>
        </pc:spChg>
        <pc:spChg chg="mod">
          <ac:chgData name="Rachel Votto" userId="81a0f934-a1c8-4b0b-9130-cd1cf957a003" providerId="ADAL" clId="{B51E35CD-53B5-4481-B2F2-B5F1290F75AE}" dt="2025-10-28T02:22:07.653" v="5285" actId="20577"/>
          <ac:spMkLst>
            <pc:docMk/>
            <pc:sldMk cId="648365298" sldId="425"/>
            <ac:spMk id="3" creationId="{A96D4BCB-A118-20D1-4E93-6427C9CD1FE6}"/>
          </ac:spMkLst>
        </pc:spChg>
      </pc:sldChg>
      <pc:sldChg chg="modSp add mod">
        <pc:chgData name="Rachel Votto" userId="81a0f934-a1c8-4b0b-9130-cd1cf957a003" providerId="ADAL" clId="{B51E35CD-53B5-4481-B2F2-B5F1290F75AE}" dt="2025-10-28T20:09:03.150" v="6840" actId="20577"/>
        <pc:sldMkLst>
          <pc:docMk/>
          <pc:sldMk cId="2005438685" sldId="426"/>
        </pc:sldMkLst>
        <pc:spChg chg="mod">
          <ac:chgData name="Rachel Votto" userId="81a0f934-a1c8-4b0b-9130-cd1cf957a003" providerId="ADAL" clId="{B51E35CD-53B5-4481-B2F2-B5F1290F75AE}" dt="2025-10-28T02:13:31.029" v="4763" actId="20577"/>
          <ac:spMkLst>
            <pc:docMk/>
            <pc:sldMk cId="2005438685" sldId="426"/>
            <ac:spMk id="2" creationId="{8AAAFCC4-B28E-B274-1D8E-D95202E8B22D}"/>
          </ac:spMkLst>
        </pc:spChg>
        <pc:spChg chg="mod">
          <ac:chgData name="Rachel Votto" userId="81a0f934-a1c8-4b0b-9130-cd1cf957a003" providerId="ADAL" clId="{B51E35CD-53B5-4481-B2F2-B5F1290F75AE}" dt="2025-10-28T20:09:03.150" v="6840" actId="20577"/>
          <ac:spMkLst>
            <pc:docMk/>
            <pc:sldMk cId="2005438685" sldId="426"/>
            <ac:spMk id="3" creationId="{D6BF9C15-4256-FEA8-0537-3E497084E585}"/>
          </ac:spMkLst>
        </pc:spChg>
      </pc:sldChg>
      <pc:sldChg chg="modSp add mod ord">
        <pc:chgData name="Rachel Votto" userId="81a0f934-a1c8-4b0b-9130-cd1cf957a003" providerId="ADAL" clId="{B51E35CD-53B5-4481-B2F2-B5F1290F75AE}" dt="2025-10-28T22:03:40.351" v="7773" actId="20577"/>
        <pc:sldMkLst>
          <pc:docMk/>
          <pc:sldMk cId="2914109746" sldId="427"/>
        </pc:sldMkLst>
        <pc:spChg chg="mod">
          <ac:chgData name="Rachel Votto" userId="81a0f934-a1c8-4b0b-9130-cd1cf957a003" providerId="ADAL" clId="{B51E35CD-53B5-4481-B2F2-B5F1290F75AE}" dt="2025-10-28T22:03:40.351" v="7773" actId="20577"/>
          <ac:spMkLst>
            <pc:docMk/>
            <pc:sldMk cId="2914109746" sldId="427"/>
            <ac:spMk id="2" creationId="{FCBB4915-9D00-6CB2-D444-D4465A770B6D}"/>
          </ac:spMkLst>
        </pc:spChg>
        <pc:spChg chg="mod">
          <ac:chgData name="Rachel Votto" userId="81a0f934-a1c8-4b0b-9130-cd1cf957a003" providerId="ADAL" clId="{B51E35CD-53B5-4481-B2F2-B5F1290F75AE}" dt="2025-10-28T20:18:29.485" v="7100" actId="20577"/>
          <ac:spMkLst>
            <pc:docMk/>
            <pc:sldMk cId="2914109746" sldId="427"/>
            <ac:spMk id="3" creationId="{848BD0AA-EAAF-DD54-715A-7E7ACAD9B6BE}"/>
          </ac:spMkLst>
        </pc:spChg>
      </pc:sldChg>
      <pc:sldChg chg="modSp add mod ord">
        <pc:chgData name="Rachel Votto" userId="81a0f934-a1c8-4b0b-9130-cd1cf957a003" providerId="ADAL" clId="{B51E35CD-53B5-4481-B2F2-B5F1290F75AE}" dt="2025-10-28T20:33:30.425" v="7439"/>
        <pc:sldMkLst>
          <pc:docMk/>
          <pc:sldMk cId="3988670201" sldId="428"/>
        </pc:sldMkLst>
        <pc:spChg chg="mod">
          <ac:chgData name="Rachel Votto" userId="81a0f934-a1c8-4b0b-9130-cd1cf957a003" providerId="ADAL" clId="{B51E35CD-53B5-4481-B2F2-B5F1290F75AE}" dt="2025-10-28T20:29:28.308" v="7215" actId="20577"/>
          <ac:spMkLst>
            <pc:docMk/>
            <pc:sldMk cId="3988670201" sldId="428"/>
            <ac:spMk id="2" creationId="{F1E56C3B-1EB6-30AC-5C15-5DFC95FE9878}"/>
          </ac:spMkLst>
        </pc:spChg>
      </pc:sldChg>
      <pc:sldChg chg="modSp add mod">
        <pc:chgData name="Rachel Votto" userId="81a0f934-a1c8-4b0b-9130-cd1cf957a003" providerId="ADAL" clId="{B51E35CD-53B5-4481-B2F2-B5F1290F75AE}" dt="2025-10-28T21:33:32.152" v="7669" actId="20577"/>
        <pc:sldMkLst>
          <pc:docMk/>
          <pc:sldMk cId="2926652965" sldId="429"/>
        </pc:sldMkLst>
        <pc:spChg chg="mod">
          <ac:chgData name="Rachel Votto" userId="81a0f934-a1c8-4b0b-9130-cd1cf957a003" providerId="ADAL" clId="{B51E35CD-53B5-4481-B2F2-B5F1290F75AE}" dt="2025-10-28T21:33:32.152" v="7669" actId="20577"/>
          <ac:spMkLst>
            <pc:docMk/>
            <pc:sldMk cId="2926652965" sldId="429"/>
            <ac:spMk id="3" creationId="{DD9A796D-3BAA-F9E4-20B8-952B104698B1}"/>
          </ac:spMkLst>
        </pc:spChg>
      </pc:sldChg>
      <pc:sldChg chg="modSp add mod">
        <pc:chgData name="Rachel Votto" userId="81a0f934-a1c8-4b0b-9130-cd1cf957a003" providerId="ADAL" clId="{B51E35CD-53B5-4481-B2F2-B5F1290F75AE}" dt="2025-10-28T22:21:24.750" v="8348" actId="27636"/>
        <pc:sldMkLst>
          <pc:docMk/>
          <pc:sldMk cId="1592077398" sldId="430"/>
        </pc:sldMkLst>
        <pc:spChg chg="mod">
          <ac:chgData name="Rachel Votto" userId="81a0f934-a1c8-4b0b-9130-cd1cf957a003" providerId="ADAL" clId="{B51E35CD-53B5-4481-B2F2-B5F1290F75AE}" dt="2025-10-28T22:19:30.327" v="8090" actId="20577"/>
          <ac:spMkLst>
            <pc:docMk/>
            <pc:sldMk cId="1592077398" sldId="430"/>
            <ac:spMk id="2" creationId="{F22C0F01-3E1E-4E05-C72E-8C95C649969B}"/>
          </ac:spMkLst>
        </pc:spChg>
        <pc:spChg chg="mod">
          <ac:chgData name="Rachel Votto" userId="81a0f934-a1c8-4b0b-9130-cd1cf957a003" providerId="ADAL" clId="{B51E35CD-53B5-4481-B2F2-B5F1290F75AE}" dt="2025-10-28T22:21:24.750" v="8348" actId="27636"/>
          <ac:spMkLst>
            <pc:docMk/>
            <pc:sldMk cId="1592077398" sldId="430"/>
            <ac:spMk id="3" creationId="{8F5CFC9A-9551-FC55-02F3-9F554C9780E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725F573-39AD-45F3-BFD3-02624B99D338}"/>
              </a:ext>
            </a:extLst>
          </p:cNvPr>
          <p:cNvSpPr>
            <a:spLocks noGrp="1"/>
          </p:cNvSpPr>
          <p:nvPr>
            <p:ph type="hdr" sz="quarter"/>
          </p:nvPr>
        </p:nvSpPr>
        <p:spPr>
          <a:xfrm>
            <a:off x="0" y="1"/>
            <a:ext cx="3037840" cy="466434"/>
          </a:xfrm>
          <a:prstGeom prst="rect">
            <a:avLst/>
          </a:prstGeom>
        </p:spPr>
        <p:txBody>
          <a:bodyPr vert="horz" lIns="93164" tIns="46582" rIns="93164" bIns="46582" rtlCol="0"/>
          <a:lstStyle>
            <a:lvl1pPr algn="l">
              <a:defRPr sz="1200"/>
            </a:lvl1pPr>
          </a:lstStyle>
          <a:p>
            <a:endParaRPr lang="en-US" dirty="0"/>
          </a:p>
        </p:txBody>
      </p:sp>
      <p:sp>
        <p:nvSpPr>
          <p:cNvPr id="3" name="Date Placeholder 2">
            <a:extLst>
              <a:ext uri="{FF2B5EF4-FFF2-40B4-BE49-F238E27FC236}">
                <a16:creationId xmlns:a16="http://schemas.microsoft.com/office/drawing/2014/main" id="{EDA4F565-0B42-4BAF-B49F-D162E1E084B4}"/>
              </a:ext>
            </a:extLst>
          </p:cNvPr>
          <p:cNvSpPr>
            <a:spLocks noGrp="1"/>
          </p:cNvSpPr>
          <p:nvPr>
            <p:ph type="dt" sz="quarter" idx="1"/>
          </p:nvPr>
        </p:nvSpPr>
        <p:spPr>
          <a:xfrm>
            <a:off x="3970938" y="1"/>
            <a:ext cx="3037840" cy="466434"/>
          </a:xfrm>
          <a:prstGeom prst="rect">
            <a:avLst/>
          </a:prstGeom>
        </p:spPr>
        <p:txBody>
          <a:bodyPr vert="horz" lIns="93164" tIns="46582" rIns="93164" bIns="46582" rtlCol="0"/>
          <a:lstStyle>
            <a:lvl1pPr algn="r">
              <a:defRPr sz="1200"/>
            </a:lvl1pPr>
          </a:lstStyle>
          <a:p>
            <a:fld id="{63318304-7825-48D0-8480-43AC66D6A86B}" type="datetimeFigureOut">
              <a:rPr lang="en-US" smtClean="0"/>
              <a:t>10/27/2025</a:t>
            </a:fld>
            <a:endParaRPr lang="en-US" dirty="0"/>
          </a:p>
        </p:txBody>
      </p:sp>
      <p:sp>
        <p:nvSpPr>
          <p:cNvPr id="4" name="Footer Placeholder 3">
            <a:extLst>
              <a:ext uri="{FF2B5EF4-FFF2-40B4-BE49-F238E27FC236}">
                <a16:creationId xmlns:a16="http://schemas.microsoft.com/office/drawing/2014/main" id="{7D5FD11C-87C9-4367-A0A9-2345D8BCC6A4}"/>
              </a:ext>
            </a:extLst>
          </p:cNvPr>
          <p:cNvSpPr>
            <a:spLocks noGrp="1"/>
          </p:cNvSpPr>
          <p:nvPr>
            <p:ph type="ftr" sz="quarter" idx="2"/>
          </p:nvPr>
        </p:nvSpPr>
        <p:spPr>
          <a:xfrm>
            <a:off x="0" y="8829968"/>
            <a:ext cx="3037840" cy="466433"/>
          </a:xfrm>
          <a:prstGeom prst="rect">
            <a:avLst/>
          </a:prstGeom>
        </p:spPr>
        <p:txBody>
          <a:bodyPr vert="horz" lIns="93164" tIns="46582" rIns="93164" bIns="46582"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0845C984-AC61-4701-AE6E-7D3245F2DB19}"/>
              </a:ext>
            </a:extLst>
          </p:cNvPr>
          <p:cNvSpPr>
            <a:spLocks noGrp="1"/>
          </p:cNvSpPr>
          <p:nvPr>
            <p:ph type="sldNum" sz="quarter" idx="3"/>
          </p:nvPr>
        </p:nvSpPr>
        <p:spPr>
          <a:xfrm>
            <a:off x="3970938" y="8829968"/>
            <a:ext cx="3037840" cy="466433"/>
          </a:xfrm>
          <a:prstGeom prst="rect">
            <a:avLst/>
          </a:prstGeom>
        </p:spPr>
        <p:txBody>
          <a:bodyPr vert="horz" lIns="93164" tIns="46582" rIns="93164" bIns="46582" rtlCol="0" anchor="b"/>
          <a:lstStyle>
            <a:lvl1pPr algn="r">
              <a:defRPr sz="1200"/>
            </a:lvl1pPr>
          </a:lstStyle>
          <a:p>
            <a:fld id="{9F7F4E7E-F95F-4A41-A073-7E392F6386D5}" type="slidenum">
              <a:rPr lang="en-US" smtClean="0"/>
              <a:t>‹#›</a:t>
            </a:fld>
            <a:endParaRPr lang="en-US" dirty="0"/>
          </a:p>
        </p:txBody>
      </p:sp>
    </p:spTree>
    <p:extLst>
      <p:ext uri="{BB962C8B-B14F-4D97-AF65-F5344CB8AC3E}">
        <p14:creationId xmlns:p14="http://schemas.microsoft.com/office/powerpoint/2010/main" val="4629464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64" tIns="46582" rIns="93164" bIns="46582" rtlCol="0"/>
          <a:lstStyle>
            <a:lvl1pPr algn="l">
              <a:defRPr sz="1200"/>
            </a:lvl1pPr>
          </a:lstStyle>
          <a:p>
            <a:endParaRPr lang="en-US" dirty="0"/>
          </a:p>
        </p:txBody>
      </p:sp>
      <p:sp>
        <p:nvSpPr>
          <p:cNvPr id="3" name="Date Placeholder 2"/>
          <p:cNvSpPr>
            <a:spLocks noGrp="1"/>
          </p:cNvSpPr>
          <p:nvPr>
            <p:ph type="dt" idx="1"/>
          </p:nvPr>
        </p:nvSpPr>
        <p:spPr>
          <a:xfrm>
            <a:off x="3970938" y="1"/>
            <a:ext cx="3037840" cy="466434"/>
          </a:xfrm>
          <a:prstGeom prst="rect">
            <a:avLst/>
          </a:prstGeom>
        </p:spPr>
        <p:txBody>
          <a:bodyPr vert="horz" lIns="93164" tIns="46582" rIns="93164" bIns="46582" rtlCol="0"/>
          <a:lstStyle>
            <a:lvl1pPr algn="r">
              <a:defRPr sz="1200"/>
            </a:lvl1pPr>
          </a:lstStyle>
          <a:p>
            <a:fld id="{64555089-1D0C-439D-BEBF-151E7FC9460E}" type="datetimeFigureOut">
              <a:rPr lang="en-US" smtClean="0"/>
              <a:t>10/27/2025</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64" tIns="46582" rIns="93164" bIns="46582"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64" tIns="46582" rIns="93164" bIns="4658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6433"/>
          </a:xfrm>
          <a:prstGeom prst="rect">
            <a:avLst/>
          </a:prstGeom>
        </p:spPr>
        <p:txBody>
          <a:bodyPr vert="horz" lIns="93164" tIns="46582" rIns="93164" bIns="4658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8"/>
            <a:ext cx="3037840" cy="466433"/>
          </a:xfrm>
          <a:prstGeom prst="rect">
            <a:avLst/>
          </a:prstGeom>
        </p:spPr>
        <p:txBody>
          <a:bodyPr vert="horz" lIns="93164" tIns="46582" rIns="93164" bIns="46582" rtlCol="0" anchor="b"/>
          <a:lstStyle>
            <a:lvl1pPr algn="r">
              <a:defRPr sz="1200"/>
            </a:lvl1pPr>
          </a:lstStyle>
          <a:p>
            <a:fld id="{AB778967-A6F7-45B9-9794-B16CD6AFD216}" type="slidenum">
              <a:rPr lang="en-US" smtClean="0"/>
              <a:t>‹#›</a:t>
            </a:fld>
            <a:endParaRPr lang="en-US" dirty="0"/>
          </a:p>
        </p:txBody>
      </p:sp>
    </p:spTree>
    <p:extLst>
      <p:ext uri="{BB962C8B-B14F-4D97-AF65-F5344CB8AC3E}">
        <p14:creationId xmlns:p14="http://schemas.microsoft.com/office/powerpoint/2010/main" val="2898243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B778967-A6F7-45B9-9794-B16CD6AFD216}" type="slidenum">
              <a:rPr lang="en-US" smtClean="0"/>
              <a:t>1</a:t>
            </a:fld>
            <a:endParaRPr lang="en-US" dirty="0"/>
          </a:p>
        </p:txBody>
      </p:sp>
    </p:spTree>
    <p:extLst>
      <p:ext uri="{BB962C8B-B14F-4D97-AF65-F5344CB8AC3E}">
        <p14:creationId xmlns:p14="http://schemas.microsoft.com/office/powerpoint/2010/main" val="1874142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A24C8-7E9B-485A-99A9-CBE4A5A2302E}" type="datetimeFigureOut">
              <a:rPr lang="en-US" smtClean="0"/>
              <a:t>10/27/2025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305C29-E11B-4A10-ACD9-9A3D64C21720}" type="slidenum">
              <a:rPr lang="en-US" smtClean="0"/>
              <a:t>‹#›</a:t>
            </a:fld>
            <a:endParaRPr lang="en-US" dirty="0"/>
          </a:p>
        </p:txBody>
      </p:sp>
    </p:spTree>
    <p:extLst>
      <p:ext uri="{BB962C8B-B14F-4D97-AF65-F5344CB8AC3E}">
        <p14:creationId xmlns:p14="http://schemas.microsoft.com/office/powerpoint/2010/main" val="4266948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2A24C8-7E9B-485A-99A9-CBE4A5A2302E}" type="datetimeFigureOut">
              <a:rPr lang="en-US" smtClean="0"/>
              <a:t>10/27/2025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305C29-E11B-4A10-ACD9-9A3D64C21720}" type="slidenum">
              <a:rPr lang="en-US" smtClean="0"/>
              <a:t>‹#›</a:t>
            </a:fld>
            <a:endParaRPr lang="en-US" dirty="0"/>
          </a:p>
        </p:txBody>
      </p:sp>
    </p:spTree>
    <p:extLst>
      <p:ext uri="{BB962C8B-B14F-4D97-AF65-F5344CB8AC3E}">
        <p14:creationId xmlns:p14="http://schemas.microsoft.com/office/powerpoint/2010/main" val="655183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2A24C8-7E9B-485A-99A9-CBE4A5A2302E}" type="datetimeFigureOut">
              <a:rPr lang="en-US" smtClean="0"/>
              <a:t>10/27/2025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305C29-E11B-4A10-ACD9-9A3D64C21720}"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364344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2A24C8-7E9B-485A-99A9-CBE4A5A2302E}" type="datetimeFigureOut">
              <a:rPr lang="en-US" smtClean="0"/>
              <a:t>10/27/2025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305C29-E11B-4A10-ACD9-9A3D64C21720}" type="slidenum">
              <a:rPr lang="en-US" smtClean="0"/>
              <a:t>‹#›</a:t>
            </a:fld>
            <a:endParaRPr lang="en-US" dirty="0"/>
          </a:p>
        </p:txBody>
      </p:sp>
    </p:spTree>
    <p:extLst>
      <p:ext uri="{BB962C8B-B14F-4D97-AF65-F5344CB8AC3E}">
        <p14:creationId xmlns:p14="http://schemas.microsoft.com/office/powerpoint/2010/main" val="6423675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2A24C8-7E9B-485A-99A9-CBE4A5A2302E}" type="datetimeFigureOut">
              <a:rPr lang="en-US" smtClean="0"/>
              <a:t>10/27/2025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305C29-E11B-4A10-ACD9-9A3D64C21720}"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91492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2A24C8-7E9B-485A-99A9-CBE4A5A2302E}" type="datetimeFigureOut">
              <a:rPr lang="en-US" smtClean="0"/>
              <a:t>10/27/2025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305C29-E11B-4A10-ACD9-9A3D64C21720}" type="slidenum">
              <a:rPr lang="en-US" smtClean="0"/>
              <a:t>‹#›</a:t>
            </a:fld>
            <a:endParaRPr lang="en-US" dirty="0"/>
          </a:p>
        </p:txBody>
      </p:sp>
    </p:spTree>
    <p:extLst>
      <p:ext uri="{BB962C8B-B14F-4D97-AF65-F5344CB8AC3E}">
        <p14:creationId xmlns:p14="http://schemas.microsoft.com/office/powerpoint/2010/main" val="17755294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2A24C8-7E9B-485A-99A9-CBE4A5A2302E}" type="datetimeFigureOut">
              <a:rPr lang="en-US" smtClean="0"/>
              <a:t>10/27/2025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305C29-E11B-4A10-ACD9-9A3D64C21720}" type="slidenum">
              <a:rPr lang="en-US" smtClean="0"/>
              <a:t>‹#›</a:t>
            </a:fld>
            <a:endParaRPr lang="en-US" dirty="0"/>
          </a:p>
        </p:txBody>
      </p:sp>
    </p:spTree>
    <p:extLst>
      <p:ext uri="{BB962C8B-B14F-4D97-AF65-F5344CB8AC3E}">
        <p14:creationId xmlns:p14="http://schemas.microsoft.com/office/powerpoint/2010/main" val="40178485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2A24C8-7E9B-485A-99A9-CBE4A5A2302E}" type="datetimeFigureOut">
              <a:rPr lang="en-US" smtClean="0"/>
              <a:t>10/27/2025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305C29-E11B-4A10-ACD9-9A3D64C21720}" type="slidenum">
              <a:rPr lang="en-US" smtClean="0"/>
              <a:t>‹#›</a:t>
            </a:fld>
            <a:endParaRPr lang="en-US" dirty="0"/>
          </a:p>
        </p:txBody>
      </p:sp>
    </p:spTree>
    <p:extLst>
      <p:ext uri="{BB962C8B-B14F-4D97-AF65-F5344CB8AC3E}">
        <p14:creationId xmlns:p14="http://schemas.microsoft.com/office/powerpoint/2010/main" val="4480284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80534" y="395949"/>
            <a:ext cx="8596668" cy="1320800"/>
          </a:xfrm>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1198034" y="1896731"/>
            <a:ext cx="8596668" cy="38807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832A24C8-7E9B-485A-99A9-CBE4A5A2302E}" type="datetimeFigureOut">
              <a:rPr lang="en-US" smtClean="0"/>
              <a:t>10/27/2025</a:t>
            </a:fld>
            <a:endParaRPr lang="en-US" dirty="0"/>
          </a:p>
        </p:txBody>
      </p:sp>
      <p:sp>
        <p:nvSpPr>
          <p:cNvPr id="5" name="Footer Placeholder 4"/>
          <p:cNvSpPr>
            <a:spLocks noGrp="1"/>
          </p:cNvSpPr>
          <p:nvPr>
            <p:ph type="ftr" sz="quarter" idx="11"/>
          </p:nvPr>
        </p:nvSpPr>
        <p:spPr>
          <a:xfrm>
            <a:off x="1198034" y="6024824"/>
            <a:ext cx="6297612" cy="365125"/>
          </a:xfrm>
        </p:spPr>
        <p:txBody>
          <a:bodyPr/>
          <a:lstStyle/>
          <a:p>
            <a:endParaRPr lang="en-US" dirty="0"/>
          </a:p>
        </p:txBody>
      </p:sp>
      <p:sp>
        <p:nvSpPr>
          <p:cNvPr id="6" name="Slide Number Placeholder 5"/>
          <p:cNvSpPr>
            <a:spLocks noGrp="1"/>
          </p:cNvSpPr>
          <p:nvPr>
            <p:ph type="sldNum" sz="quarter" idx="12"/>
          </p:nvPr>
        </p:nvSpPr>
        <p:spPr/>
        <p:txBody>
          <a:bodyPr/>
          <a:lstStyle/>
          <a:p>
            <a:fld id="{2A305C29-E11B-4A10-ACD9-9A3D64C21720}" type="slidenum">
              <a:rPr lang="en-US" smtClean="0"/>
              <a:t>‹#›</a:t>
            </a:fld>
            <a:endParaRPr lang="en-US" dirty="0"/>
          </a:p>
        </p:txBody>
      </p:sp>
    </p:spTree>
    <p:extLst>
      <p:ext uri="{BB962C8B-B14F-4D97-AF65-F5344CB8AC3E}">
        <p14:creationId xmlns:p14="http://schemas.microsoft.com/office/powerpoint/2010/main" val="37952047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80534" y="395949"/>
            <a:ext cx="8596668" cy="1320800"/>
          </a:xfrm>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1198034" y="1896731"/>
            <a:ext cx="8596668" cy="38807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832A24C8-7E9B-485A-99A9-CBE4A5A2302E}" type="datetimeFigureOut">
              <a:rPr lang="en-US" smtClean="0"/>
              <a:t>10/27/2025</a:t>
            </a:fld>
            <a:endParaRPr lang="en-US" dirty="0"/>
          </a:p>
        </p:txBody>
      </p:sp>
      <p:sp>
        <p:nvSpPr>
          <p:cNvPr id="5" name="Footer Placeholder 4"/>
          <p:cNvSpPr>
            <a:spLocks noGrp="1"/>
          </p:cNvSpPr>
          <p:nvPr>
            <p:ph type="ftr" sz="quarter" idx="11"/>
          </p:nvPr>
        </p:nvSpPr>
        <p:spPr>
          <a:xfrm>
            <a:off x="1198034" y="6024824"/>
            <a:ext cx="6297612" cy="365125"/>
          </a:xfrm>
        </p:spPr>
        <p:txBody>
          <a:bodyPr/>
          <a:lstStyle/>
          <a:p>
            <a:endParaRPr lang="en-US" dirty="0"/>
          </a:p>
        </p:txBody>
      </p:sp>
      <p:sp>
        <p:nvSpPr>
          <p:cNvPr id="6" name="Slide Number Placeholder 5"/>
          <p:cNvSpPr>
            <a:spLocks noGrp="1"/>
          </p:cNvSpPr>
          <p:nvPr>
            <p:ph type="sldNum" sz="quarter" idx="12"/>
          </p:nvPr>
        </p:nvSpPr>
        <p:spPr/>
        <p:txBody>
          <a:bodyPr/>
          <a:lstStyle/>
          <a:p>
            <a:fld id="{2A305C29-E11B-4A10-ACD9-9A3D64C21720}" type="slidenum">
              <a:rPr lang="en-US" smtClean="0"/>
              <a:t>‹#›</a:t>
            </a:fld>
            <a:endParaRPr lang="en-US" dirty="0"/>
          </a:p>
        </p:txBody>
      </p:sp>
    </p:spTree>
    <p:extLst>
      <p:ext uri="{BB962C8B-B14F-4D97-AF65-F5344CB8AC3E}">
        <p14:creationId xmlns:p14="http://schemas.microsoft.com/office/powerpoint/2010/main" val="3795204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80534" y="395949"/>
            <a:ext cx="8596668" cy="1320800"/>
          </a:xfrm>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a:xfrm>
            <a:off x="1198034" y="1896731"/>
            <a:ext cx="8596668" cy="38807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832A24C8-7E9B-485A-99A9-CBE4A5A2302E}" type="datetimeFigureOut">
              <a:rPr lang="en-US" smtClean="0"/>
              <a:t>10/27/2025</a:t>
            </a:fld>
            <a:endParaRPr lang="en-US" dirty="0"/>
          </a:p>
        </p:txBody>
      </p:sp>
      <p:sp>
        <p:nvSpPr>
          <p:cNvPr id="5" name="Footer Placeholder 4"/>
          <p:cNvSpPr>
            <a:spLocks noGrp="1"/>
          </p:cNvSpPr>
          <p:nvPr>
            <p:ph type="ftr" sz="quarter" idx="11"/>
          </p:nvPr>
        </p:nvSpPr>
        <p:spPr>
          <a:xfrm>
            <a:off x="1198034" y="6024824"/>
            <a:ext cx="6297612" cy="365125"/>
          </a:xfrm>
        </p:spPr>
        <p:txBody>
          <a:bodyPr/>
          <a:lstStyle/>
          <a:p>
            <a:endParaRPr lang="en-US" dirty="0"/>
          </a:p>
        </p:txBody>
      </p:sp>
      <p:sp>
        <p:nvSpPr>
          <p:cNvPr id="6" name="Slide Number Placeholder 5"/>
          <p:cNvSpPr>
            <a:spLocks noGrp="1"/>
          </p:cNvSpPr>
          <p:nvPr>
            <p:ph type="sldNum" sz="quarter" idx="12"/>
          </p:nvPr>
        </p:nvSpPr>
        <p:spPr/>
        <p:txBody>
          <a:bodyPr/>
          <a:lstStyle/>
          <a:p>
            <a:fld id="{2A305C29-E11B-4A10-ACD9-9A3D64C21720}" type="slidenum">
              <a:rPr lang="en-US" smtClean="0"/>
              <a:t>‹#›</a:t>
            </a:fld>
            <a:endParaRPr lang="en-US" dirty="0"/>
          </a:p>
        </p:txBody>
      </p:sp>
    </p:spTree>
    <p:extLst>
      <p:ext uri="{BB962C8B-B14F-4D97-AF65-F5344CB8AC3E}">
        <p14:creationId xmlns:p14="http://schemas.microsoft.com/office/powerpoint/2010/main" val="3795204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93235" y="11006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93235" y="33971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2A24C8-7E9B-485A-99A9-CBE4A5A2302E}" type="datetimeFigureOut">
              <a:rPr lang="en-US" smtClean="0"/>
              <a:t>10/27/2025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305C29-E11B-4A10-ACD9-9A3D64C21720}" type="slidenum">
              <a:rPr lang="en-US" smtClean="0"/>
              <a:t>‹#›</a:t>
            </a:fld>
            <a:endParaRPr lang="en-US" dirty="0"/>
          </a:p>
        </p:txBody>
      </p:sp>
    </p:spTree>
    <p:extLst>
      <p:ext uri="{BB962C8B-B14F-4D97-AF65-F5344CB8AC3E}">
        <p14:creationId xmlns:p14="http://schemas.microsoft.com/office/powerpoint/2010/main" val="960012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32A24C8-7E9B-485A-99A9-CBE4A5A2302E}" type="datetimeFigureOut">
              <a:rPr lang="en-US" smtClean="0"/>
              <a:t>10/27/2025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A305C29-E11B-4A10-ACD9-9A3D64C21720}" type="slidenum">
              <a:rPr lang="en-US" smtClean="0"/>
              <a:t>‹#›</a:t>
            </a:fld>
            <a:endParaRPr lang="en-US" dirty="0"/>
          </a:p>
        </p:txBody>
      </p:sp>
    </p:spTree>
    <p:extLst>
      <p:ext uri="{BB962C8B-B14F-4D97-AF65-F5344CB8AC3E}">
        <p14:creationId xmlns:p14="http://schemas.microsoft.com/office/powerpoint/2010/main" val="1928126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32A24C8-7E9B-485A-99A9-CBE4A5A2302E}" type="datetimeFigureOut">
              <a:rPr lang="en-US" smtClean="0"/>
              <a:t>10/27/2025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A305C29-E11B-4A10-ACD9-9A3D64C21720}" type="slidenum">
              <a:rPr lang="en-US" smtClean="0"/>
              <a:t>‹#›</a:t>
            </a:fld>
            <a:endParaRPr lang="en-US" dirty="0"/>
          </a:p>
        </p:txBody>
      </p:sp>
    </p:spTree>
    <p:extLst>
      <p:ext uri="{BB962C8B-B14F-4D97-AF65-F5344CB8AC3E}">
        <p14:creationId xmlns:p14="http://schemas.microsoft.com/office/powerpoint/2010/main" val="1773858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32A24C8-7E9B-485A-99A9-CBE4A5A2302E}" type="datetimeFigureOut">
              <a:rPr lang="en-US" smtClean="0"/>
              <a:t>10/27/2025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A305C29-E11B-4A10-ACD9-9A3D64C21720}" type="slidenum">
              <a:rPr lang="en-US" smtClean="0"/>
              <a:t>‹#›</a:t>
            </a:fld>
            <a:endParaRPr lang="en-US" dirty="0"/>
          </a:p>
        </p:txBody>
      </p:sp>
    </p:spTree>
    <p:extLst>
      <p:ext uri="{BB962C8B-B14F-4D97-AF65-F5344CB8AC3E}">
        <p14:creationId xmlns:p14="http://schemas.microsoft.com/office/powerpoint/2010/main" val="3957039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2A24C8-7E9B-485A-99A9-CBE4A5A2302E}" type="datetimeFigureOut">
              <a:rPr lang="en-US" smtClean="0"/>
              <a:t>10/27/2025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A305C29-E11B-4A10-ACD9-9A3D64C21720}" type="slidenum">
              <a:rPr lang="en-US" smtClean="0"/>
              <a:t>‹#›</a:t>
            </a:fld>
            <a:endParaRPr lang="en-US" dirty="0"/>
          </a:p>
        </p:txBody>
      </p:sp>
    </p:spTree>
    <p:extLst>
      <p:ext uri="{BB962C8B-B14F-4D97-AF65-F5344CB8AC3E}">
        <p14:creationId xmlns:p14="http://schemas.microsoft.com/office/powerpoint/2010/main" val="716043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32A24C8-7E9B-485A-99A9-CBE4A5A2302E}" type="datetimeFigureOut">
              <a:rPr lang="en-US" smtClean="0"/>
              <a:t>10/27/2025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A305C29-E11B-4A10-ACD9-9A3D64C21720}" type="slidenum">
              <a:rPr lang="en-US" smtClean="0"/>
              <a:t>‹#›</a:t>
            </a:fld>
            <a:endParaRPr lang="en-US" dirty="0"/>
          </a:p>
        </p:txBody>
      </p:sp>
    </p:spTree>
    <p:extLst>
      <p:ext uri="{BB962C8B-B14F-4D97-AF65-F5344CB8AC3E}">
        <p14:creationId xmlns:p14="http://schemas.microsoft.com/office/powerpoint/2010/main" val="3273496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2A24C8-7E9B-485A-99A9-CBE4A5A2302E}" type="datetimeFigureOut">
              <a:rPr lang="en-US" smtClean="0"/>
              <a:t>10/27/2025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A305C29-E11B-4A10-ACD9-9A3D64C21720}" type="slidenum">
              <a:rPr lang="en-US" smtClean="0"/>
              <a:t>‹#›</a:t>
            </a:fld>
            <a:endParaRPr lang="en-US" dirty="0"/>
          </a:p>
        </p:txBody>
      </p:sp>
    </p:spTree>
    <p:extLst>
      <p:ext uri="{BB962C8B-B14F-4D97-AF65-F5344CB8AC3E}">
        <p14:creationId xmlns:p14="http://schemas.microsoft.com/office/powerpoint/2010/main" val="2371236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2.xml"/><Relationship Id="rId1" Type="http://schemas.openxmlformats.org/officeDocument/2006/relationships/slideLayout" Target="../slideLayouts/slideLayout17.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3.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930262" y="592206"/>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149430" y="2045494"/>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32A24C8-7E9B-485A-99A9-CBE4A5A2302E}" type="datetimeFigureOut">
              <a:rPr lang="en-US" smtClean="0"/>
              <a:t>10/27/2025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A305C29-E11B-4A10-ACD9-9A3D64C21720}" type="slidenum">
              <a:rPr lang="en-US" smtClean="0"/>
              <a:t>‹#›</a:t>
            </a:fld>
            <a:endParaRPr lang="en-US" dirty="0"/>
          </a:p>
        </p:txBody>
      </p:sp>
      <p:pic>
        <p:nvPicPr>
          <p:cNvPr id="9" name="Picture 8" descr="A picture containing drawing&#10;&#10;Description automatically generated">
            <a:extLst>
              <a:ext uri="{FF2B5EF4-FFF2-40B4-BE49-F238E27FC236}">
                <a16:creationId xmlns:a16="http://schemas.microsoft.com/office/drawing/2014/main" id="{34BBD838-17F3-477A-856D-2043DC10C557}"/>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109530" y="116958"/>
            <a:ext cx="678992" cy="645042"/>
          </a:xfrm>
          <a:prstGeom prst="rect">
            <a:avLst/>
          </a:prstGeom>
        </p:spPr>
      </p:pic>
    </p:spTree>
    <p:extLst>
      <p:ext uri="{BB962C8B-B14F-4D97-AF65-F5344CB8AC3E}">
        <p14:creationId xmlns:p14="http://schemas.microsoft.com/office/powerpoint/2010/main" val="70591277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930262" y="592206"/>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149430" y="2045494"/>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32A24C8-7E9B-485A-99A9-CBE4A5A2302E}" type="datetimeFigureOut">
              <a:rPr lang="en-US" smtClean="0"/>
              <a:t>10/27/2025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A305C29-E11B-4A10-ACD9-9A3D64C21720}" type="slidenum">
              <a:rPr lang="en-US" smtClean="0"/>
              <a:t>‹#›</a:t>
            </a:fld>
            <a:endParaRPr lang="en-US" dirty="0"/>
          </a:p>
        </p:txBody>
      </p:sp>
      <p:pic>
        <p:nvPicPr>
          <p:cNvPr id="9" name="Picture 8" descr="A picture containing drawing&#10;&#10;Description automatically generated">
            <a:extLst>
              <a:ext uri="{FF2B5EF4-FFF2-40B4-BE49-F238E27FC236}">
                <a16:creationId xmlns:a16="http://schemas.microsoft.com/office/drawing/2014/main" id="{34BBD838-17F3-477A-856D-2043DC10C55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9530" y="116958"/>
            <a:ext cx="678992" cy="645042"/>
          </a:xfrm>
          <a:prstGeom prst="rect">
            <a:avLst/>
          </a:prstGeom>
        </p:spPr>
      </p:pic>
    </p:spTree>
    <p:extLst>
      <p:ext uri="{BB962C8B-B14F-4D97-AF65-F5344CB8AC3E}">
        <p14:creationId xmlns:p14="http://schemas.microsoft.com/office/powerpoint/2010/main" val="705912778"/>
      </p:ext>
    </p:extLst>
  </p:cSld>
  <p:clrMap bg1="lt1" tx1="dk1" bg2="lt2" tx2="dk2" accent1="accent1" accent2="accent2" accent3="accent3" accent4="accent4" accent5="accent5" accent6="accent6" hlink="hlink" folHlink="folHlink"/>
  <p:sldLayoutIdLst>
    <p:sldLayoutId id="2147483702" r:id="rId1"/>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930262" y="592206"/>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149430" y="2045494"/>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32A24C8-7E9B-485A-99A9-CBE4A5A2302E}" type="datetimeFigureOut">
              <a:rPr lang="en-US" smtClean="0"/>
              <a:t>10/27/2025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A305C29-E11B-4A10-ACD9-9A3D64C21720}" type="slidenum">
              <a:rPr lang="en-US" smtClean="0"/>
              <a:t>‹#›</a:t>
            </a:fld>
            <a:endParaRPr lang="en-US" dirty="0"/>
          </a:p>
        </p:txBody>
      </p:sp>
      <p:pic>
        <p:nvPicPr>
          <p:cNvPr id="9" name="Picture 8" descr="A picture containing drawing&#10;&#10;Description automatically generated">
            <a:extLst>
              <a:ext uri="{FF2B5EF4-FFF2-40B4-BE49-F238E27FC236}">
                <a16:creationId xmlns:a16="http://schemas.microsoft.com/office/drawing/2014/main" id="{34BBD838-17F3-477A-856D-2043DC10C55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9530" y="116958"/>
            <a:ext cx="678992" cy="645042"/>
          </a:xfrm>
          <a:prstGeom prst="rect">
            <a:avLst/>
          </a:prstGeom>
        </p:spPr>
      </p:pic>
    </p:spTree>
    <p:extLst>
      <p:ext uri="{BB962C8B-B14F-4D97-AF65-F5344CB8AC3E}">
        <p14:creationId xmlns:p14="http://schemas.microsoft.com/office/powerpoint/2010/main" val="705912778"/>
      </p:ext>
    </p:extLst>
  </p:cSld>
  <p:clrMap bg1="lt1" tx1="dk1" bg2="lt2" tx2="dk2" accent1="accent1" accent2="accent2" accent3="accent3" accent4="accent4" accent5="accent5" accent6="accent6" hlink="hlink" folHlink="folHlink"/>
  <p:sldLayoutIdLst>
    <p:sldLayoutId id="2147483704" r:id="rId1"/>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whitehouse.gov/research/2025/08/trump-accounts-give-the-next-generation-a-jump-start-on-saving/"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www.naepc.org/events/newsletter" TargetMode="External"/><Relationship Id="rId3" Type="http://schemas.openxmlformats.org/officeDocument/2006/relationships/hyperlink" Target="http://www.naepc.org/events/webinar" TargetMode="External"/><Relationship Id="rId7" Type="http://schemas.openxmlformats.org/officeDocument/2006/relationships/hyperlink" Target="http://www.naepcjournal.org/" TargetMode="External"/><Relationship Id="rId2" Type="http://schemas.openxmlformats.org/officeDocument/2006/relationships/hyperlink" Target="http://www.naepc.org/membership/benefits" TargetMode="External"/><Relationship Id="rId1" Type="http://schemas.openxmlformats.org/officeDocument/2006/relationships/slideLayout" Target="../slideLayouts/slideLayout2.xml"/><Relationship Id="rId6" Type="http://schemas.openxmlformats.org/officeDocument/2006/relationships/hyperlink" Target="https://www.naepc.org/affiliated-councils/council-leader-education" TargetMode="External"/><Relationship Id="rId5" Type="http://schemas.openxmlformats.org/officeDocument/2006/relationships/hyperlink" Target="http://www.naepc.org/conference" TargetMode="External"/><Relationship Id="rId4" Type="http://schemas.openxmlformats.org/officeDocument/2006/relationships/hyperlink" Target="https://www.naepc.org/events/event/27265" TargetMode="External"/><Relationship Id="rId9" Type="http://schemas.openxmlformats.org/officeDocument/2006/relationships/hyperlink" Target="https://www.naepc.org/designations/estate-planners"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rvotto@bdgcpa.com" TargetMode="Externa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4BD33-0105-4D03-BEB6-DC394A392F1F}"/>
              </a:ext>
            </a:extLst>
          </p:cNvPr>
          <p:cNvSpPr>
            <a:spLocks noGrp="1"/>
          </p:cNvSpPr>
          <p:nvPr>
            <p:ph type="ctrTitle"/>
          </p:nvPr>
        </p:nvSpPr>
        <p:spPr>
          <a:xfrm>
            <a:off x="1953951" y="1760883"/>
            <a:ext cx="7721842" cy="2546103"/>
          </a:xfrm>
        </p:spPr>
        <p:txBody>
          <a:bodyPr/>
          <a:lstStyle/>
          <a:p>
            <a:r>
              <a:rPr lang="en-US" sz="5200" dirty="0">
                <a:solidFill>
                  <a:srgbClr val="0070C0"/>
                </a:solidFill>
              </a:rPr>
              <a:t>Don’t Get Taxed Out: Navigating the New Rules</a:t>
            </a:r>
          </a:p>
        </p:txBody>
      </p:sp>
      <p:sp>
        <p:nvSpPr>
          <p:cNvPr id="3" name="Subtitle 2">
            <a:extLst>
              <a:ext uri="{FF2B5EF4-FFF2-40B4-BE49-F238E27FC236}">
                <a16:creationId xmlns:a16="http://schemas.microsoft.com/office/drawing/2014/main" id="{8FD000EC-861E-4900-BA4B-7A08FE639826}"/>
              </a:ext>
            </a:extLst>
          </p:cNvPr>
          <p:cNvSpPr>
            <a:spLocks noGrp="1"/>
          </p:cNvSpPr>
          <p:nvPr>
            <p:ph type="subTitle" idx="1"/>
          </p:nvPr>
        </p:nvSpPr>
        <p:spPr>
          <a:xfrm>
            <a:off x="908087" y="5097117"/>
            <a:ext cx="8542103" cy="1154067"/>
          </a:xfrm>
        </p:spPr>
        <p:txBody>
          <a:bodyPr>
            <a:normAutofit lnSpcReduction="10000"/>
          </a:bodyPr>
          <a:lstStyle/>
          <a:p>
            <a:r>
              <a:rPr lang="en-US" sz="3200" dirty="0"/>
              <a:t>Berks County Estate Planning Council</a:t>
            </a:r>
          </a:p>
          <a:p>
            <a:r>
              <a:rPr lang="en-US" sz="3200" dirty="0"/>
              <a:t>October 29, 2025</a:t>
            </a:r>
          </a:p>
        </p:txBody>
      </p:sp>
      <p:pic>
        <p:nvPicPr>
          <p:cNvPr id="8" name="Picture 7" descr="Calendar&#10;&#10;Description automatically generated">
            <a:extLst>
              <a:ext uri="{FF2B5EF4-FFF2-40B4-BE49-F238E27FC236}">
                <a16:creationId xmlns:a16="http://schemas.microsoft.com/office/drawing/2014/main" id="{7A5339DF-2A27-4D3C-B23C-93ABA06D4D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0296" y="4609030"/>
            <a:ext cx="1113131" cy="2285894"/>
          </a:xfrm>
          <a:prstGeom prst="rect">
            <a:avLst/>
          </a:prstGeom>
        </p:spPr>
      </p:pic>
      <p:pic>
        <p:nvPicPr>
          <p:cNvPr id="7" name="Picture 6" descr="Text&#10;&#10;Description automatically generated">
            <a:extLst>
              <a:ext uri="{FF2B5EF4-FFF2-40B4-BE49-F238E27FC236}">
                <a16:creationId xmlns:a16="http://schemas.microsoft.com/office/drawing/2014/main" id="{FD52C1DA-C9B6-4178-BF5D-A37036F2F7E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5698" y="115501"/>
            <a:ext cx="5477394" cy="1645383"/>
          </a:xfrm>
          <a:prstGeom prst="rect">
            <a:avLst/>
          </a:prstGeom>
        </p:spPr>
      </p:pic>
    </p:spTree>
    <p:extLst>
      <p:ext uri="{BB962C8B-B14F-4D97-AF65-F5344CB8AC3E}">
        <p14:creationId xmlns:p14="http://schemas.microsoft.com/office/powerpoint/2010/main" val="9897626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5C911-26A4-0CED-BCB8-332EBC29CA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5357A4-0CB8-4E86-81CA-C3410EDE5DFD}"/>
              </a:ext>
            </a:extLst>
          </p:cNvPr>
          <p:cNvSpPr>
            <a:spLocks noGrp="1"/>
          </p:cNvSpPr>
          <p:nvPr>
            <p:ph type="title"/>
          </p:nvPr>
        </p:nvSpPr>
        <p:spPr>
          <a:xfrm>
            <a:off x="880534" y="395949"/>
            <a:ext cx="8596668" cy="729991"/>
          </a:xfrm>
        </p:spPr>
        <p:txBody>
          <a:bodyPr>
            <a:normAutofit fontScale="90000"/>
          </a:bodyPr>
          <a:lstStyle/>
          <a:p>
            <a:r>
              <a:rPr lang="en-US" dirty="0">
                <a:solidFill>
                  <a:srgbClr val="0070C0"/>
                </a:solidFill>
              </a:rPr>
              <a:t>New Deductions – Limitation on Itemized Deductions</a:t>
            </a:r>
            <a:endParaRPr lang="en-US" dirty="0"/>
          </a:p>
        </p:txBody>
      </p:sp>
      <p:sp>
        <p:nvSpPr>
          <p:cNvPr id="3" name="Content Placeholder 2">
            <a:extLst>
              <a:ext uri="{FF2B5EF4-FFF2-40B4-BE49-F238E27FC236}">
                <a16:creationId xmlns:a16="http://schemas.microsoft.com/office/drawing/2014/main" id="{BD9A5BD6-C4FC-B2EA-D43C-07B6EBF32252}"/>
              </a:ext>
            </a:extLst>
          </p:cNvPr>
          <p:cNvSpPr>
            <a:spLocks noGrp="1"/>
          </p:cNvSpPr>
          <p:nvPr>
            <p:ph idx="1"/>
          </p:nvPr>
        </p:nvSpPr>
        <p:spPr>
          <a:xfrm>
            <a:off x="368326" y="1398896"/>
            <a:ext cx="9724194" cy="5233915"/>
          </a:xfrm>
        </p:spPr>
        <p:txBody>
          <a:bodyPr>
            <a:normAutofit fontScale="92500" lnSpcReduction="10000"/>
          </a:bodyPr>
          <a:lstStyle/>
          <a:p>
            <a:r>
              <a:rPr lang="en-US" sz="3600" dirty="0"/>
              <a:t>New Complexity starts in 2026</a:t>
            </a:r>
          </a:p>
          <a:p>
            <a:r>
              <a:rPr lang="en-US" sz="3600" dirty="0"/>
              <a:t>Permanent repeal of the PEASE limitation</a:t>
            </a:r>
          </a:p>
          <a:p>
            <a:r>
              <a:rPr lang="en-US" sz="3600" dirty="0"/>
              <a:t>Only applies to the 37% tax bracket – 2026 brackets– TI ~$640k Single and </a:t>
            </a:r>
            <a:r>
              <a:rPr lang="en-US" sz="3600"/>
              <a:t>~$770k </a:t>
            </a:r>
            <a:r>
              <a:rPr lang="en-US" sz="3600" dirty="0"/>
              <a:t>Joint</a:t>
            </a:r>
          </a:p>
          <a:p>
            <a:r>
              <a:rPr lang="en-US" sz="3600" dirty="0"/>
              <a:t> Lessor of:</a:t>
            </a:r>
          </a:p>
          <a:p>
            <a:pPr marL="0" indent="0">
              <a:buNone/>
            </a:pPr>
            <a:r>
              <a:rPr lang="en-US" sz="3600" dirty="0"/>
              <a:t> - Reduction of 2/37% of total itemized deductions</a:t>
            </a:r>
          </a:p>
          <a:p>
            <a:pPr marL="0" indent="0">
              <a:buNone/>
            </a:pPr>
            <a:r>
              <a:rPr lang="en-US" sz="3600" dirty="0"/>
              <a:t> - Total taxable income, plus itemized deductions, subject to the 37% tax bracket</a:t>
            </a:r>
          </a:p>
          <a:p>
            <a:r>
              <a:rPr lang="en-US" sz="3600" dirty="0"/>
              <a:t>**Application to Fiduciary Returns is unclear</a:t>
            </a:r>
          </a:p>
        </p:txBody>
      </p:sp>
    </p:spTree>
    <p:extLst>
      <p:ext uri="{BB962C8B-B14F-4D97-AF65-F5344CB8AC3E}">
        <p14:creationId xmlns:p14="http://schemas.microsoft.com/office/powerpoint/2010/main" val="36522285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21A76F-CCDD-ED1E-372B-B25D3B558F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9F731C-D90C-D8F2-82E1-4A028B081E7B}"/>
              </a:ext>
            </a:extLst>
          </p:cNvPr>
          <p:cNvSpPr>
            <a:spLocks noGrp="1"/>
          </p:cNvSpPr>
          <p:nvPr>
            <p:ph type="title"/>
          </p:nvPr>
        </p:nvSpPr>
        <p:spPr>
          <a:xfrm>
            <a:off x="880534" y="395949"/>
            <a:ext cx="8596668" cy="729991"/>
          </a:xfrm>
        </p:spPr>
        <p:txBody>
          <a:bodyPr>
            <a:normAutofit fontScale="90000"/>
          </a:bodyPr>
          <a:lstStyle/>
          <a:p>
            <a:r>
              <a:rPr lang="en-US" dirty="0">
                <a:solidFill>
                  <a:srgbClr val="0070C0"/>
                </a:solidFill>
              </a:rPr>
              <a:t>New Deductions – Limitation on Itemized Deductions and Charity Combined</a:t>
            </a:r>
            <a:endParaRPr lang="en-US" dirty="0"/>
          </a:p>
        </p:txBody>
      </p:sp>
      <p:sp>
        <p:nvSpPr>
          <p:cNvPr id="3" name="Content Placeholder 2">
            <a:extLst>
              <a:ext uri="{FF2B5EF4-FFF2-40B4-BE49-F238E27FC236}">
                <a16:creationId xmlns:a16="http://schemas.microsoft.com/office/drawing/2014/main" id="{6763E328-ABFD-9A59-990B-0A5728800B31}"/>
              </a:ext>
            </a:extLst>
          </p:cNvPr>
          <p:cNvSpPr>
            <a:spLocks noGrp="1"/>
          </p:cNvSpPr>
          <p:nvPr>
            <p:ph idx="1"/>
          </p:nvPr>
        </p:nvSpPr>
        <p:spPr>
          <a:xfrm>
            <a:off x="368326" y="1398896"/>
            <a:ext cx="9724194" cy="5233915"/>
          </a:xfrm>
        </p:spPr>
        <p:txBody>
          <a:bodyPr>
            <a:normAutofit fontScale="77500" lnSpcReduction="20000"/>
          </a:bodyPr>
          <a:lstStyle/>
          <a:p>
            <a:r>
              <a:rPr lang="en-US" sz="3600" dirty="0"/>
              <a:t>Example:</a:t>
            </a:r>
          </a:p>
          <a:p>
            <a:pPr>
              <a:buFontTx/>
              <a:buChar char="-"/>
            </a:pPr>
            <a:r>
              <a:rPr lang="en-US" sz="3600" dirty="0"/>
              <a:t>2026 – Taxpayer AGI of $1M</a:t>
            </a:r>
          </a:p>
          <a:p>
            <a:pPr>
              <a:buFontTx/>
              <a:buChar char="-"/>
            </a:pPr>
            <a:r>
              <a:rPr lang="en-US" sz="3600" dirty="0"/>
              <a:t>Donations of $105,000 – only deduction T/P is taking</a:t>
            </a:r>
          </a:p>
          <a:p>
            <a:pPr>
              <a:buFontTx/>
              <a:buChar char="-"/>
            </a:pPr>
            <a:r>
              <a:rPr lang="en-US" sz="3600" dirty="0"/>
              <a:t>First reduce the contribution base by .5%</a:t>
            </a:r>
          </a:p>
          <a:p>
            <a:pPr>
              <a:buFontTx/>
              <a:buChar char="-"/>
            </a:pPr>
            <a:r>
              <a:rPr lang="en-US" sz="3600" dirty="0"/>
              <a:t>.5% of $1M is $5k – deduction of $100k</a:t>
            </a:r>
          </a:p>
          <a:p>
            <a:pPr>
              <a:buFontTx/>
              <a:buChar char="-"/>
            </a:pPr>
            <a:r>
              <a:rPr lang="en-US" sz="3600" dirty="0"/>
              <a:t>2/37 itemized deduction reduction</a:t>
            </a:r>
          </a:p>
          <a:p>
            <a:pPr>
              <a:buFontTx/>
              <a:buChar char="-"/>
            </a:pPr>
            <a:r>
              <a:rPr lang="en-US" sz="3600" dirty="0"/>
              <a:t>Lessor of: </a:t>
            </a:r>
          </a:p>
          <a:p>
            <a:pPr>
              <a:buFontTx/>
              <a:buChar char="-"/>
            </a:pPr>
            <a:r>
              <a:rPr lang="en-US" sz="3600" dirty="0"/>
              <a:t>2/37 of $100k  = $5,405</a:t>
            </a:r>
          </a:p>
          <a:p>
            <a:pPr>
              <a:buFontTx/>
              <a:buChar char="-"/>
            </a:pPr>
            <a:r>
              <a:rPr lang="en-US" sz="3600" dirty="0"/>
              <a:t>2/37 of $350k excess = $18,519</a:t>
            </a:r>
          </a:p>
          <a:p>
            <a:pPr>
              <a:buFontTx/>
              <a:buChar char="-"/>
            </a:pPr>
            <a:r>
              <a:rPr lang="en-US" sz="3600" dirty="0"/>
              <a:t>Charitable deduction of $100k is reduced by $5,405 to arrive at $94,595</a:t>
            </a:r>
          </a:p>
        </p:txBody>
      </p:sp>
    </p:spTree>
    <p:extLst>
      <p:ext uri="{BB962C8B-B14F-4D97-AF65-F5344CB8AC3E}">
        <p14:creationId xmlns:p14="http://schemas.microsoft.com/office/powerpoint/2010/main" val="18938866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72977C-FCEB-5AC9-4A67-B9DBAA5C01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7EDE1F-1C08-ABB3-4597-A24B6CAA9C0F}"/>
              </a:ext>
            </a:extLst>
          </p:cNvPr>
          <p:cNvSpPr>
            <a:spLocks noGrp="1"/>
          </p:cNvSpPr>
          <p:nvPr>
            <p:ph type="title"/>
          </p:nvPr>
        </p:nvSpPr>
        <p:spPr>
          <a:xfrm>
            <a:off x="880534" y="395949"/>
            <a:ext cx="8596668" cy="729991"/>
          </a:xfrm>
        </p:spPr>
        <p:txBody>
          <a:bodyPr>
            <a:normAutofit/>
          </a:bodyPr>
          <a:lstStyle/>
          <a:p>
            <a:r>
              <a:rPr lang="en-US" dirty="0">
                <a:solidFill>
                  <a:srgbClr val="0070C0"/>
                </a:solidFill>
              </a:rPr>
              <a:t>New Deductions – Tip Income</a:t>
            </a:r>
            <a:endParaRPr lang="en-US" dirty="0"/>
          </a:p>
        </p:txBody>
      </p:sp>
      <p:sp>
        <p:nvSpPr>
          <p:cNvPr id="3" name="Content Placeholder 2">
            <a:extLst>
              <a:ext uri="{FF2B5EF4-FFF2-40B4-BE49-F238E27FC236}">
                <a16:creationId xmlns:a16="http://schemas.microsoft.com/office/drawing/2014/main" id="{A96D4BCB-A118-20D1-4E93-6427C9CD1FE6}"/>
              </a:ext>
            </a:extLst>
          </p:cNvPr>
          <p:cNvSpPr>
            <a:spLocks noGrp="1"/>
          </p:cNvSpPr>
          <p:nvPr>
            <p:ph idx="1"/>
          </p:nvPr>
        </p:nvSpPr>
        <p:spPr>
          <a:xfrm>
            <a:off x="368326" y="1398896"/>
            <a:ext cx="9724194" cy="5233915"/>
          </a:xfrm>
        </p:spPr>
        <p:txBody>
          <a:bodyPr>
            <a:normAutofit fontScale="92500" lnSpcReduction="20000"/>
          </a:bodyPr>
          <a:lstStyle/>
          <a:p>
            <a:r>
              <a:rPr lang="en-US" sz="3600" dirty="0"/>
              <a:t>Starts in 2025 through tax years 2028</a:t>
            </a:r>
          </a:p>
          <a:p>
            <a:r>
              <a:rPr lang="en-US" sz="3600" dirty="0"/>
              <a:t>Above the line deduction up to $25,000</a:t>
            </a:r>
          </a:p>
          <a:p>
            <a:r>
              <a:rPr lang="en-US" sz="3600" dirty="0"/>
              <a:t>Deduction is allowed for both standard and itemized deductions</a:t>
            </a:r>
          </a:p>
          <a:p>
            <a:r>
              <a:rPr lang="en-US" sz="3600" dirty="0"/>
              <a:t>Tip income has to be customary.  No deduction allowed for specified service businesses and no deduction allowed for MFS.</a:t>
            </a:r>
          </a:p>
          <a:p>
            <a:r>
              <a:rPr lang="en-US" sz="3600" dirty="0"/>
              <a:t>Tip income has to be discretionary and can’t be a stated required gratuity.</a:t>
            </a:r>
          </a:p>
          <a:p>
            <a:r>
              <a:rPr lang="en-US" sz="3600" dirty="0"/>
              <a:t>AGI of $150k single and $300k joint</a:t>
            </a:r>
          </a:p>
        </p:txBody>
      </p:sp>
    </p:spTree>
    <p:extLst>
      <p:ext uri="{BB962C8B-B14F-4D97-AF65-F5344CB8AC3E}">
        <p14:creationId xmlns:p14="http://schemas.microsoft.com/office/powerpoint/2010/main" val="6483652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9DCA72-9AF6-52FE-F391-16584572FD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AAFCC4-B28E-B274-1D8E-D95202E8B22D}"/>
              </a:ext>
            </a:extLst>
          </p:cNvPr>
          <p:cNvSpPr>
            <a:spLocks noGrp="1"/>
          </p:cNvSpPr>
          <p:nvPr>
            <p:ph type="title"/>
          </p:nvPr>
        </p:nvSpPr>
        <p:spPr>
          <a:xfrm>
            <a:off x="880534" y="395949"/>
            <a:ext cx="8596668" cy="729991"/>
          </a:xfrm>
        </p:spPr>
        <p:txBody>
          <a:bodyPr>
            <a:normAutofit/>
          </a:bodyPr>
          <a:lstStyle/>
          <a:p>
            <a:r>
              <a:rPr lang="en-US" dirty="0">
                <a:solidFill>
                  <a:srgbClr val="0070C0"/>
                </a:solidFill>
              </a:rPr>
              <a:t>New Deductions – Overtime Income</a:t>
            </a:r>
            <a:endParaRPr lang="en-US" dirty="0"/>
          </a:p>
        </p:txBody>
      </p:sp>
      <p:sp>
        <p:nvSpPr>
          <p:cNvPr id="3" name="Content Placeholder 2">
            <a:extLst>
              <a:ext uri="{FF2B5EF4-FFF2-40B4-BE49-F238E27FC236}">
                <a16:creationId xmlns:a16="http://schemas.microsoft.com/office/drawing/2014/main" id="{D6BF9C15-4256-FEA8-0537-3E497084E585}"/>
              </a:ext>
            </a:extLst>
          </p:cNvPr>
          <p:cNvSpPr>
            <a:spLocks noGrp="1"/>
          </p:cNvSpPr>
          <p:nvPr>
            <p:ph idx="1"/>
          </p:nvPr>
        </p:nvSpPr>
        <p:spPr>
          <a:xfrm>
            <a:off x="368326" y="1398896"/>
            <a:ext cx="9724194" cy="5233915"/>
          </a:xfrm>
        </p:spPr>
        <p:txBody>
          <a:bodyPr>
            <a:normAutofit fontScale="70000" lnSpcReduction="20000"/>
          </a:bodyPr>
          <a:lstStyle/>
          <a:p>
            <a:r>
              <a:rPr lang="en-US" sz="3600" dirty="0"/>
              <a:t>Starts in 2025 through tax years 2028</a:t>
            </a:r>
          </a:p>
          <a:p>
            <a:r>
              <a:rPr lang="en-US" sz="3600" dirty="0"/>
              <a:t>Above the line deduction of $25,000</a:t>
            </a:r>
          </a:p>
          <a:p>
            <a:r>
              <a:rPr lang="en-US" sz="3600" dirty="0"/>
              <a:t>Deduction is allowed for both standard and itemized deductions</a:t>
            </a:r>
          </a:p>
          <a:p>
            <a:r>
              <a:rPr lang="en-US" sz="3600" dirty="0"/>
              <a:t>Qualified Overtime Pay pursuant to the Fair Labor Standards Act of 1938</a:t>
            </a:r>
          </a:p>
          <a:p>
            <a:pPr marL="0" indent="0">
              <a:buNone/>
            </a:pPr>
            <a:r>
              <a:rPr lang="en-US" sz="3600" dirty="0"/>
              <a:t> - Following are examples of employees exempt from overtime requirements: Executives, professionals, administrators, certain seasonal workers, certain farmworkers and certain commissioned retail employees</a:t>
            </a:r>
          </a:p>
          <a:p>
            <a:r>
              <a:rPr lang="en-US" sz="3600" dirty="0"/>
              <a:t>Excludes Qualified Tips</a:t>
            </a:r>
          </a:p>
          <a:p>
            <a:r>
              <a:rPr lang="en-US" sz="3600" dirty="0"/>
              <a:t>Excludes highly compensated employees</a:t>
            </a:r>
          </a:p>
          <a:p>
            <a:r>
              <a:rPr lang="en-US" sz="3600" dirty="0"/>
              <a:t>AGI of $150k single and $300k joint</a:t>
            </a:r>
          </a:p>
        </p:txBody>
      </p:sp>
    </p:spTree>
    <p:extLst>
      <p:ext uri="{BB962C8B-B14F-4D97-AF65-F5344CB8AC3E}">
        <p14:creationId xmlns:p14="http://schemas.microsoft.com/office/powerpoint/2010/main" val="2005438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315FC5-286D-7515-A044-156DC7321F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E56C3B-1EB6-30AC-5C15-5DFC95FE9878}"/>
              </a:ext>
            </a:extLst>
          </p:cNvPr>
          <p:cNvSpPr>
            <a:spLocks noGrp="1"/>
          </p:cNvSpPr>
          <p:nvPr>
            <p:ph type="title"/>
          </p:nvPr>
        </p:nvSpPr>
        <p:spPr/>
        <p:txBody>
          <a:bodyPr>
            <a:normAutofit/>
          </a:bodyPr>
          <a:lstStyle/>
          <a:p>
            <a:r>
              <a:rPr lang="en-US" dirty="0"/>
              <a:t>Newborn Pilot Program – Trump Accounts</a:t>
            </a:r>
          </a:p>
        </p:txBody>
      </p:sp>
      <p:sp>
        <p:nvSpPr>
          <p:cNvPr id="3" name="Content Placeholder 2">
            <a:extLst>
              <a:ext uri="{FF2B5EF4-FFF2-40B4-BE49-F238E27FC236}">
                <a16:creationId xmlns:a16="http://schemas.microsoft.com/office/drawing/2014/main" id="{908E8125-56BF-8C79-2F06-2554EEDB53FD}"/>
              </a:ext>
            </a:extLst>
          </p:cNvPr>
          <p:cNvSpPr>
            <a:spLocks noGrp="1"/>
          </p:cNvSpPr>
          <p:nvPr>
            <p:ph idx="1"/>
          </p:nvPr>
        </p:nvSpPr>
        <p:spPr>
          <a:xfrm>
            <a:off x="880535" y="1535373"/>
            <a:ext cx="9198338" cy="5161098"/>
          </a:xfrm>
        </p:spPr>
        <p:txBody>
          <a:bodyPr>
            <a:normAutofit lnSpcReduction="10000"/>
          </a:bodyPr>
          <a:lstStyle/>
          <a:p>
            <a:pPr algn="l"/>
            <a:r>
              <a:rPr lang="en-US" sz="3600" b="0" i="0" dirty="0">
                <a:solidFill>
                  <a:srgbClr val="1B1B1B"/>
                </a:solidFill>
                <a:effectLst/>
                <a:latin typeface="Source Sans Pro" panose="020B0503030403020204" pitchFamily="34" charset="0"/>
              </a:rPr>
              <a:t>New Accounts for individuals born in 2025 through 2028</a:t>
            </a:r>
          </a:p>
          <a:p>
            <a:pPr algn="l"/>
            <a:r>
              <a:rPr lang="en-US" sz="3600" dirty="0">
                <a:solidFill>
                  <a:srgbClr val="1B1B1B"/>
                </a:solidFill>
                <a:latin typeface="Source Sans Pro" panose="020B0503030403020204" pitchFamily="34" charset="0"/>
              </a:rPr>
              <a:t>New account for the individual in the amount of $1,000</a:t>
            </a:r>
            <a:endParaRPr lang="en-US" sz="3600" b="0" i="0" dirty="0">
              <a:solidFill>
                <a:srgbClr val="1B1B1B"/>
              </a:solidFill>
              <a:effectLst/>
              <a:latin typeface="Source Sans Pro" panose="020B0503030403020204" pitchFamily="34" charset="0"/>
            </a:endParaRPr>
          </a:p>
          <a:p>
            <a:pPr algn="l"/>
            <a:r>
              <a:rPr lang="en-US" sz="3600" b="0" i="0" dirty="0">
                <a:solidFill>
                  <a:srgbClr val="1B1B1B"/>
                </a:solidFill>
                <a:effectLst/>
                <a:latin typeface="Source Sans Pro" panose="020B0503030403020204" pitchFamily="34" charset="0"/>
              </a:rPr>
              <a:t>Account established for the individual when the first tax return is filed reporting the new taxpayer.</a:t>
            </a:r>
          </a:p>
          <a:p>
            <a:pPr algn="l"/>
            <a:r>
              <a:rPr lang="en-US" sz="3600" dirty="0">
                <a:solidFill>
                  <a:srgbClr val="1B1B1B"/>
                </a:solidFill>
                <a:latin typeface="Source Sans Pro" panose="020B0503030403020204" pitchFamily="34" charset="0"/>
              </a:rPr>
              <a:t>Treasury notifies of the new account and can be declined.</a:t>
            </a:r>
          </a:p>
          <a:p>
            <a:pPr algn="l"/>
            <a:endParaRPr lang="en-US" sz="3600" b="0" i="0" dirty="0">
              <a:solidFill>
                <a:srgbClr val="1B1B1B"/>
              </a:solidFill>
              <a:effectLst/>
              <a:latin typeface="Source Sans Pro" panose="020B0503030403020204" pitchFamily="34" charset="0"/>
            </a:endParaRPr>
          </a:p>
          <a:p>
            <a:pPr algn="l"/>
            <a:endParaRPr lang="en-US" sz="3600" b="0" i="0" dirty="0">
              <a:solidFill>
                <a:srgbClr val="1B1B1B"/>
              </a:solidFill>
              <a:effectLst/>
              <a:latin typeface="Source Sans Pro" panose="020B0503030403020204" pitchFamily="34" charset="0"/>
            </a:endParaRPr>
          </a:p>
          <a:p>
            <a:pPr marL="0" marR="0" indent="0">
              <a:spcBef>
                <a:spcPts val="0"/>
              </a:spcBef>
              <a:spcAft>
                <a:spcPts val="750"/>
              </a:spcAft>
              <a:buNone/>
            </a:pPr>
            <a:endParaRPr lang="en-US" sz="3600" dirty="0"/>
          </a:p>
        </p:txBody>
      </p:sp>
    </p:spTree>
    <p:extLst>
      <p:ext uri="{BB962C8B-B14F-4D97-AF65-F5344CB8AC3E}">
        <p14:creationId xmlns:p14="http://schemas.microsoft.com/office/powerpoint/2010/main" val="39886702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A03B-51DA-430E-B841-EC6149B8518C}"/>
              </a:ext>
            </a:extLst>
          </p:cNvPr>
          <p:cNvSpPr>
            <a:spLocks noGrp="1"/>
          </p:cNvSpPr>
          <p:nvPr>
            <p:ph type="title"/>
          </p:nvPr>
        </p:nvSpPr>
        <p:spPr/>
        <p:txBody>
          <a:bodyPr>
            <a:normAutofit/>
          </a:bodyPr>
          <a:lstStyle/>
          <a:p>
            <a:r>
              <a:rPr lang="en-US" dirty="0"/>
              <a:t>New Tax-Deferred Investment Accounts for Children – Trump Accounts</a:t>
            </a:r>
          </a:p>
        </p:txBody>
      </p:sp>
      <p:sp>
        <p:nvSpPr>
          <p:cNvPr id="3" name="Content Placeholder 2">
            <a:extLst>
              <a:ext uri="{FF2B5EF4-FFF2-40B4-BE49-F238E27FC236}">
                <a16:creationId xmlns:a16="http://schemas.microsoft.com/office/drawing/2014/main" id="{1BFBA0D5-1784-45A5-969A-003BF19F5812}"/>
              </a:ext>
            </a:extLst>
          </p:cNvPr>
          <p:cNvSpPr>
            <a:spLocks noGrp="1"/>
          </p:cNvSpPr>
          <p:nvPr>
            <p:ph idx="1"/>
          </p:nvPr>
        </p:nvSpPr>
        <p:spPr>
          <a:xfrm>
            <a:off x="880535" y="1535373"/>
            <a:ext cx="9198338" cy="5161098"/>
          </a:xfrm>
        </p:spPr>
        <p:txBody>
          <a:bodyPr>
            <a:normAutofit lnSpcReduction="10000"/>
          </a:bodyPr>
          <a:lstStyle/>
          <a:p>
            <a:pPr algn="l"/>
            <a:r>
              <a:rPr lang="en-US" sz="3600" b="0" i="0" dirty="0">
                <a:solidFill>
                  <a:srgbClr val="1B1B1B"/>
                </a:solidFill>
                <a:effectLst/>
                <a:latin typeface="Source Sans Pro" panose="020B0503030403020204" pitchFamily="34" charset="0"/>
              </a:rPr>
              <a:t>Child must be a U.S. Citizen, any child under age 18 is eligible to set up an account but only newborns will receive $1k deposit.</a:t>
            </a:r>
          </a:p>
          <a:p>
            <a:pPr algn="l"/>
            <a:r>
              <a:rPr lang="en-US" sz="3600" dirty="0">
                <a:solidFill>
                  <a:srgbClr val="1B1B1B"/>
                </a:solidFill>
                <a:latin typeface="Source Sans Pro" panose="020B0503030403020204" pitchFamily="34" charset="0"/>
              </a:rPr>
              <a:t>Account eligible to receive contributions from parents, relatives, parent’s employer ($2500) and other entities.</a:t>
            </a:r>
            <a:endParaRPr lang="en-US" sz="3600" b="0" i="0" dirty="0">
              <a:solidFill>
                <a:srgbClr val="1B1B1B"/>
              </a:solidFill>
              <a:effectLst/>
              <a:latin typeface="Source Sans Pro" panose="020B0503030403020204" pitchFamily="34" charset="0"/>
            </a:endParaRPr>
          </a:p>
          <a:p>
            <a:pPr algn="l"/>
            <a:r>
              <a:rPr lang="en-US" sz="3600" b="0" i="0" dirty="0">
                <a:solidFill>
                  <a:srgbClr val="1B1B1B"/>
                </a:solidFill>
                <a:effectLst/>
                <a:latin typeface="Source Sans Pro" panose="020B0503030403020204" pitchFamily="34" charset="0"/>
              </a:rPr>
              <a:t>Contributions limited to $5,000 annually of after-tax dollars.</a:t>
            </a:r>
          </a:p>
          <a:p>
            <a:pPr algn="l"/>
            <a:r>
              <a:rPr lang="en-US" sz="3600" dirty="0">
                <a:solidFill>
                  <a:srgbClr val="1B1B1B"/>
                </a:solidFill>
                <a:latin typeface="Source Sans Pro" panose="020B0503030403020204" pitchFamily="34" charset="0"/>
              </a:rPr>
              <a:t>No distributions until age 18</a:t>
            </a:r>
          </a:p>
          <a:p>
            <a:pPr algn="l"/>
            <a:endParaRPr lang="en-US" sz="3600" b="0" i="0" dirty="0">
              <a:solidFill>
                <a:srgbClr val="1B1B1B"/>
              </a:solidFill>
              <a:effectLst/>
              <a:latin typeface="Source Sans Pro" panose="020B0503030403020204" pitchFamily="34" charset="0"/>
            </a:endParaRPr>
          </a:p>
          <a:p>
            <a:pPr algn="l"/>
            <a:endParaRPr lang="en-US" sz="3600" b="0" i="0" dirty="0">
              <a:solidFill>
                <a:srgbClr val="1B1B1B"/>
              </a:solidFill>
              <a:effectLst/>
              <a:latin typeface="Source Sans Pro" panose="020B0503030403020204" pitchFamily="34" charset="0"/>
            </a:endParaRPr>
          </a:p>
          <a:p>
            <a:pPr marL="0" marR="0" indent="0">
              <a:spcBef>
                <a:spcPts val="0"/>
              </a:spcBef>
              <a:spcAft>
                <a:spcPts val="750"/>
              </a:spcAft>
              <a:buNone/>
            </a:pPr>
            <a:endParaRPr lang="en-US" sz="3600" dirty="0"/>
          </a:p>
        </p:txBody>
      </p:sp>
    </p:spTree>
    <p:extLst>
      <p:ext uri="{BB962C8B-B14F-4D97-AF65-F5344CB8AC3E}">
        <p14:creationId xmlns:p14="http://schemas.microsoft.com/office/powerpoint/2010/main" val="25288206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90FC1D-6CB7-2DC4-A216-7FD33E5BCE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77C5B8-682D-E14F-7B10-288E57805ACA}"/>
              </a:ext>
            </a:extLst>
          </p:cNvPr>
          <p:cNvSpPr>
            <a:spLocks noGrp="1"/>
          </p:cNvSpPr>
          <p:nvPr>
            <p:ph type="title"/>
          </p:nvPr>
        </p:nvSpPr>
        <p:spPr/>
        <p:txBody>
          <a:bodyPr>
            <a:normAutofit/>
          </a:bodyPr>
          <a:lstStyle/>
          <a:p>
            <a:r>
              <a:rPr lang="en-US" dirty="0"/>
              <a:t>New Tax-Deferred Investment Accounts for Children – Trump Accounts</a:t>
            </a:r>
          </a:p>
        </p:txBody>
      </p:sp>
      <p:sp>
        <p:nvSpPr>
          <p:cNvPr id="3" name="Content Placeholder 2">
            <a:extLst>
              <a:ext uri="{FF2B5EF4-FFF2-40B4-BE49-F238E27FC236}">
                <a16:creationId xmlns:a16="http://schemas.microsoft.com/office/drawing/2014/main" id="{DD9A796D-3BAA-F9E4-20B8-952B104698B1}"/>
              </a:ext>
            </a:extLst>
          </p:cNvPr>
          <p:cNvSpPr>
            <a:spLocks noGrp="1"/>
          </p:cNvSpPr>
          <p:nvPr>
            <p:ph idx="1"/>
          </p:nvPr>
        </p:nvSpPr>
        <p:spPr>
          <a:xfrm>
            <a:off x="880535" y="1535373"/>
            <a:ext cx="9198338" cy="5161098"/>
          </a:xfrm>
        </p:spPr>
        <p:txBody>
          <a:bodyPr>
            <a:normAutofit fontScale="62500" lnSpcReduction="20000"/>
          </a:bodyPr>
          <a:lstStyle/>
          <a:p>
            <a:pPr marL="0" indent="0">
              <a:buNone/>
            </a:pPr>
            <a:r>
              <a:rPr lang="en-US" sz="3600" dirty="0"/>
              <a:t>From the White House – </a:t>
            </a:r>
            <a:r>
              <a:rPr lang="en-US" sz="3600" dirty="0">
                <a:hlinkClick r:id="rId2"/>
              </a:rPr>
              <a:t>Next Generation –Jump Start on Saving</a:t>
            </a:r>
            <a:endParaRPr lang="en-US" sz="3600" dirty="0"/>
          </a:p>
          <a:p>
            <a:pPr marL="0" indent="0">
              <a:buNone/>
            </a:pPr>
            <a:r>
              <a:rPr lang="en-US" sz="3600" dirty="0"/>
              <a:t>Within each contribution scenario, three alternative assumptions about future returns are considered—low, medium, and high—calculated as described above. </a:t>
            </a:r>
          </a:p>
          <a:p>
            <a:pPr marL="0" indent="0">
              <a:buNone/>
            </a:pPr>
            <a:r>
              <a:rPr lang="en-US" sz="3600" dirty="0"/>
              <a:t>-Under the medium-returns scenario, this yields a balance of $303,800 by age 18 and $1,091,900 by age 28 under the maximum annual contribution scenario as described above. If the annual deposit is instead half of the maximum amount, the balance is $154,800 by age 18 and $555,000 by age 28. Finally, if no annual contributions are made, the account balance will still be $5,800 by age 18 and $18,100 by age 28. </a:t>
            </a:r>
          </a:p>
          <a:p>
            <a:pPr marL="0" indent="0">
              <a:buNone/>
            </a:pPr>
            <a:r>
              <a:rPr lang="en-US" sz="3600" dirty="0"/>
              <a:t>-Even under the low-returns scenario, the account balance is $187,400 by age 18 and $772,200 by age 28 under the maximum annual contribution scenario. </a:t>
            </a:r>
          </a:p>
          <a:p>
            <a:pPr marL="0" indent="0">
              <a:buNone/>
            </a:pPr>
            <a:r>
              <a:rPr lang="en-US" sz="3600" dirty="0"/>
              <a:t>-Under the high-returns scenario, these numbers jump very significantly to $730,400 by age 18 and $1,904,300 by age 28.</a:t>
            </a:r>
            <a:endParaRPr lang="en-US" sz="3600" b="0" i="0" dirty="0">
              <a:solidFill>
                <a:srgbClr val="1B1B1B"/>
              </a:solidFill>
              <a:effectLst/>
              <a:latin typeface="Source Sans Pro" panose="020B0503030403020204" pitchFamily="34" charset="0"/>
            </a:endParaRPr>
          </a:p>
          <a:p>
            <a:pPr algn="l"/>
            <a:endParaRPr lang="en-US" sz="3600" b="0" i="0" dirty="0">
              <a:solidFill>
                <a:srgbClr val="1B1B1B"/>
              </a:solidFill>
              <a:effectLst/>
              <a:latin typeface="Source Sans Pro" panose="020B0503030403020204" pitchFamily="34" charset="0"/>
            </a:endParaRPr>
          </a:p>
          <a:p>
            <a:pPr marL="0" marR="0" indent="0">
              <a:spcBef>
                <a:spcPts val="0"/>
              </a:spcBef>
              <a:spcAft>
                <a:spcPts val="750"/>
              </a:spcAft>
              <a:buNone/>
            </a:pPr>
            <a:endParaRPr lang="en-US" sz="3600" dirty="0"/>
          </a:p>
        </p:txBody>
      </p:sp>
    </p:spTree>
    <p:extLst>
      <p:ext uri="{BB962C8B-B14F-4D97-AF65-F5344CB8AC3E}">
        <p14:creationId xmlns:p14="http://schemas.microsoft.com/office/powerpoint/2010/main" val="29266529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75254A-876F-091C-0ADE-3BF5821DA3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BB4915-9D00-6CB2-D444-D4465A770B6D}"/>
              </a:ext>
            </a:extLst>
          </p:cNvPr>
          <p:cNvSpPr>
            <a:spLocks noGrp="1"/>
          </p:cNvSpPr>
          <p:nvPr>
            <p:ph type="title"/>
          </p:nvPr>
        </p:nvSpPr>
        <p:spPr>
          <a:xfrm>
            <a:off x="880534" y="395949"/>
            <a:ext cx="8596668" cy="729991"/>
          </a:xfrm>
        </p:spPr>
        <p:txBody>
          <a:bodyPr>
            <a:normAutofit fontScale="90000"/>
          </a:bodyPr>
          <a:lstStyle/>
          <a:p>
            <a:r>
              <a:rPr lang="en-US" dirty="0">
                <a:solidFill>
                  <a:srgbClr val="0070C0"/>
                </a:solidFill>
              </a:rPr>
              <a:t>New Deductions – Businesses–Starting in 2025</a:t>
            </a:r>
            <a:endParaRPr lang="en-US" dirty="0"/>
          </a:p>
        </p:txBody>
      </p:sp>
      <p:sp>
        <p:nvSpPr>
          <p:cNvPr id="3" name="Content Placeholder 2">
            <a:extLst>
              <a:ext uri="{FF2B5EF4-FFF2-40B4-BE49-F238E27FC236}">
                <a16:creationId xmlns:a16="http://schemas.microsoft.com/office/drawing/2014/main" id="{848BD0AA-EAAF-DD54-715A-7E7ACAD9B6BE}"/>
              </a:ext>
            </a:extLst>
          </p:cNvPr>
          <p:cNvSpPr>
            <a:spLocks noGrp="1"/>
          </p:cNvSpPr>
          <p:nvPr>
            <p:ph idx="1"/>
          </p:nvPr>
        </p:nvSpPr>
        <p:spPr>
          <a:xfrm>
            <a:off x="368326" y="1398896"/>
            <a:ext cx="9724194" cy="5233915"/>
          </a:xfrm>
        </p:spPr>
        <p:txBody>
          <a:bodyPr>
            <a:normAutofit fontScale="77500" lnSpcReduction="20000"/>
          </a:bodyPr>
          <a:lstStyle/>
          <a:p>
            <a:r>
              <a:rPr lang="en-US" sz="3600" dirty="0"/>
              <a:t>Bonus depreciation is back to 100% on qualified property (asset must be placed in service after January 19, 2025</a:t>
            </a:r>
          </a:p>
          <a:p>
            <a:r>
              <a:rPr lang="en-US" sz="3600" dirty="0"/>
              <a:t>100% expensing for qualified production property, defined as nonresidential real property used directly in domestic production activities.</a:t>
            </a:r>
          </a:p>
          <a:p>
            <a:r>
              <a:rPr lang="en-US" sz="3600" dirty="0"/>
              <a:t>Domestic R&amp;D expensing – reinstated for immediate deduction.  Including previous R&amp;D expenses that were capitalized. Special rules for businesses under $25M in revenue, deducted retroactively by amending.  </a:t>
            </a:r>
          </a:p>
          <a:p>
            <a:r>
              <a:rPr lang="en-US" sz="3600" dirty="0"/>
              <a:t>Modifications to 163j interest limitations – back to the original law where the interest deduction is based on income before depreciation, depletion and amortization</a:t>
            </a:r>
          </a:p>
        </p:txBody>
      </p:sp>
    </p:spTree>
    <p:extLst>
      <p:ext uri="{BB962C8B-B14F-4D97-AF65-F5344CB8AC3E}">
        <p14:creationId xmlns:p14="http://schemas.microsoft.com/office/powerpoint/2010/main" val="29141097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92F3EA-DC45-F7C6-194E-0F048D47F4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2C0F01-3E1E-4E05-C72E-8C95C649969B}"/>
              </a:ext>
            </a:extLst>
          </p:cNvPr>
          <p:cNvSpPr>
            <a:spLocks noGrp="1"/>
          </p:cNvSpPr>
          <p:nvPr>
            <p:ph type="title"/>
          </p:nvPr>
        </p:nvSpPr>
        <p:spPr>
          <a:xfrm>
            <a:off x="880534" y="395949"/>
            <a:ext cx="8596668" cy="729991"/>
          </a:xfrm>
        </p:spPr>
        <p:txBody>
          <a:bodyPr>
            <a:normAutofit fontScale="90000"/>
          </a:bodyPr>
          <a:lstStyle/>
          <a:p>
            <a:r>
              <a:rPr lang="en-US" dirty="0">
                <a:solidFill>
                  <a:srgbClr val="0070C0"/>
                </a:solidFill>
              </a:rPr>
              <a:t>New Exclusions – Qualified Small Business Stock (QSBS)</a:t>
            </a:r>
            <a:endParaRPr lang="en-US" dirty="0"/>
          </a:p>
        </p:txBody>
      </p:sp>
      <p:sp>
        <p:nvSpPr>
          <p:cNvPr id="3" name="Content Placeholder 2">
            <a:extLst>
              <a:ext uri="{FF2B5EF4-FFF2-40B4-BE49-F238E27FC236}">
                <a16:creationId xmlns:a16="http://schemas.microsoft.com/office/drawing/2014/main" id="{8F5CFC9A-9551-FC55-02F3-9F554C9780E0}"/>
              </a:ext>
            </a:extLst>
          </p:cNvPr>
          <p:cNvSpPr>
            <a:spLocks noGrp="1"/>
          </p:cNvSpPr>
          <p:nvPr>
            <p:ph idx="1"/>
          </p:nvPr>
        </p:nvSpPr>
        <p:spPr>
          <a:xfrm>
            <a:off x="368326" y="1398896"/>
            <a:ext cx="9724194" cy="5233915"/>
          </a:xfrm>
        </p:spPr>
        <p:txBody>
          <a:bodyPr>
            <a:normAutofit/>
          </a:bodyPr>
          <a:lstStyle/>
          <a:p>
            <a:r>
              <a:rPr lang="en-US" sz="3600" dirty="0"/>
              <a:t>50% gain exclusion for stock held 3 years, 75% if held 4 years and 100% if held for 5 years</a:t>
            </a:r>
          </a:p>
          <a:p>
            <a:r>
              <a:rPr lang="en-US" sz="3600" dirty="0"/>
              <a:t>Cumulative exclusion limitation was increased from $10M to $15M </a:t>
            </a:r>
          </a:p>
          <a:p>
            <a:r>
              <a:rPr lang="en-US" sz="3600" dirty="0"/>
              <a:t>Aggregate gross asset increased from $50M to $75M, indexed for inflation</a:t>
            </a:r>
          </a:p>
        </p:txBody>
      </p:sp>
    </p:spTree>
    <p:extLst>
      <p:ext uri="{BB962C8B-B14F-4D97-AF65-F5344CB8AC3E}">
        <p14:creationId xmlns:p14="http://schemas.microsoft.com/office/powerpoint/2010/main" val="15920773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A03B-51DA-430E-B841-EC6149B8518C}"/>
              </a:ext>
            </a:extLst>
          </p:cNvPr>
          <p:cNvSpPr>
            <a:spLocks noGrp="1"/>
          </p:cNvSpPr>
          <p:nvPr>
            <p:ph type="title"/>
          </p:nvPr>
        </p:nvSpPr>
        <p:spPr/>
        <p:txBody>
          <a:bodyPr/>
          <a:lstStyle/>
          <a:p>
            <a:r>
              <a:rPr lang="en-US" dirty="0">
                <a:solidFill>
                  <a:srgbClr val="0070C0"/>
                </a:solidFill>
              </a:rPr>
              <a:t>Where are we at Currently</a:t>
            </a:r>
            <a:br>
              <a:rPr lang="en-US" dirty="0">
                <a:solidFill>
                  <a:srgbClr val="0070C0"/>
                </a:solidFill>
              </a:rPr>
            </a:br>
            <a:endParaRPr lang="en-US" dirty="0">
              <a:solidFill>
                <a:srgbClr val="0070C0"/>
              </a:solidFill>
            </a:endParaRPr>
          </a:p>
        </p:txBody>
      </p:sp>
      <p:sp>
        <p:nvSpPr>
          <p:cNvPr id="3" name="Content Placeholder 2">
            <a:extLst>
              <a:ext uri="{FF2B5EF4-FFF2-40B4-BE49-F238E27FC236}">
                <a16:creationId xmlns:a16="http://schemas.microsoft.com/office/drawing/2014/main" id="{1BFBA0D5-1784-45A5-969A-003BF19F5812}"/>
              </a:ext>
            </a:extLst>
          </p:cNvPr>
          <p:cNvSpPr>
            <a:spLocks noGrp="1"/>
          </p:cNvSpPr>
          <p:nvPr>
            <p:ph idx="1"/>
          </p:nvPr>
        </p:nvSpPr>
        <p:spPr>
          <a:xfrm>
            <a:off x="255103" y="1553159"/>
            <a:ext cx="10464479" cy="4908892"/>
          </a:xfrm>
        </p:spPr>
        <p:txBody>
          <a:bodyPr>
            <a:noAutofit/>
          </a:bodyPr>
          <a:lstStyle/>
          <a:p>
            <a:pPr lvl="1"/>
            <a:r>
              <a:rPr lang="en-US" sz="3600" dirty="0">
                <a:solidFill>
                  <a:schemeClr val="tx1"/>
                </a:solidFill>
              </a:rPr>
              <a:t>Increased permanent estate tax exemption</a:t>
            </a:r>
          </a:p>
          <a:p>
            <a:pPr lvl="1"/>
            <a:r>
              <a:rPr lang="en-US" sz="3600" dirty="0">
                <a:solidFill>
                  <a:schemeClr val="tx1"/>
                </a:solidFill>
              </a:rPr>
              <a:t>Relatively low tax rates – permanent </a:t>
            </a:r>
            <a:endParaRPr lang="en-US" sz="3600" i="0" dirty="0">
              <a:solidFill>
                <a:schemeClr val="tx1"/>
              </a:solidFill>
              <a:effectLst/>
            </a:endParaRPr>
          </a:p>
          <a:p>
            <a:pPr lvl="1"/>
            <a:r>
              <a:rPr lang="en-US" sz="3600" dirty="0">
                <a:solidFill>
                  <a:schemeClr val="tx1"/>
                </a:solidFill>
              </a:rPr>
              <a:t>Limited tax deductions</a:t>
            </a:r>
          </a:p>
          <a:p>
            <a:pPr lvl="1"/>
            <a:r>
              <a:rPr lang="en-US" sz="3600" dirty="0">
                <a:solidFill>
                  <a:schemeClr val="tx1"/>
                </a:solidFill>
              </a:rPr>
              <a:t>Business / economic environment</a:t>
            </a:r>
          </a:p>
          <a:p>
            <a:pPr lvl="1"/>
            <a:r>
              <a:rPr lang="en-US" sz="3600" dirty="0">
                <a:solidFill>
                  <a:schemeClr val="tx1"/>
                </a:solidFill>
              </a:rPr>
              <a:t>Need to focus on income tax planning</a:t>
            </a:r>
          </a:p>
        </p:txBody>
      </p:sp>
    </p:spTree>
    <p:extLst>
      <p:ext uri="{BB962C8B-B14F-4D97-AF65-F5344CB8AC3E}">
        <p14:creationId xmlns:p14="http://schemas.microsoft.com/office/powerpoint/2010/main" val="3907311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A03B-51DA-430E-B841-EC6149B8518C}"/>
              </a:ext>
            </a:extLst>
          </p:cNvPr>
          <p:cNvSpPr>
            <a:spLocks noGrp="1"/>
          </p:cNvSpPr>
          <p:nvPr>
            <p:ph type="title"/>
          </p:nvPr>
        </p:nvSpPr>
        <p:spPr/>
        <p:txBody>
          <a:bodyPr/>
          <a:lstStyle/>
          <a:p>
            <a:r>
              <a:rPr lang="en-US" dirty="0">
                <a:solidFill>
                  <a:srgbClr val="0070C0"/>
                </a:solidFill>
              </a:rPr>
              <a:t>National Association of Estate Planners &amp; Councils (NAEPC)</a:t>
            </a:r>
          </a:p>
        </p:txBody>
      </p:sp>
      <p:sp>
        <p:nvSpPr>
          <p:cNvPr id="3" name="Content Placeholder 2">
            <a:extLst>
              <a:ext uri="{FF2B5EF4-FFF2-40B4-BE49-F238E27FC236}">
                <a16:creationId xmlns:a16="http://schemas.microsoft.com/office/drawing/2014/main" id="{1BFBA0D5-1784-45A5-969A-003BF19F5812}"/>
              </a:ext>
            </a:extLst>
          </p:cNvPr>
          <p:cNvSpPr>
            <a:spLocks noGrp="1"/>
          </p:cNvSpPr>
          <p:nvPr>
            <p:ph idx="1"/>
          </p:nvPr>
        </p:nvSpPr>
        <p:spPr>
          <a:xfrm>
            <a:off x="255104" y="1553159"/>
            <a:ext cx="9999240" cy="4908892"/>
          </a:xfrm>
        </p:spPr>
        <p:txBody>
          <a:bodyPr>
            <a:noAutofit/>
          </a:bodyPr>
          <a:lstStyle/>
          <a:p>
            <a:pPr lvl="1"/>
            <a:r>
              <a:rPr lang="en-US" sz="2000" u="sng" dirty="0">
                <a:hlinkClick r:id="rId2"/>
              </a:rPr>
              <a:t>Value Partners</a:t>
            </a:r>
            <a:r>
              <a:rPr lang="en-US" sz="2000" dirty="0"/>
              <a:t> (flagship </a:t>
            </a:r>
            <a:r>
              <a:rPr lang="en-US" sz="2000" i="1" dirty="0"/>
              <a:t>Trusts &amp; Estates</a:t>
            </a:r>
            <a:r>
              <a:rPr lang="en-US" sz="2000" dirty="0"/>
              <a:t> $149 subscription, only $99) - Discounts available, </a:t>
            </a:r>
            <a:r>
              <a:rPr lang="en-US" sz="2000" b="0" i="0" dirty="0">
                <a:solidFill>
                  <a:srgbClr val="333333"/>
                </a:solidFill>
                <a:effectLst/>
              </a:rPr>
              <a:t>the authority on estate law, tax issues, and wealth management for over a century.</a:t>
            </a:r>
            <a:endParaRPr lang="en-US" sz="2000" dirty="0"/>
          </a:p>
          <a:p>
            <a:pPr lvl="1"/>
            <a:r>
              <a:rPr lang="en-US" sz="2000" u="sng" dirty="0">
                <a:hlinkClick r:id="rId3"/>
              </a:rPr>
              <a:t>Webinars</a:t>
            </a:r>
            <a:r>
              <a:rPr lang="en-US" sz="2000" dirty="0"/>
              <a:t>  – November 12, 2025, </a:t>
            </a:r>
            <a:r>
              <a:rPr lang="en-US" sz="2400" b="1" i="0" u="sng" dirty="0">
                <a:solidFill>
                  <a:srgbClr val="008C44"/>
                </a:solidFill>
                <a:effectLst/>
                <a:latin typeface="Arial" panose="020B0604020202020204" pitchFamily="34" charset="0"/>
                <a:hlinkClick r:id="rId4"/>
              </a:rPr>
              <a:t>Financial Elder Care Abuse - Paul Greenwood</a:t>
            </a:r>
            <a:endParaRPr lang="en-US" sz="2800" b="1" i="0" u="sng" dirty="0">
              <a:solidFill>
                <a:srgbClr val="008C44"/>
              </a:solidFill>
              <a:effectLst/>
              <a:latin typeface="Arial" panose="020B0604020202020204" pitchFamily="34" charset="0"/>
            </a:endParaRPr>
          </a:p>
          <a:p>
            <a:pPr lvl="1"/>
            <a:r>
              <a:rPr lang="en-US" sz="2000" dirty="0"/>
              <a:t>Reduced pricing to attend </a:t>
            </a:r>
            <a:r>
              <a:rPr lang="en-US" sz="2000" u="sng" dirty="0">
                <a:hlinkClick r:id="rId5"/>
              </a:rPr>
              <a:t>annual conference</a:t>
            </a:r>
            <a:r>
              <a:rPr lang="en-US" sz="2000" dirty="0"/>
              <a:t>, obtain CE, build national network of professionals *** STAY TUNED – Virtual 2026 – Spring 2027-LIVE</a:t>
            </a:r>
          </a:p>
          <a:p>
            <a:pPr lvl="1"/>
            <a:r>
              <a:rPr lang="en-US" sz="2000" dirty="0">
                <a:hlinkClick r:id="rId6"/>
              </a:rPr>
              <a:t>Council Leadership Series</a:t>
            </a:r>
            <a:r>
              <a:rPr lang="en-US" sz="2000" dirty="0"/>
              <a:t> – Virtual sessions – Recorded Events available</a:t>
            </a:r>
          </a:p>
          <a:p>
            <a:pPr lvl="1"/>
            <a:r>
              <a:rPr lang="en-US" sz="2000" i="1" u="sng" dirty="0">
                <a:hlinkClick r:id="rId7"/>
              </a:rPr>
              <a:t>NAEPC Journal of Estate &amp; Tax Planning</a:t>
            </a:r>
            <a:r>
              <a:rPr lang="en-US" sz="2000" i="1" dirty="0"/>
              <a:t> – </a:t>
            </a:r>
            <a:r>
              <a:rPr lang="en-US" sz="2000" dirty="0"/>
              <a:t>published twice a year, original content from leading practitioners, latest October edition available</a:t>
            </a:r>
          </a:p>
          <a:p>
            <a:pPr lvl="1"/>
            <a:r>
              <a:rPr lang="en-US" sz="2000" u="sng" dirty="0">
                <a:hlinkClick r:id="rId8"/>
              </a:rPr>
              <a:t>Monthly Leimberg Newsletter</a:t>
            </a:r>
            <a:r>
              <a:rPr lang="en-US" sz="2000" dirty="0"/>
              <a:t> on national website</a:t>
            </a:r>
          </a:p>
          <a:p>
            <a:pPr lvl="1"/>
            <a:r>
              <a:rPr lang="en-US" sz="2000" dirty="0"/>
              <a:t>AEP Designation - </a:t>
            </a:r>
            <a:r>
              <a:rPr lang="en-US" sz="2000" dirty="0">
                <a:hlinkClick r:id="rId9"/>
              </a:rPr>
              <a:t>https://www.naepc.org/designations/estate-planners</a:t>
            </a:r>
            <a:endParaRPr lang="en-US" sz="2000" dirty="0"/>
          </a:p>
        </p:txBody>
      </p:sp>
    </p:spTree>
    <p:extLst>
      <p:ext uri="{BB962C8B-B14F-4D97-AF65-F5344CB8AC3E}">
        <p14:creationId xmlns:p14="http://schemas.microsoft.com/office/powerpoint/2010/main" val="1806093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A03B-51DA-430E-B841-EC6149B8518C}"/>
              </a:ext>
            </a:extLst>
          </p:cNvPr>
          <p:cNvSpPr>
            <a:spLocks noGrp="1"/>
          </p:cNvSpPr>
          <p:nvPr>
            <p:ph type="title"/>
          </p:nvPr>
        </p:nvSpPr>
        <p:spPr>
          <a:xfrm>
            <a:off x="880534" y="395949"/>
            <a:ext cx="8596668" cy="770242"/>
          </a:xfrm>
        </p:spPr>
        <p:txBody>
          <a:bodyPr/>
          <a:lstStyle/>
          <a:p>
            <a:r>
              <a:rPr lang="en-US" dirty="0">
                <a:solidFill>
                  <a:srgbClr val="0070C0"/>
                </a:solidFill>
              </a:rPr>
              <a:t>Estate Tax Planning</a:t>
            </a:r>
            <a:endParaRPr lang="en-US" dirty="0"/>
          </a:p>
        </p:txBody>
      </p:sp>
      <p:sp>
        <p:nvSpPr>
          <p:cNvPr id="3" name="Content Placeholder 2">
            <a:extLst>
              <a:ext uri="{FF2B5EF4-FFF2-40B4-BE49-F238E27FC236}">
                <a16:creationId xmlns:a16="http://schemas.microsoft.com/office/drawing/2014/main" id="{1BFBA0D5-1784-45A5-969A-003BF19F5812}"/>
              </a:ext>
            </a:extLst>
          </p:cNvPr>
          <p:cNvSpPr>
            <a:spLocks noGrp="1"/>
          </p:cNvSpPr>
          <p:nvPr>
            <p:ph idx="1"/>
          </p:nvPr>
        </p:nvSpPr>
        <p:spPr>
          <a:xfrm>
            <a:off x="1097353" y="1166191"/>
            <a:ext cx="8802020" cy="5045095"/>
          </a:xfrm>
        </p:spPr>
        <p:txBody>
          <a:bodyPr>
            <a:normAutofit fontScale="85000" lnSpcReduction="20000"/>
          </a:bodyPr>
          <a:lstStyle/>
          <a:p>
            <a:r>
              <a:rPr lang="en-US" sz="3200" dirty="0"/>
              <a:t>Valuation discounts</a:t>
            </a:r>
          </a:p>
          <a:p>
            <a:r>
              <a:rPr lang="en-US" sz="3200" dirty="0"/>
              <a:t>Donating Capital Gain Property</a:t>
            </a:r>
          </a:p>
          <a:p>
            <a:r>
              <a:rPr lang="en-US" sz="3200" dirty="0"/>
              <a:t>Increase in interest rates –  might give hesitation for certain transactions that we have been taking advantage in the past with the low interest rates for purposes of family loans, note sales, GRATs (Nov rate 4.6% - GRATs and 4.62% LT APR)</a:t>
            </a:r>
          </a:p>
          <a:p>
            <a:r>
              <a:rPr lang="en-US" sz="3200" dirty="0"/>
              <a:t>QPRT – Qualified Personal Residence Trust</a:t>
            </a:r>
          </a:p>
          <a:p>
            <a:r>
              <a:rPr lang="en-US" sz="3200" dirty="0"/>
              <a:t>Reviewing previous Trusts (CST) to see if needed since increase Exemption</a:t>
            </a:r>
          </a:p>
          <a:p>
            <a:pPr marL="0" indent="0">
              <a:buNone/>
            </a:pPr>
            <a:endParaRPr lang="en-US" sz="3200" dirty="0"/>
          </a:p>
          <a:p>
            <a:r>
              <a:rPr lang="en-US" sz="3200" dirty="0"/>
              <a:t>Best planning done as a TEAM!</a:t>
            </a:r>
          </a:p>
        </p:txBody>
      </p:sp>
    </p:spTree>
    <p:extLst>
      <p:ext uri="{BB962C8B-B14F-4D97-AF65-F5344CB8AC3E}">
        <p14:creationId xmlns:p14="http://schemas.microsoft.com/office/powerpoint/2010/main" val="7008496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6A8E6-9058-CE2C-E889-D99716FA8780}"/>
              </a:ext>
            </a:extLst>
          </p:cNvPr>
          <p:cNvSpPr>
            <a:spLocks noGrp="1"/>
          </p:cNvSpPr>
          <p:nvPr>
            <p:ph type="title"/>
          </p:nvPr>
        </p:nvSpPr>
        <p:spPr/>
        <p:txBody>
          <a:bodyPr/>
          <a:lstStyle/>
          <a:p>
            <a:r>
              <a:rPr lang="en-US" dirty="0"/>
              <a:t>2025 Tax Year – Y/E Considerations</a:t>
            </a:r>
          </a:p>
        </p:txBody>
      </p:sp>
      <p:sp>
        <p:nvSpPr>
          <p:cNvPr id="3" name="Content Placeholder 2">
            <a:extLst>
              <a:ext uri="{FF2B5EF4-FFF2-40B4-BE49-F238E27FC236}">
                <a16:creationId xmlns:a16="http://schemas.microsoft.com/office/drawing/2014/main" id="{99180662-A5CD-39AB-7314-CF51C86130B4}"/>
              </a:ext>
            </a:extLst>
          </p:cNvPr>
          <p:cNvSpPr>
            <a:spLocks noGrp="1"/>
          </p:cNvSpPr>
          <p:nvPr>
            <p:ph idx="1"/>
          </p:nvPr>
        </p:nvSpPr>
        <p:spPr>
          <a:xfrm>
            <a:off x="734518" y="1056349"/>
            <a:ext cx="9045194" cy="5405702"/>
          </a:xfrm>
        </p:spPr>
        <p:txBody>
          <a:bodyPr>
            <a:normAutofit fontScale="92500" lnSpcReduction="20000"/>
          </a:bodyPr>
          <a:lstStyle/>
          <a:p>
            <a:r>
              <a:rPr lang="en-US" sz="2800" dirty="0"/>
              <a:t>Energy tax credits from Inflation Reduction Act have been terminated early, still claim credits in 2025 relating to residential energy efficiency improvements, clean energy and some EV purchases. </a:t>
            </a:r>
          </a:p>
          <a:p>
            <a:r>
              <a:rPr lang="en-US" sz="2800" dirty="0"/>
              <a:t>Excess business losses now effective through 2028 (loss limitation of $313,000 /$626,000 MFJ for 2025)</a:t>
            </a:r>
          </a:p>
          <a:p>
            <a:r>
              <a:rPr lang="en-US" sz="2800" dirty="0"/>
              <a:t>Age for RMD for 2025 – Age 73</a:t>
            </a:r>
          </a:p>
          <a:p>
            <a:r>
              <a:rPr lang="en-US" sz="2800" dirty="0"/>
              <a:t>RMD for inherited IRA is required in 2025</a:t>
            </a:r>
          </a:p>
          <a:p>
            <a:r>
              <a:rPr lang="en-US" sz="2800" dirty="0"/>
              <a:t>Starting in 2024, new provision that allows funds from 529 plans to be rolled over into Roth IRAs</a:t>
            </a:r>
          </a:p>
          <a:p>
            <a:r>
              <a:rPr lang="en-US" sz="2800" dirty="0"/>
              <a:t>Charitable Donations</a:t>
            </a:r>
          </a:p>
          <a:p>
            <a:r>
              <a:rPr lang="en-US" sz="2800" dirty="0"/>
              <a:t>Form 1099-K reporting requirements, for 2025 threshold will be $20,000 AND 200 transactions are reported.</a:t>
            </a:r>
          </a:p>
        </p:txBody>
      </p:sp>
    </p:spTree>
    <p:extLst>
      <p:ext uri="{BB962C8B-B14F-4D97-AF65-F5344CB8AC3E}">
        <p14:creationId xmlns:p14="http://schemas.microsoft.com/office/powerpoint/2010/main" val="36221541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A03B-51DA-430E-B841-EC6149B8518C}"/>
              </a:ext>
            </a:extLst>
          </p:cNvPr>
          <p:cNvSpPr>
            <a:spLocks noGrp="1"/>
          </p:cNvSpPr>
          <p:nvPr>
            <p:ph type="title"/>
          </p:nvPr>
        </p:nvSpPr>
        <p:spPr/>
        <p:txBody>
          <a:bodyPr/>
          <a:lstStyle/>
          <a:p>
            <a:r>
              <a:rPr lang="en-US" dirty="0">
                <a:solidFill>
                  <a:srgbClr val="0070C0"/>
                </a:solidFill>
              </a:rPr>
              <a:t>Charitable Donations</a:t>
            </a:r>
            <a:endParaRPr lang="en-US" dirty="0"/>
          </a:p>
        </p:txBody>
      </p:sp>
      <p:sp>
        <p:nvSpPr>
          <p:cNvPr id="3" name="Content Placeholder 2">
            <a:extLst>
              <a:ext uri="{FF2B5EF4-FFF2-40B4-BE49-F238E27FC236}">
                <a16:creationId xmlns:a16="http://schemas.microsoft.com/office/drawing/2014/main" id="{1BFBA0D5-1784-45A5-969A-003BF19F5812}"/>
              </a:ext>
            </a:extLst>
          </p:cNvPr>
          <p:cNvSpPr>
            <a:spLocks noGrp="1"/>
          </p:cNvSpPr>
          <p:nvPr>
            <p:ph idx="1"/>
          </p:nvPr>
        </p:nvSpPr>
        <p:spPr>
          <a:xfrm>
            <a:off x="646778" y="1404439"/>
            <a:ext cx="9252595" cy="5057612"/>
          </a:xfrm>
        </p:spPr>
        <p:txBody>
          <a:bodyPr>
            <a:normAutofit/>
          </a:bodyPr>
          <a:lstStyle/>
          <a:p>
            <a:r>
              <a:rPr lang="en-US" sz="3600" dirty="0"/>
              <a:t>Important to make </a:t>
            </a:r>
            <a:r>
              <a:rPr lang="en-US" sz="3600" u="sng" dirty="0"/>
              <a:t>timely</a:t>
            </a:r>
            <a:r>
              <a:rPr lang="en-US" sz="3600" dirty="0"/>
              <a:t> deductions – not necessarily to accelerate – increased standard deduction</a:t>
            </a:r>
          </a:p>
          <a:p>
            <a:r>
              <a:rPr lang="en-US" sz="3600" dirty="0"/>
              <a:t>Donor Advised Funds - DAF</a:t>
            </a:r>
          </a:p>
          <a:p>
            <a:r>
              <a:rPr lang="en-US" sz="3600" dirty="0"/>
              <a:t>Contribution of appreciated assets</a:t>
            </a:r>
          </a:p>
          <a:p>
            <a:r>
              <a:rPr lang="en-US" sz="3600" dirty="0"/>
              <a:t>Qualified Charitable Distributions from IRAs</a:t>
            </a:r>
          </a:p>
          <a:p>
            <a:endParaRPr lang="en-US" sz="3600" dirty="0"/>
          </a:p>
        </p:txBody>
      </p:sp>
    </p:spTree>
    <p:extLst>
      <p:ext uri="{BB962C8B-B14F-4D97-AF65-F5344CB8AC3E}">
        <p14:creationId xmlns:p14="http://schemas.microsoft.com/office/powerpoint/2010/main" val="23850242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A03B-51DA-430E-B841-EC6149B8518C}"/>
              </a:ext>
            </a:extLst>
          </p:cNvPr>
          <p:cNvSpPr>
            <a:spLocks noGrp="1"/>
          </p:cNvSpPr>
          <p:nvPr>
            <p:ph type="title"/>
          </p:nvPr>
        </p:nvSpPr>
        <p:spPr/>
        <p:txBody>
          <a:bodyPr/>
          <a:lstStyle/>
          <a:p>
            <a:r>
              <a:rPr lang="en-US" dirty="0">
                <a:solidFill>
                  <a:srgbClr val="0070C0"/>
                </a:solidFill>
              </a:rPr>
              <a:t>Charitable Deductions – Recent Case Law</a:t>
            </a:r>
            <a:endParaRPr lang="en-US" dirty="0"/>
          </a:p>
        </p:txBody>
      </p:sp>
      <p:sp>
        <p:nvSpPr>
          <p:cNvPr id="3" name="Content Placeholder 2">
            <a:extLst>
              <a:ext uri="{FF2B5EF4-FFF2-40B4-BE49-F238E27FC236}">
                <a16:creationId xmlns:a16="http://schemas.microsoft.com/office/drawing/2014/main" id="{1BFBA0D5-1784-45A5-969A-003BF19F5812}"/>
              </a:ext>
            </a:extLst>
          </p:cNvPr>
          <p:cNvSpPr>
            <a:spLocks noGrp="1"/>
          </p:cNvSpPr>
          <p:nvPr>
            <p:ph idx="1"/>
          </p:nvPr>
        </p:nvSpPr>
        <p:spPr>
          <a:xfrm>
            <a:off x="646778" y="1404439"/>
            <a:ext cx="9252595" cy="5057612"/>
          </a:xfrm>
        </p:spPr>
        <p:txBody>
          <a:bodyPr>
            <a:normAutofit fontScale="92500"/>
          </a:bodyPr>
          <a:lstStyle/>
          <a:p>
            <a:r>
              <a:rPr lang="en-US" sz="3600" dirty="0"/>
              <a:t>Uncashed gifts checks</a:t>
            </a:r>
          </a:p>
          <a:p>
            <a:r>
              <a:rPr lang="en-US" sz="3600" dirty="0"/>
              <a:t>Checks gifted to family members, but the checks were cashed after the donor died; not a completed gift, includable in the Estate. (Estate of DeMuth, Jr (CA3) 132 AFTR 2d)</a:t>
            </a:r>
          </a:p>
          <a:p>
            <a:r>
              <a:rPr lang="en-US" sz="3600" dirty="0"/>
              <a:t>Be careful with checks being written at the end of the year for the annual exclusion, if not cashed by 12/31; not a completed gift.</a:t>
            </a:r>
          </a:p>
          <a:p>
            <a:endParaRPr lang="en-US" sz="3600" dirty="0"/>
          </a:p>
        </p:txBody>
      </p:sp>
    </p:spTree>
    <p:extLst>
      <p:ext uri="{BB962C8B-B14F-4D97-AF65-F5344CB8AC3E}">
        <p14:creationId xmlns:p14="http://schemas.microsoft.com/office/powerpoint/2010/main" val="16477992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A183A-EAC1-BEBE-F7A1-2540997231E0}"/>
              </a:ext>
            </a:extLst>
          </p:cNvPr>
          <p:cNvSpPr>
            <a:spLocks noGrp="1"/>
          </p:cNvSpPr>
          <p:nvPr>
            <p:ph type="title"/>
          </p:nvPr>
        </p:nvSpPr>
        <p:spPr/>
        <p:txBody>
          <a:bodyPr/>
          <a:lstStyle/>
          <a:p>
            <a:r>
              <a:rPr lang="en-US" dirty="0"/>
              <a:t>Secure 2.0 Act</a:t>
            </a:r>
          </a:p>
        </p:txBody>
      </p:sp>
      <p:pic>
        <p:nvPicPr>
          <p:cNvPr id="5" name="Content Placeholder 4" descr="A cartoon of people putting coins into a piggy bank">
            <a:extLst>
              <a:ext uri="{FF2B5EF4-FFF2-40B4-BE49-F238E27FC236}">
                <a16:creationId xmlns:a16="http://schemas.microsoft.com/office/drawing/2014/main" id="{1294457D-E579-C5F3-005E-0D12A50F4D7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6370" y="1056350"/>
            <a:ext cx="8550098" cy="4809430"/>
          </a:xfrm>
        </p:spPr>
      </p:pic>
    </p:spTree>
    <p:extLst>
      <p:ext uri="{BB962C8B-B14F-4D97-AF65-F5344CB8AC3E}">
        <p14:creationId xmlns:p14="http://schemas.microsoft.com/office/powerpoint/2010/main" val="31061824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A03B-51DA-430E-B841-EC6149B8518C}"/>
              </a:ext>
            </a:extLst>
          </p:cNvPr>
          <p:cNvSpPr>
            <a:spLocks noGrp="1"/>
          </p:cNvSpPr>
          <p:nvPr>
            <p:ph type="title"/>
          </p:nvPr>
        </p:nvSpPr>
        <p:spPr/>
        <p:txBody>
          <a:bodyPr/>
          <a:lstStyle/>
          <a:p>
            <a:r>
              <a:rPr lang="en-US" dirty="0">
                <a:solidFill>
                  <a:srgbClr val="0070C0"/>
                </a:solidFill>
              </a:rPr>
              <a:t>SECURE 2.0 – Encouragement of New Plans and more participants</a:t>
            </a:r>
          </a:p>
        </p:txBody>
      </p:sp>
      <p:sp>
        <p:nvSpPr>
          <p:cNvPr id="3" name="Content Placeholder 2">
            <a:extLst>
              <a:ext uri="{FF2B5EF4-FFF2-40B4-BE49-F238E27FC236}">
                <a16:creationId xmlns:a16="http://schemas.microsoft.com/office/drawing/2014/main" id="{1BFBA0D5-1784-45A5-969A-003BF19F5812}"/>
              </a:ext>
            </a:extLst>
          </p:cNvPr>
          <p:cNvSpPr>
            <a:spLocks noGrp="1"/>
          </p:cNvSpPr>
          <p:nvPr>
            <p:ph idx="1"/>
          </p:nvPr>
        </p:nvSpPr>
        <p:spPr>
          <a:xfrm>
            <a:off x="518205" y="1716749"/>
            <a:ext cx="10306878" cy="4949522"/>
          </a:xfrm>
        </p:spPr>
        <p:txBody>
          <a:bodyPr>
            <a:normAutofit fontScale="92500" lnSpcReduction="10000"/>
          </a:bodyPr>
          <a:lstStyle/>
          <a:p>
            <a:r>
              <a:rPr lang="en-US" sz="3600" dirty="0"/>
              <a:t>Automatic enrollment in new retirement plans</a:t>
            </a:r>
          </a:p>
          <a:p>
            <a:r>
              <a:rPr lang="en-US" sz="3600" dirty="0"/>
              <a:t>Faster eligibility for long-term, part-time workers</a:t>
            </a:r>
          </a:p>
          <a:p>
            <a:r>
              <a:rPr lang="en-US" sz="3600" dirty="0"/>
              <a:t>Tax credits for starting a new plan – ERs up to 50EE, increase credit to 100% of expenses, capped at $5,000</a:t>
            </a:r>
          </a:p>
          <a:p>
            <a:r>
              <a:rPr lang="en-US" sz="3600" dirty="0"/>
              <a:t>Additional credit for ER match- per EE cap at $1,000</a:t>
            </a:r>
          </a:p>
          <a:p>
            <a:r>
              <a:rPr lang="en-US" sz="3600" dirty="0"/>
              <a:t>Increase to Saver’s Credit- contribution to retirement account</a:t>
            </a:r>
          </a:p>
        </p:txBody>
      </p:sp>
    </p:spTree>
    <p:extLst>
      <p:ext uri="{BB962C8B-B14F-4D97-AF65-F5344CB8AC3E}">
        <p14:creationId xmlns:p14="http://schemas.microsoft.com/office/powerpoint/2010/main" val="1329282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A03B-51DA-430E-B841-EC6149B8518C}"/>
              </a:ext>
            </a:extLst>
          </p:cNvPr>
          <p:cNvSpPr>
            <a:spLocks noGrp="1"/>
          </p:cNvSpPr>
          <p:nvPr>
            <p:ph type="title"/>
          </p:nvPr>
        </p:nvSpPr>
        <p:spPr/>
        <p:txBody>
          <a:bodyPr/>
          <a:lstStyle/>
          <a:p>
            <a:r>
              <a:rPr lang="en-US" dirty="0">
                <a:solidFill>
                  <a:srgbClr val="0070C0"/>
                </a:solidFill>
              </a:rPr>
              <a:t>529 Plan Rollover</a:t>
            </a:r>
          </a:p>
        </p:txBody>
      </p:sp>
      <p:sp>
        <p:nvSpPr>
          <p:cNvPr id="3" name="Content Placeholder 2">
            <a:extLst>
              <a:ext uri="{FF2B5EF4-FFF2-40B4-BE49-F238E27FC236}">
                <a16:creationId xmlns:a16="http://schemas.microsoft.com/office/drawing/2014/main" id="{1BFBA0D5-1784-45A5-969A-003BF19F5812}"/>
              </a:ext>
            </a:extLst>
          </p:cNvPr>
          <p:cNvSpPr>
            <a:spLocks noGrp="1"/>
          </p:cNvSpPr>
          <p:nvPr>
            <p:ph idx="1"/>
          </p:nvPr>
        </p:nvSpPr>
        <p:spPr>
          <a:xfrm>
            <a:off x="413744" y="1217878"/>
            <a:ext cx="9743129" cy="5028177"/>
          </a:xfrm>
        </p:spPr>
        <p:txBody>
          <a:bodyPr>
            <a:normAutofit fontScale="77500" lnSpcReduction="20000"/>
          </a:bodyPr>
          <a:lstStyle/>
          <a:p>
            <a:r>
              <a:rPr lang="en-US" sz="3600" dirty="0"/>
              <a:t>Allows for a rollover from a 529 plan to a Roth IRA</a:t>
            </a:r>
          </a:p>
          <a:p>
            <a:r>
              <a:rPr lang="en-US" sz="3600" dirty="0"/>
              <a:t>529 Plan must be maintained for 15 years before the rollover</a:t>
            </a:r>
          </a:p>
          <a:p>
            <a:r>
              <a:rPr lang="en-US" sz="3600" dirty="0"/>
              <a:t>Roth rollovers limited to the aggregate contributions (and attributable earnings) made at least 5- years before the date of the distribution</a:t>
            </a:r>
          </a:p>
          <a:p>
            <a:r>
              <a:rPr lang="en-US" sz="3600" dirty="0"/>
              <a:t>Rollover limited to the $6,000 contribution limit (adjusted for inflation)  -Regular IRA contributions reduce eligible 529 rollovers - Roth income limits don’t seem to apply -Overall aggregate lifetime limit of $35,000</a:t>
            </a:r>
          </a:p>
          <a:p>
            <a:r>
              <a:rPr lang="en-US" sz="3600" dirty="0"/>
              <a:t>New under OB3 – expansion of distributions for grades K-12 is now $20,000</a:t>
            </a:r>
          </a:p>
        </p:txBody>
      </p:sp>
    </p:spTree>
    <p:extLst>
      <p:ext uri="{BB962C8B-B14F-4D97-AF65-F5344CB8AC3E}">
        <p14:creationId xmlns:p14="http://schemas.microsoft.com/office/powerpoint/2010/main" val="16428747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A03B-51DA-430E-B841-EC6149B8518C}"/>
              </a:ext>
            </a:extLst>
          </p:cNvPr>
          <p:cNvSpPr>
            <a:spLocks noGrp="1"/>
          </p:cNvSpPr>
          <p:nvPr>
            <p:ph type="title"/>
          </p:nvPr>
        </p:nvSpPr>
        <p:spPr/>
        <p:txBody>
          <a:bodyPr/>
          <a:lstStyle/>
          <a:p>
            <a:r>
              <a:rPr lang="en-US" dirty="0">
                <a:solidFill>
                  <a:srgbClr val="0070C0"/>
                </a:solidFill>
              </a:rPr>
              <a:t>Higher Catchup Limits</a:t>
            </a:r>
          </a:p>
        </p:txBody>
      </p:sp>
      <p:sp>
        <p:nvSpPr>
          <p:cNvPr id="3" name="Content Placeholder 2">
            <a:extLst>
              <a:ext uri="{FF2B5EF4-FFF2-40B4-BE49-F238E27FC236}">
                <a16:creationId xmlns:a16="http://schemas.microsoft.com/office/drawing/2014/main" id="{1BFBA0D5-1784-45A5-969A-003BF19F5812}"/>
              </a:ext>
            </a:extLst>
          </p:cNvPr>
          <p:cNvSpPr>
            <a:spLocks noGrp="1"/>
          </p:cNvSpPr>
          <p:nvPr>
            <p:ph idx="1"/>
          </p:nvPr>
        </p:nvSpPr>
        <p:spPr>
          <a:xfrm>
            <a:off x="1004588" y="1555223"/>
            <a:ext cx="9212838" cy="4422243"/>
          </a:xfrm>
        </p:spPr>
        <p:txBody>
          <a:bodyPr>
            <a:normAutofit/>
          </a:bodyPr>
          <a:lstStyle/>
          <a:p>
            <a:r>
              <a:rPr lang="en-US" sz="3600" dirty="0"/>
              <a:t>Indexing IRA catch-up limit for inflation starting in 2024</a:t>
            </a:r>
          </a:p>
          <a:p>
            <a:r>
              <a:rPr lang="en-US" sz="3600" dirty="0"/>
              <a:t>Currently $7,500 for ages 50 and over for retirement plans – 401(k), 403(b), 457(b)</a:t>
            </a:r>
          </a:p>
          <a:p>
            <a:r>
              <a:rPr lang="en-US" sz="3600" dirty="0"/>
              <a:t>Increase to $10,000 aged 60-63 (but not 64), starting in </a:t>
            </a:r>
            <a:r>
              <a:rPr lang="en-US" sz="3600" b="1" dirty="0"/>
              <a:t>2025</a:t>
            </a:r>
            <a:r>
              <a:rPr lang="en-US" sz="3600" dirty="0"/>
              <a:t>, subject to inflation, ALL CATCHUP CONTRIBUTIONS ARE ROTH</a:t>
            </a:r>
          </a:p>
        </p:txBody>
      </p:sp>
    </p:spTree>
    <p:extLst>
      <p:ext uri="{BB962C8B-B14F-4D97-AF65-F5344CB8AC3E}">
        <p14:creationId xmlns:p14="http://schemas.microsoft.com/office/powerpoint/2010/main" val="26136048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A03B-51DA-430E-B841-EC6149B8518C}"/>
              </a:ext>
            </a:extLst>
          </p:cNvPr>
          <p:cNvSpPr>
            <a:spLocks noGrp="1"/>
          </p:cNvSpPr>
          <p:nvPr>
            <p:ph type="title"/>
          </p:nvPr>
        </p:nvSpPr>
        <p:spPr>
          <a:xfrm>
            <a:off x="880532" y="182071"/>
            <a:ext cx="8183953" cy="1714660"/>
          </a:xfrm>
        </p:spPr>
        <p:txBody>
          <a:bodyPr>
            <a:normAutofit fontScale="90000"/>
          </a:bodyPr>
          <a:lstStyle/>
          <a:p>
            <a:r>
              <a:rPr lang="en-US" dirty="0">
                <a:solidFill>
                  <a:srgbClr val="0070C0"/>
                </a:solidFill>
              </a:rPr>
              <a:t>Tax Planning for Business Owners</a:t>
            </a:r>
            <a:br>
              <a:rPr lang="en-US" dirty="0">
                <a:solidFill>
                  <a:srgbClr val="0070C0"/>
                </a:solidFill>
              </a:rPr>
            </a:br>
            <a:br>
              <a:rPr lang="en-US" dirty="0">
                <a:solidFill>
                  <a:srgbClr val="0070C0"/>
                </a:solidFill>
              </a:rPr>
            </a:br>
            <a:r>
              <a:rPr lang="en-US" dirty="0">
                <a:solidFill>
                  <a:srgbClr val="0070C0"/>
                </a:solidFill>
              </a:rPr>
              <a:t>*Retirement Planning*</a:t>
            </a:r>
            <a:br>
              <a:rPr lang="en-US" dirty="0">
                <a:solidFill>
                  <a:srgbClr val="0070C0"/>
                </a:solidFill>
              </a:rPr>
            </a:br>
            <a:br>
              <a:rPr lang="en-US" dirty="0">
                <a:solidFill>
                  <a:srgbClr val="0070C0"/>
                </a:solidFill>
              </a:rPr>
            </a:br>
            <a:br>
              <a:rPr lang="en-US" dirty="0">
                <a:solidFill>
                  <a:srgbClr val="0070C0"/>
                </a:solidFill>
              </a:rPr>
            </a:br>
            <a:r>
              <a:rPr lang="en-US" sz="2700" dirty="0">
                <a:solidFill>
                  <a:srgbClr val="0070C0"/>
                </a:solidFill>
              </a:rPr>
              <a:t>State and Local Taxes</a:t>
            </a:r>
            <a:endParaRPr lang="en-US" sz="2700" dirty="0"/>
          </a:p>
        </p:txBody>
      </p:sp>
      <p:sp>
        <p:nvSpPr>
          <p:cNvPr id="5" name="Content Placeholder 4">
            <a:extLst>
              <a:ext uri="{FF2B5EF4-FFF2-40B4-BE49-F238E27FC236}">
                <a16:creationId xmlns:a16="http://schemas.microsoft.com/office/drawing/2014/main" id="{FD4CF45A-F22A-4EF7-BD67-68C367D4F9D2}"/>
              </a:ext>
            </a:extLst>
          </p:cNvPr>
          <p:cNvSpPr>
            <a:spLocks noGrp="1"/>
          </p:cNvSpPr>
          <p:nvPr>
            <p:ph idx="1"/>
          </p:nvPr>
        </p:nvSpPr>
        <p:spPr>
          <a:xfrm>
            <a:off x="1168004" y="3120747"/>
            <a:ext cx="8596668" cy="3880773"/>
          </a:xfrm>
        </p:spPr>
        <p:txBody>
          <a:bodyPr>
            <a:normAutofit/>
          </a:bodyPr>
          <a:lstStyle/>
          <a:p>
            <a:r>
              <a:rPr lang="en-US" sz="2400" dirty="0"/>
              <a:t>Work around the SALT $10,000 / $40,000 deduction</a:t>
            </a:r>
          </a:p>
          <a:p>
            <a:r>
              <a:rPr lang="en-US" sz="2400" dirty="0"/>
              <a:t>November 2020 – IRS Notice – 2020-75</a:t>
            </a:r>
          </a:p>
          <a:p>
            <a:r>
              <a:rPr lang="en-US" sz="2400" b="1" dirty="0"/>
              <a:t>Pass Through Entity Tax </a:t>
            </a:r>
            <a:r>
              <a:rPr lang="en-US" sz="2400" dirty="0"/>
              <a:t>in many states</a:t>
            </a:r>
          </a:p>
        </p:txBody>
      </p:sp>
    </p:spTree>
    <p:extLst>
      <p:ext uri="{BB962C8B-B14F-4D97-AF65-F5344CB8AC3E}">
        <p14:creationId xmlns:p14="http://schemas.microsoft.com/office/powerpoint/2010/main" val="34543795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A03B-51DA-430E-B841-EC6149B8518C}"/>
              </a:ext>
            </a:extLst>
          </p:cNvPr>
          <p:cNvSpPr>
            <a:spLocks noGrp="1"/>
          </p:cNvSpPr>
          <p:nvPr>
            <p:ph type="title"/>
          </p:nvPr>
        </p:nvSpPr>
        <p:spPr/>
        <p:txBody>
          <a:bodyPr/>
          <a:lstStyle/>
          <a:p>
            <a:r>
              <a:rPr lang="en-US" dirty="0">
                <a:solidFill>
                  <a:srgbClr val="0070C0"/>
                </a:solidFill>
              </a:rPr>
              <a:t>Income Tax Planning</a:t>
            </a:r>
            <a:endParaRPr lang="en-US" dirty="0"/>
          </a:p>
        </p:txBody>
      </p:sp>
      <p:sp>
        <p:nvSpPr>
          <p:cNvPr id="3" name="Content Placeholder 2">
            <a:extLst>
              <a:ext uri="{FF2B5EF4-FFF2-40B4-BE49-F238E27FC236}">
                <a16:creationId xmlns:a16="http://schemas.microsoft.com/office/drawing/2014/main" id="{1BFBA0D5-1784-45A5-969A-003BF19F5812}"/>
              </a:ext>
            </a:extLst>
          </p:cNvPr>
          <p:cNvSpPr>
            <a:spLocks noGrp="1"/>
          </p:cNvSpPr>
          <p:nvPr>
            <p:ph idx="1"/>
          </p:nvPr>
        </p:nvSpPr>
        <p:spPr>
          <a:xfrm>
            <a:off x="552570" y="1056348"/>
            <a:ext cx="9941928" cy="5597669"/>
          </a:xfrm>
        </p:spPr>
        <p:txBody>
          <a:bodyPr>
            <a:normAutofit fontScale="92500" lnSpcReduction="20000"/>
          </a:bodyPr>
          <a:lstStyle/>
          <a:p>
            <a:r>
              <a:rPr lang="en-US" sz="3600" dirty="0"/>
              <a:t>Retirement planning – increase deductions in 2025, maximizing contributions</a:t>
            </a:r>
          </a:p>
          <a:p>
            <a:r>
              <a:rPr lang="en-US" sz="3600" dirty="0"/>
              <a:t>Bonus Depreciation – placing assets in service</a:t>
            </a:r>
          </a:p>
          <a:p>
            <a:r>
              <a:rPr lang="en-US" sz="3600" dirty="0"/>
              <a:t>Qualified Business income deduction – review taxable income, retirement contributions can decrease your income, causing a taxpayer eligible for 199A deduction</a:t>
            </a:r>
          </a:p>
          <a:p>
            <a:r>
              <a:rPr lang="en-US" sz="3600" dirty="0"/>
              <a:t>Review the full picture of current year and projecting to the following, analyzing the tax impact with tax law changes</a:t>
            </a:r>
          </a:p>
          <a:p>
            <a:r>
              <a:rPr lang="en-US" sz="3600" dirty="0"/>
              <a:t>Business owners – unreimbursed business expenses</a:t>
            </a:r>
          </a:p>
          <a:p>
            <a:endParaRPr lang="en-US" sz="3600" dirty="0"/>
          </a:p>
          <a:p>
            <a:endParaRPr lang="en-US" sz="3600" dirty="0"/>
          </a:p>
        </p:txBody>
      </p:sp>
    </p:spTree>
    <p:extLst>
      <p:ext uri="{BB962C8B-B14F-4D97-AF65-F5344CB8AC3E}">
        <p14:creationId xmlns:p14="http://schemas.microsoft.com/office/powerpoint/2010/main" val="1554634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A03B-51DA-430E-B841-EC6149B8518C}"/>
              </a:ext>
            </a:extLst>
          </p:cNvPr>
          <p:cNvSpPr>
            <a:spLocks noGrp="1"/>
          </p:cNvSpPr>
          <p:nvPr>
            <p:ph type="title"/>
          </p:nvPr>
        </p:nvSpPr>
        <p:spPr/>
        <p:txBody>
          <a:bodyPr>
            <a:normAutofit/>
          </a:bodyPr>
          <a:lstStyle/>
          <a:p>
            <a:r>
              <a:rPr lang="en-US" sz="4400" dirty="0">
                <a:solidFill>
                  <a:srgbClr val="0070C0"/>
                </a:solidFill>
              </a:rPr>
              <a:t>One Big Beautiful Bill Act – OB3</a:t>
            </a:r>
            <a:endParaRPr lang="en-US" sz="4400" dirty="0"/>
          </a:p>
        </p:txBody>
      </p:sp>
      <p:sp>
        <p:nvSpPr>
          <p:cNvPr id="3" name="Content Placeholder 2">
            <a:extLst>
              <a:ext uri="{FF2B5EF4-FFF2-40B4-BE49-F238E27FC236}">
                <a16:creationId xmlns:a16="http://schemas.microsoft.com/office/drawing/2014/main" id="{1BFBA0D5-1784-45A5-969A-003BF19F5812}"/>
              </a:ext>
            </a:extLst>
          </p:cNvPr>
          <p:cNvSpPr>
            <a:spLocks noGrp="1"/>
          </p:cNvSpPr>
          <p:nvPr>
            <p:ph idx="1"/>
          </p:nvPr>
        </p:nvSpPr>
        <p:spPr>
          <a:xfrm>
            <a:off x="543692" y="1535743"/>
            <a:ext cx="9941928" cy="5597669"/>
          </a:xfrm>
        </p:spPr>
        <p:txBody>
          <a:bodyPr>
            <a:normAutofit/>
          </a:bodyPr>
          <a:lstStyle/>
          <a:p>
            <a:r>
              <a:rPr lang="en-US" sz="3600" dirty="0"/>
              <a:t>Signed by the President July 4, 2025</a:t>
            </a:r>
          </a:p>
          <a:p>
            <a:r>
              <a:rPr lang="en-US" sz="3600" dirty="0"/>
              <a:t>Makes many of the tax laws from Tax Cuts and Jobs Act permanent</a:t>
            </a:r>
          </a:p>
          <a:p>
            <a:r>
              <a:rPr lang="en-US" sz="3600" dirty="0"/>
              <a:t>In addition, introduced new tax laws – which will start in 2025 and some in 2026, with some of these new laws being temporary</a:t>
            </a:r>
          </a:p>
          <a:p>
            <a:endParaRPr lang="en-US" sz="3600" dirty="0"/>
          </a:p>
        </p:txBody>
      </p:sp>
    </p:spTree>
    <p:extLst>
      <p:ext uri="{BB962C8B-B14F-4D97-AF65-F5344CB8AC3E}">
        <p14:creationId xmlns:p14="http://schemas.microsoft.com/office/powerpoint/2010/main" val="30896982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A03B-51DA-430E-B841-EC6149B8518C}"/>
              </a:ext>
            </a:extLst>
          </p:cNvPr>
          <p:cNvSpPr>
            <a:spLocks noGrp="1"/>
          </p:cNvSpPr>
          <p:nvPr>
            <p:ph type="title"/>
          </p:nvPr>
        </p:nvSpPr>
        <p:spPr/>
        <p:txBody>
          <a:bodyPr/>
          <a:lstStyle/>
          <a:p>
            <a:r>
              <a:rPr lang="en-US" dirty="0">
                <a:solidFill>
                  <a:srgbClr val="0070C0"/>
                </a:solidFill>
              </a:rPr>
              <a:t>Income Tax Planning – Retirement Plans</a:t>
            </a:r>
            <a:endParaRPr lang="en-US" dirty="0"/>
          </a:p>
        </p:txBody>
      </p:sp>
      <p:sp>
        <p:nvSpPr>
          <p:cNvPr id="3" name="Content Placeholder 2">
            <a:extLst>
              <a:ext uri="{FF2B5EF4-FFF2-40B4-BE49-F238E27FC236}">
                <a16:creationId xmlns:a16="http://schemas.microsoft.com/office/drawing/2014/main" id="{1BFBA0D5-1784-45A5-969A-003BF19F5812}"/>
              </a:ext>
            </a:extLst>
          </p:cNvPr>
          <p:cNvSpPr>
            <a:spLocks noGrp="1"/>
          </p:cNvSpPr>
          <p:nvPr>
            <p:ph idx="1"/>
          </p:nvPr>
        </p:nvSpPr>
        <p:spPr>
          <a:xfrm>
            <a:off x="646778" y="1404439"/>
            <a:ext cx="9397554" cy="5057612"/>
          </a:xfrm>
        </p:spPr>
        <p:txBody>
          <a:bodyPr>
            <a:normAutofit/>
          </a:bodyPr>
          <a:lstStyle/>
          <a:p>
            <a:r>
              <a:rPr lang="en-US" sz="3600" dirty="0"/>
              <a:t>Benefits include:</a:t>
            </a:r>
          </a:p>
          <a:p>
            <a:r>
              <a:rPr lang="en-US" sz="3600" dirty="0"/>
              <a:t>New retirement credits for new plans</a:t>
            </a:r>
          </a:p>
          <a:p>
            <a:r>
              <a:rPr lang="en-US" sz="3600" dirty="0"/>
              <a:t>Incentive for staff and retaining employees</a:t>
            </a:r>
          </a:p>
          <a:p>
            <a:r>
              <a:rPr lang="en-US" sz="3600" dirty="0"/>
              <a:t>Planning to maximize retirement contributions and deductions</a:t>
            </a:r>
          </a:p>
          <a:p>
            <a:r>
              <a:rPr lang="en-US" sz="3600" dirty="0"/>
              <a:t>Build upon the standard retirement plan – adding a Cash Balance Plan – provides flexibility, can assist with Buyouts</a:t>
            </a:r>
          </a:p>
          <a:p>
            <a:endParaRPr lang="en-US" sz="3600" dirty="0"/>
          </a:p>
          <a:p>
            <a:endParaRPr lang="en-US" sz="3600" dirty="0"/>
          </a:p>
        </p:txBody>
      </p:sp>
    </p:spTree>
    <p:extLst>
      <p:ext uri="{BB962C8B-B14F-4D97-AF65-F5344CB8AC3E}">
        <p14:creationId xmlns:p14="http://schemas.microsoft.com/office/powerpoint/2010/main" val="22066857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A03B-51DA-430E-B841-EC6149B8518C}"/>
              </a:ext>
            </a:extLst>
          </p:cNvPr>
          <p:cNvSpPr>
            <a:spLocks noGrp="1"/>
          </p:cNvSpPr>
          <p:nvPr>
            <p:ph type="title"/>
          </p:nvPr>
        </p:nvSpPr>
        <p:spPr/>
        <p:txBody>
          <a:bodyPr/>
          <a:lstStyle/>
          <a:p>
            <a:r>
              <a:rPr lang="en-US" dirty="0">
                <a:solidFill>
                  <a:srgbClr val="0070C0"/>
                </a:solidFill>
              </a:rPr>
              <a:t>Income Tax Planning – Retirement Plans</a:t>
            </a:r>
            <a:endParaRPr lang="en-US" dirty="0"/>
          </a:p>
        </p:txBody>
      </p:sp>
      <p:pic>
        <p:nvPicPr>
          <p:cNvPr id="7" name="Content Placeholder 6">
            <a:extLst>
              <a:ext uri="{FF2B5EF4-FFF2-40B4-BE49-F238E27FC236}">
                <a16:creationId xmlns:a16="http://schemas.microsoft.com/office/drawing/2014/main" id="{A1286E83-79FE-F28E-919E-182328AF8BE3}"/>
              </a:ext>
            </a:extLst>
          </p:cNvPr>
          <p:cNvPicPr>
            <a:picLocks noGrp="1" noChangeAspect="1"/>
          </p:cNvPicPr>
          <p:nvPr>
            <p:ph idx="1"/>
          </p:nvPr>
        </p:nvPicPr>
        <p:blipFill>
          <a:blip r:embed="rId2"/>
          <a:stretch>
            <a:fillRect/>
          </a:stretch>
        </p:blipFill>
        <p:spPr>
          <a:xfrm>
            <a:off x="477252" y="1056349"/>
            <a:ext cx="11237496" cy="5685323"/>
          </a:xfrm>
        </p:spPr>
      </p:pic>
    </p:spTree>
    <p:extLst>
      <p:ext uri="{BB962C8B-B14F-4D97-AF65-F5344CB8AC3E}">
        <p14:creationId xmlns:p14="http://schemas.microsoft.com/office/powerpoint/2010/main" val="10343725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A03B-51DA-430E-B841-EC6149B8518C}"/>
              </a:ext>
            </a:extLst>
          </p:cNvPr>
          <p:cNvSpPr>
            <a:spLocks noGrp="1"/>
          </p:cNvSpPr>
          <p:nvPr>
            <p:ph type="title"/>
          </p:nvPr>
        </p:nvSpPr>
        <p:spPr/>
        <p:txBody>
          <a:bodyPr/>
          <a:lstStyle/>
          <a:p>
            <a:r>
              <a:rPr lang="en-US" dirty="0">
                <a:solidFill>
                  <a:srgbClr val="0070C0"/>
                </a:solidFill>
              </a:rPr>
              <a:t>SECURE Act</a:t>
            </a:r>
            <a:br>
              <a:rPr lang="en-US" dirty="0">
                <a:solidFill>
                  <a:srgbClr val="0070C0"/>
                </a:solidFill>
              </a:rPr>
            </a:br>
            <a:endParaRPr lang="en-US" dirty="0">
              <a:solidFill>
                <a:srgbClr val="0070C0"/>
              </a:solidFill>
            </a:endParaRPr>
          </a:p>
        </p:txBody>
      </p:sp>
      <p:pic>
        <p:nvPicPr>
          <p:cNvPr id="7" name="Content Placeholder 6" descr="A picture containing text&#10;&#10;Description automatically generated">
            <a:extLst>
              <a:ext uri="{FF2B5EF4-FFF2-40B4-BE49-F238E27FC236}">
                <a16:creationId xmlns:a16="http://schemas.microsoft.com/office/drawing/2014/main" id="{CE14B019-0C2B-F8ED-994A-FB40F44D064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16226" y="1056349"/>
            <a:ext cx="6525807" cy="5103604"/>
          </a:xfrm>
        </p:spPr>
      </p:pic>
      <p:sp>
        <p:nvSpPr>
          <p:cNvPr id="8" name="TextBox 7">
            <a:extLst>
              <a:ext uri="{FF2B5EF4-FFF2-40B4-BE49-F238E27FC236}">
                <a16:creationId xmlns:a16="http://schemas.microsoft.com/office/drawing/2014/main" id="{C1A0AF91-4079-4082-9835-4823E208319C}"/>
              </a:ext>
            </a:extLst>
          </p:cNvPr>
          <p:cNvSpPr txBox="1"/>
          <p:nvPr/>
        </p:nvSpPr>
        <p:spPr>
          <a:xfrm>
            <a:off x="633046" y="6410760"/>
            <a:ext cx="3516923" cy="369332"/>
          </a:xfrm>
          <a:prstGeom prst="rect">
            <a:avLst/>
          </a:prstGeom>
          <a:noFill/>
        </p:spPr>
        <p:txBody>
          <a:bodyPr wrap="square" rtlCol="0">
            <a:spAutoFit/>
          </a:bodyPr>
          <a:lstStyle/>
          <a:p>
            <a:r>
              <a:rPr lang="en-US" b="0" i="0" cap="all" dirty="0">
                <a:solidFill>
                  <a:srgbClr val="737373"/>
                </a:solidFill>
                <a:effectLst/>
                <a:latin typeface="Work Sans" pitchFamily="2" charset="0"/>
              </a:rPr>
              <a:t>RANDY BISH - Forbes</a:t>
            </a:r>
            <a:endParaRPr lang="en-US" dirty="0"/>
          </a:p>
        </p:txBody>
      </p:sp>
    </p:spTree>
    <p:extLst>
      <p:ext uri="{BB962C8B-B14F-4D97-AF65-F5344CB8AC3E}">
        <p14:creationId xmlns:p14="http://schemas.microsoft.com/office/powerpoint/2010/main" val="38605116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EBE0C-538A-436D-B344-20F2685212B0}"/>
              </a:ext>
            </a:extLst>
          </p:cNvPr>
          <p:cNvSpPr>
            <a:spLocks noGrp="1"/>
          </p:cNvSpPr>
          <p:nvPr>
            <p:ph type="title"/>
          </p:nvPr>
        </p:nvSpPr>
        <p:spPr/>
        <p:txBody>
          <a:bodyPr/>
          <a:lstStyle/>
          <a:p>
            <a:r>
              <a:rPr lang="en-US" dirty="0"/>
              <a:t>IRA Planning</a:t>
            </a:r>
          </a:p>
        </p:txBody>
      </p:sp>
      <p:sp>
        <p:nvSpPr>
          <p:cNvPr id="3" name="Content Placeholder 2">
            <a:extLst>
              <a:ext uri="{FF2B5EF4-FFF2-40B4-BE49-F238E27FC236}">
                <a16:creationId xmlns:a16="http://schemas.microsoft.com/office/drawing/2014/main" id="{1591BE90-71A3-468B-BD3F-6DA13BBD060E}"/>
              </a:ext>
            </a:extLst>
          </p:cNvPr>
          <p:cNvSpPr>
            <a:spLocks noGrp="1"/>
          </p:cNvSpPr>
          <p:nvPr>
            <p:ph idx="1"/>
          </p:nvPr>
        </p:nvSpPr>
        <p:spPr>
          <a:xfrm>
            <a:off x="301129" y="1056349"/>
            <a:ext cx="10253869" cy="5529802"/>
          </a:xfrm>
        </p:spPr>
        <p:txBody>
          <a:bodyPr>
            <a:normAutofit/>
          </a:bodyPr>
          <a:lstStyle/>
          <a:p>
            <a:r>
              <a:rPr lang="en-US" sz="2400" dirty="0"/>
              <a:t>Most likely tax rates will increase in future years, opportunity to take advantage of a Roth IRA conversion. Possible benefit to complete a Roth IRA conversion based on tax law changes.</a:t>
            </a:r>
          </a:p>
          <a:p>
            <a:r>
              <a:rPr lang="en-US" sz="2400" dirty="0"/>
              <a:t>SECURE Act eliminates the “stretch IRA”</a:t>
            </a:r>
          </a:p>
          <a:p>
            <a:r>
              <a:rPr lang="en-US" sz="2400" dirty="0"/>
              <a:t>New concern for clients with substantial retirement accounts</a:t>
            </a:r>
          </a:p>
          <a:p>
            <a:r>
              <a:rPr lang="en-US" sz="2400" dirty="0"/>
              <a:t>All inherited IRAs starting January 1, 2020, you can no longer stretch your distributions </a:t>
            </a:r>
          </a:p>
          <a:p>
            <a:r>
              <a:rPr lang="en-US" sz="2400" dirty="0"/>
              <a:t>For non-spousal inherited IRAs – must be distributed within 10 years</a:t>
            </a:r>
          </a:p>
          <a:p>
            <a:r>
              <a:rPr lang="en-US" sz="2400" dirty="0"/>
              <a:t>Exceptions – minor child, less than 10 years younger than original owner and disabled/chronically ill</a:t>
            </a:r>
          </a:p>
          <a:p>
            <a:r>
              <a:rPr lang="en-US" sz="2400" dirty="0"/>
              <a:t>Market volatility – beware - no longer can reverse the conversion </a:t>
            </a:r>
          </a:p>
        </p:txBody>
      </p:sp>
    </p:spTree>
    <p:extLst>
      <p:ext uri="{BB962C8B-B14F-4D97-AF65-F5344CB8AC3E}">
        <p14:creationId xmlns:p14="http://schemas.microsoft.com/office/powerpoint/2010/main" val="3082185191"/>
      </p:ext>
    </p:extLst>
  </p:cSld>
  <p:clrMapOvr>
    <a:overrideClrMapping bg1="lt1" tx1="dk1" bg2="lt2" tx2="dk2" accent1="accent1" accent2="accent2" accent3="accent3" accent4="accent4" accent5="accent5" accent6="accent6" hlink="hlink" folHlink="folHlink"/>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1B018-B103-DE91-86ED-577363DA3D59}"/>
              </a:ext>
            </a:extLst>
          </p:cNvPr>
          <p:cNvSpPr>
            <a:spLocks noGrp="1"/>
          </p:cNvSpPr>
          <p:nvPr>
            <p:ph type="title"/>
          </p:nvPr>
        </p:nvSpPr>
        <p:spPr/>
        <p:txBody>
          <a:bodyPr>
            <a:normAutofit fontScale="90000"/>
          </a:bodyPr>
          <a:lstStyle/>
          <a:p>
            <a:r>
              <a:rPr lang="en-US" dirty="0"/>
              <a:t>IRAs – Final Proposed Regs Issued – IRS Notice 2022-53 and 2023-54 - IRA Beneficiaries  - RMD requirements</a:t>
            </a:r>
          </a:p>
        </p:txBody>
      </p:sp>
      <p:sp>
        <p:nvSpPr>
          <p:cNvPr id="3" name="Content Placeholder 2">
            <a:extLst>
              <a:ext uri="{FF2B5EF4-FFF2-40B4-BE49-F238E27FC236}">
                <a16:creationId xmlns:a16="http://schemas.microsoft.com/office/drawing/2014/main" id="{AD71983E-8127-EDA3-CAC3-FD0225245C66}"/>
              </a:ext>
            </a:extLst>
          </p:cNvPr>
          <p:cNvSpPr>
            <a:spLocks noGrp="1"/>
          </p:cNvSpPr>
          <p:nvPr>
            <p:ph idx="1"/>
          </p:nvPr>
        </p:nvSpPr>
        <p:spPr>
          <a:xfrm>
            <a:off x="1198034" y="1896731"/>
            <a:ext cx="8504766" cy="4180512"/>
          </a:xfrm>
        </p:spPr>
        <p:txBody>
          <a:bodyPr>
            <a:noAutofit/>
          </a:bodyPr>
          <a:lstStyle/>
          <a:p>
            <a:r>
              <a:rPr lang="en-US" sz="2400" dirty="0"/>
              <a:t>Previously there was uncertainty if RMDs were required to be taken during the 10 year period.</a:t>
            </a:r>
          </a:p>
          <a:p>
            <a:r>
              <a:rPr lang="en-US" sz="2400" dirty="0"/>
              <a:t>Proposed Regs clarify the rules on RMDs</a:t>
            </a:r>
          </a:p>
          <a:p>
            <a:r>
              <a:rPr lang="en-US" sz="2400" dirty="0"/>
              <a:t>Final Regs issued – effective Sept 17, 2024</a:t>
            </a:r>
          </a:p>
          <a:p>
            <a:r>
              <a:rPr lang="en-US" sz="2400" dirty="0"/>
              <a:t>Excise tax on RMDs not taken for a non-spousal IRA beneficiary inherited after 2019 – there is NO </a:t>
            </a:r>
            <a:r>
              <a:rPr lang="en-US" sz="2400" dirty="0" err="1"/>
              <a:t>pentaly</a:t>
            </a:r>
            <a:r>
              <a:rPr lang="en-US" sz="2400" dirty="0"/>
              <a:t> for tax year 2021, 2022, 2023 and </a:t>
            </a:r>
            <a:r>
              <a:rPr lang="en-US" sz="2400" b="1" dirty="0"/>
              <a:t>2024</a:t>
            </a:r>
          </a:p>
          <a:p>
            <a:r>
              <a:rPr lang="en-US" sz="2400" dirty="0"/>
              <a:t>You do not need to go back to make up missed RMDs for previous years</a:t>
            </a:r>
          </a:p>
        </p:txBody>
      </p:sp>
    </p:spTree>
    <p:extLst>
      <p:ext uri="{BB962C8B-B14F-4D97-AF65-F5344CB8AC3E}">
        <p14:creationId xmlns:p14="http://schemas.microsoft.com/office/powerpoint/2010/main" val="34289962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1B018-B103-DE91-86ED-577363DA3D59}"/>
              </a:ext>
            </a:extLst>
          </p:cNvPr>
          <p:cNvSpPr>
            <a:spLocks noGrp="1"/>
          </p:cNvSpPr>
          <p:nvPr>
            <p:ph type="title"/>
          </p:nvPr>
        </p:nvSpPr>
        <p:spPr/>
        <p:txBody>
          <a:bodyPr>
            <a:normAutofit fontScale="90000"/>
          </a:bodyPr>
          <a:lstStyle/>
          <a:p>
            <a:r>
              <a:rPr lang="en-US" dirty="0"/>
              <a:t>IRAs – NOTICE 2022-53</a:t>
            </a:r>
            <a:br>
              <a:rPr lang="en-US" dirty="0"/>
            </a:br>
            <a:r>
              <a:rPr lang="en-US" dirty="0"/>
              <a:t>IRA Beneficiaries  - RMD requirements – General Rules</a:t>
            </a:r>
          </a:p>
        </p:txBody>
      </p:sp>
      <p:sp>
        <p:nvSpPr>
          <p:cNvPr id="3" name="Content Placeholder 2">
            <a:extLst>
              <a:ext uri="{FF2B5EF4-FFF2-40B4-BE49-F238E27FC236}">
                <a16:creationId xmlns:a16="http://schemas.microsoft.com/office/drawing/2014/main" id="{AD71983E-8127-EDA3-CAC3-FD0225245C66}"/>
              </a:ext>
            </a:extLst>
          </p:cNvPr>
          <p:cNvSpPr>
            <a:spLocks noGrp="1"/>
          </p:cNvSpPr>
          <p:nvPr>
            <p:ph idx="1"/>
          </p:nvPr>
        </p:nvSpPr>
        <p:spPr>
          <a:xfrm>
            <a:off x="1198034" y="2391843"/>
            <a:ext cx="8279168" cy="4466157"/>
          </a:xfrm>
        </p:spPr>
        <p:txBody>
          <a:bodyPr>
            <a:noAutofit/>
          </a:bodyPr>
          <a:lstStyle/>
          <a:p>
            <a:pPr marL="0" indent="0">
              <a:buNone/>
            </a:pPr>
            <a:endParaRPr lang="en-US" sz="2400" dirty="0"/>
          </a:p>
        </p:txBody>
      </p:sp>
      <p:pic>
        <p:nvPicPr>
          <p:cNvPr id="5" name="Picture 4">
            <a:extLst>
              <a:ext uri="{FF2B5EF4-FFF2-40B4-BE49-F238E27FC236}">
                <a16:creationId xmlns:a16="http://schemas.microsoft.com/office/drawing/2014/main" id="{327F59F8-BF47-277E-CB3D-29DD73D2830E}"/>
              </a:ext>
            </a:extLst>
          </p:cNvPr>
          <p:cNvPicPr>
            <a:picLocks noChangeAspect="1"/>
          </p:cNvPicPr>
          <p:nvPr/>
        </p:nvPicPr>
        <p:blipFill>
          <a:blip r:embed="rId2"/>
          <a:stretch>
            <a:fillRect/>
          </a:stretch>
        </p:blipFill>
        <p:spPr>
          <a:xfrm>
            <a:off x="0" y="1899138"/>
            <a:ext cx="10993966" cy="4958862"/>
          </a:xfrm>
          <a:prstGeom prst="rect">
            <a:avLst/>
          </a:prstGeom>
        </p:spPr>
      </p:pic>
    </p:spTree>
    <p:extLst>
      <p:ext uri="{BB962C8B-B14F-4D97-AF65-F5344CB8AC3E}">
        <p14:creationId xmlns:p14="http://schemas.microsoft.com/office/powerpoint/2010/main" val="6686103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1B018-B103-DE91-86ED-577363DA3D59}"/>
              </a:ext>
            </a:extLst>
          </p:cNvPr>
          <p:cNvSpPr>
            <a:spLocks noGrp="1"/>
          </p:cNvSpPr>
          <p:nvPr>
            <p:ph type="title"/>
          </p:nvPr>
        </p:nvSpPr>
        <p:spPr/>
        <p:txBody>
          <a:bodyPr>
            <a:normAutofit fontScale="90000"/>
          </a:bodyPr>
          <a:lstStyle/>
          <a:p>
            <a:r>
              <a:rPr lang="en-US" dirty="0"/>
              <a:t>IRAs – NOTICE 2022-53</a:t>
            </a:r>
            <a:br>
              <a:rPr lang="en-US" dirty="0"/>
            </a:br>
            <a:r>
              <a:rPr lang="en-US" dirty="0"/>
              <a:t>IRA Beneficiaries  - RMD requirements – Definitions</a:t>
            </a:r>
          </a:p>
        </p:txBody>
      </p:sp>
      <p:sp>
        <p:nvSpPr>
          <p:cNvPr id="3" name="Content Placeholder 2">
            <a:extLst>
              <a:ext uri="{FF2B5EF4-FFF2-40B4-BE49-F238E27FC236}">
                <a16:creationId xmlns:a16="http://schemas.microsoft.com/office/drawing/2014/main" id="{AD71983E-8127-EDA3-CAC3-FD0225245C66}"/>
              </a:ext>
            </a:extLst>
          </p:cNvPr>
          <p:cNvSpPr>
            <a:spLocks noGrp="1"/>
          </p:cNvSpPr>
          <p:nvPr>
            <p:ph idx="1"/>
          </p:nvPr>
        </p:nvSpPr>
        <p:spPr>
          <a:xfrm>
            <a:off x="1198034" y="2391843"/>
            <a:ext cx="8279168" cy="4466157"/>
          </a:xfrm>
        </p:spPr>
        <p:txBody>
          <a:bodyPr>
            <a:noAutofit/>
          </a:bodyPr>
          <a:lstStyle/>
          <a:p>
            <a:pPr>
              <a:buFontTx/>
              <a:buChar char="-"/>
            </a:pPr>
            <a:r>
              <a:rPr lang="en-US" sz="2400" dirty="0"/>
              <a:t>RMD – Required Minimum Distribution</a:t>
            </a:r>
          </a:p>
          <a:p>
            <a:pPr>
              <a:buFontTx/>
              <a:buChar char="-"/>
            </a:pPr>
            <a:r>
              <a:rPr lang="en-US" sz="2400" dirty="0"/>
              <a:t>DB – Defined Benefit</a:t>
            </a:r>
          </a:p>
          <a:p>
            <a:pPr>
              <a:buFontTx/>
              <a:buChar char="-"/>
            </a:pPr>
            <a:r>
              <a:rPr lang="en-US" sz="2400" dirty="0"/>
              <a:t>RBD – Required Beginning Date – date you must start receiving your retirement benefits</a:t>
            </a:r>
          </a:p>
          <a:p>
            <a:pPr>
              <a:buFontTx/>
              <a:buChar char="-"/>
            </a:pPr>
            <a:r>
              <a:rPr lang="en-US" sz="2400" dirty="0"/>
              <a:t>EDB – Eligible Designated Beneficiary – surviving spouse, minor child, disabled person, etc.</a:t>
            </a:r>
          </a:p>
          <a:p>
            <a:pPr>
              <a:buFontTx/>
              <a:buChar char="-"/>
            </a:pPr>
            <a:endParaRPr lang="en-US" sz="2400" dirty="0"/>
          </a:p>
        </p:txBody>
      </p:sp>
    </p:spTree>
    <p:extLst>
      <p:ext uri="{BB962C8B-B14F-4D97-AF65-F5344CB8AC3E}">
        <p14:creationId xmlns:p14="http://schemas.microsoft.com/office/powerpoint/2010/main" val="27381572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EBE0C-538A-436D-B344-20F2685212B0}"/>
              </a:ext>
            </a:extLst>
          </p:cNvPr>
          <p:cNvSpPr>
            <a:spLocks noGrp="1"/>
          </p:cNvSpPr>
          <p:nvPr>
            <p:ph type="title"/>
          </p:nvPr>
        </p:nvSpPr>
        <p:spPr>
          <a:xfrm>
            <a:off x="857674" y="0"/>
            <a:ext cx="8596668" cy="655611"/>
          </a:xfrm>
        </p:spPr>
        <p:txBody>
          <a:bodyPr>
            <a:normAutofit/>
          </a:bodyPr>
          <a:lstStyle/>
          <a:p>
            <a:r>
              <a:rPr lang="en-US" sz="2400" dirty="0"/>
              <a:t>IRA Planning- Example– Taking $ out over 10 years vs. Year 10</a:t>
            </a:r>
          </a:p>
        </p:txBody>
      </p:sp>
      <p:graphicFrame>
        <p:nvGraphicFramePr>
          <p:cNvPr id="4" name="Table 4">
            <a:extLst>
              <a:ext uri="{FF2B5EF4-FFF2-40B4-BE49-F238E27FC236}">
                <a16:creationId xmlns:a16="http://schemas.microsoft.com/office/drawing/2014/main" id="{57BCC52F-1733-BD62-5C24-0D53EC9ECD14}"/>
              </a:ext>
            </a:extLst>
          </p:cNvPr>
          <p:cNvGraphicFramePr>
            <a:graphicFrameLocks noGrp="1"/>
          </p:cNvGraphicFramePr>
          <p:nvPr>
            <p:ph idx="1"/>
            <p:extLst>
              <p:ext uri="{D42A27DB-BD31-4B8C-83A1-F6EECF244321}">
                <p14:modId xmlns:p14="http://schemas.microsoft.com/office/powerpoint/2010/main" val="141563507"/>
              </p:ext>
            </p:extLst>
          </p:nvPr>
        </p:nvGraphicFramePr>
        <p:xfrm>
          <a:off x="716692" y="422910"/>
          <a:ext cx="9116625" cy="7000326"/>
        </p:xfrm>
        <a:graphic>
          <a:graphicData uri="http://schemas.openxmlformats.org/drawingml/2006/table">
            <a:tbl>
              <a:tblPr firstRow="1" bandRow="1">
                <a:tableStyleId>{5C22544A-7EE6-4342-B048-85BDC9FD1C3A}</a:tableStyleId>
              </a:tblPr>
              <a:tblGrid>
                <a:gridCol w="695477">
                  <a:extLst>
                    <a:ext uri="{9D8B030D-6E8A-4147-A177-3AD203B41FA5}">
                      <a16:colId xmlns:a16="http://schemas.microsoft.com/office/drawing/2014/main" val="1981945978"/>
                    </a:ext>
                  </a:extLst>
                </a:gridCol>
                <a:gridCol w="389522">
                  <a:extLst>
                    <a:ext uri="{9D8B030D-6E8A-4147-A177-3AD203B41FA5}">
                      <a16:colId xmlns:a16="http://schemas.microsoft.com/office/drawing/2014/main" val="3286408417"/>
                    </a:ext>
                  </a:extLst>
                </a:gridCol>
                <a:gridCol w="563443">
                  <a:extLst>
                    <a:ext uri="{9D8B030D-6E8A-4147-A177-3AD203B41FA5}">
                      <a16:colId xmlns:a16="http://schemas.microsoft.com/office/drawing/2014/main" val="327327272"/>
                    </a:ext>
                  </a:extLst>
                </a:gridCol>
                <a:gridCol w="941084">
                  <a:extLst>
                    <a:ext uri="{9D8B030D-6E8A-4147-A177-3AD203B41FA5}">
                      <a16:colId xmlns:a16="http://schemas.microsoft.com/office/drawing/2014/main" val="1152865405"/>
                    </a:ext>
                  </a:extLst>
                </a:gridCol>
                <a:gridCol w="1066813">
                  <a:extLst>
                    <a:ext uri="{9D8B030D-6E8A-4147-A177-3AD203B41FA5}">
                      <a16:colId xmlns:a16="http://schemas.microsoft.com/office/drawing/2014/main" val="3298979418"/>
                    </a:ext>
                  </a:extLst>
                </a:gridCol>
                <a:gridCol w="1038587">
                  <a:extLst>
                    <a:ext uri="{9D8B030D-6E8A-4147-A177-3AD203B41FA5}">
                      <a16:colId xmlns:a16="http://schemas.microsoft.com/office/drawing/2014/main" val="3332598046"/>
                    </a:ext>
                  </a:extLst>
                </a:gridCol>
                <a:gridCol w="770004">
                  <a:extLst>
                    <a:ext uri="{9D8B030D-6E8A-4147-A177-3AD203B41FA5}">
                      <a16:colId xmlns:a16="http://schemas.microsoft.com/office/drawing/2014/main" val="3086102712"/>
                    </a:ext>
                  </a:extLst>
                </a:gridCol>
                <a:gridCol w="993257">
                  <a:extLst>
                    <a:ext uri="{9D8B030D-6E8A-4147-A177-3AD203B41FA5}">
                      <a16:colId xmlns:a16="http://schemas.microsoft.com/office/drawing/2014/main" val="3281417041"/>
                    </a:ext>
                  </a:extLst>
                </a:gridCol>
                <a:gridCol w="1142204">
                  <a:extLst>
                    <a:ext uri="{9D8B030D-6E8A-4147-A177-3AD203B41FA5}">
                      <a16:colId xmlns:a16="http://schemas.microsoft.com/office/drawing/2014/main" val="3089086161"/>
                    </a:ext>
                  </a:extLst>
                </a:gridCol>
                <a:gridCol w="1516234">
                  <a:extLst>
                    <a:ext uri="{9D8B030D-6E8A-4147-A177-3AD203B41FA5}">
                      <a16:colId xmlns:a16="http://schemas.microsoft.com/office/drawing/2014/main" val="3075754243"/>
                    </a:ext>
                  </a:extLst>
                </a:gridCol>
              </a:tblGrid>
              <a:tr h="343802">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tc>
                <a:tc gridSpan="2">
                  <a:txBody>
                    <a:bodyPr/>
                    <a:lstStyle/>
                    <a:p>
                      <a:pPr algn="l" fontAlgn="b"/>
                      <a:r>
                        <a:rPr lang="en-US" sz="1400" b="0" i="0" u="none" strike="noStrike">
                          <a:solidFill>
                            <a:srgbClr val="000000"/>
                          </a:solidFill>
                          <a:effectLst/>
                          <a:latin typeface="Calibri" panose="020F0502020204030204" pitchFamily="34" charset="0"/>
                        </a:rPr>
                        <a:t>Distribution</a:t>
                      </a:r>
                      <a:endParaRPr lang="en-US" sz="1400" b="0" i="0" u="none" strike="noStrike" dirty="0">
                        <a:solidFill>
                          <a:srgbClr val="000000"/>
                        </a:solidFill>
                        <a:effectLst/>
                        <a:latin typeface="Calibri" panose="020F0502020204030204" pitchFamily="34" charset="0"/>
                      </a:endParaRPr>
                    </a:p>
                  </a:txBody>
                  <a:tcPr marL="9525" marR="9525" marT="9525" marB="0" anchor="b"/>
                </a:tc>
                <a:tc hMerge="1">
                  <a:txBody>
                    <a:bodyPr/>
                    <a:lstStyle/>
                    <a:p>
                      <a:pPr algn="ctr" fontAlgn="b"/>
                      <a:r>
                        <a:rPr lang="en-US" sz="1100" b="0" i="0" u="none" strike="noStrike">
                          <a:solidFill>
                            <a:srgbClr val="000000"/>
                          </a:solidFill>
                          <a:effectLst/>
                          <a:latin typeface="Calibri" panose="020F0502020204030204" pitchFamily="34" charset="0"/>
                        </a:rPr>
                        <a:t>Distribution</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Post </a:t>
                      </a:r>
                      <a:r>
                        <a:rPr lang="en-US" sz="1400" b="0" i="0" u="none" strike="noStrike" dirty="0" err="1">
                          <a:solidFill>
                            <a:srgbClr val="000000"/>
                          </a:solidFill>
                          <a:effectLst/>
                          <a:latin typeface="Calibri" panose="020F0502020204030204" pitchFamily="34" charset="0"/>
                        </a:rPr>
                        <a:t>Dist</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a:solidFill>
                            <a:srgbClr val="000000"/>
                          </a:solidFill>
                          <a:effectLst/>
                          <a:latin typeface="Calibri" panose="020F0502020204030204" pitchFamily="34" charset="0"/>
                        </a:rPr>
                        <a:t>Value</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 Tax </a:t>
                      </a:r>
                    </a:p>
                  </a:txBody>
                  <a:tcPr marL="9525" marR="9525" marT="9525" marB="0" anchor="b"/>
                </a:tc>
                <a:tc>
                  <a:txBody>
                    <a:bodyPr/>
                    <a:lstStyle/>
                    <a:p>
                      <a:endParaRPr lang="en-US" sz="1400" dirty="0"/>
                    </a:p>
                  </a:txBody>
                  <a:tcPr/>
                </a:tc>
                <a:tc>
                  <a:txBody>
                    <a:bodyPr/>
                    <a:lstStyle/>
                    <a:p>
                      <a:pPr algn="ctr" fontAlgn="b"/>
                      <a:r>
                        <a:rPr lang="en-US" sz="1400" b="0" i="0" u="none" strike="noStrike" dirty="0">
                          <a:solidFill>
                            <a:srgbClr val="000000"/>
                          </a:solidFill>
                          <a:effectLst/>
                          <a:latin typeface="Calibri" panose="020F0502020204030204" pitchFamily="34" charset="0"/>
                        </a:rPr>
                        <a:t>BOY</a:t>
                      </a:r>
                    </a:p>
                  </a:txBody>
                  <a:tcPr marL="9525" marR="9525" marT="9525" marB="0" anchor="b"/>
                </a:tc>
                <a:tc>
                  <a:txBody>
                    <a:bodyPr/>
                    <a:lstStyle/>
                    <a:p>
                      <a:pPr algn="ctr" fontAlgn="b"/>
                      <a:r>
                        <a:rPr lang="en-US" sz="1400" b="0" i="0" u="none" strike="noStrike">
                          <a:solidFill>
                            <a:srgbClr val="000000"/>
                          </a:solidFill>
                          <a:effectLst/>
                          <a:latin typeface="Calibri" panose="020F0502020204030204" pitchFamily="34" charset="0"/>
                        </a:rPr>
                        <a:t>EOY</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Tax</a:t>
                      </a:r>
                    </a:p>
                  </a:txBody>
                  <a:tcPr marL="9525" marR="9525" marT="9525" marB="0" anchor="b"/>
                </a:tc>
                <a:extLst>
                  <a:ext uri="{0D108BD9-81ED-4DB2-BD59-A6C34878D82A}">
                    <a16:rowId xmlns:a16="http://schemas.microsoft.com/office/drawing/2014/main" val="1005109864"/>
                  </a:ext>
                </a:extLst>
              </a:tr>
              <a:tr h="343802">
                <a:tc>
                  <a:txBody>
                    <a:bodyPr/>
                    <a:lstStyle/>
                    <a:p>
                      <a:pPr algn="r" fontAlgn="b"/>
                      <a:r>
                        <a:rPr lang="en-US" sz="1400" b="0" i="0" u="none" strike="noStrike" dirty="0">
                          <a:solidFill>
                            <a:srgbClr val="000000"/>
                          </a:solidFill>
                          <a:effectLst/>
                          <a:latin typeface="Calibri" panose="020F0502020204030204" pitchFamily="34" charset="0"/>
                        </a:rPr>
                        <a:t>1</a:t>
                      </a:r>
                    </a:p>
                  </a:txBody>
                  <a:tcPr marL="9525" marR="9525" marT="9525" marB="0" anchor="b"/>
                </a:tc>
                <a:tc gridSpan="2">
                  <a:txBody>
                    <a:bodyPr/>
                    <a:lstStyle/>
                    <a:p>
                      <a:pPr algn="r" fontAlgn="b"/>
                      <a:r>
                        <a:rPr lang="en-US" sz="1400" b="0" i="0" u="none" strike="noStrike" dirty="0">
                          <a:solidFill>
                            <a:srgbClr val="000000"/>
                          </a:solidFill>
                          <a:effectLst/>
                          <a:latin typeface="Calibri" panose="020F0502020204030204" pitchFamily="34" charset="0"/>
                        </a:rPr>
                        <a:t>             100,000 </a:t>
                      </a:r>
                    </a:p>
                  </a:txBody>
                  <a:tcPr marL="9525" marR="9525" marT="9525" marB="0" anchor="b"/>
                </a:tc>
                <a:tc hMerge="1">
                  <a:txBody>
                    <a:bodyPr/>
                    <a:lstStyle/>
                    <a:p>
                      <a:pPr algn="l" fontAlgn="b"/>
                      <a:r>
                        <a:rPr lang="en-US" sz="1100" b="0" i="0" u="none" strike="noStrike">
                          <a:solidFill>
                            <a:srgbClr val="000000"/>
                          </a:solidFill>
                          <a:effectLst/>
                          <a:latin typeface="Calibri" panose="020F0502020204030204" pitchFamily="34" charset="0"/>
                        </a:rPr>
                        <a:t>         900,000 </a:t>
                      </a:r>
                    </a:p>
                  </a:txBody>
                  <a:tcPr marL="9525" marR="9525" marT="9525" marB="0" anchor="b"/>
                </a:tc>
                <a:tc>
                  <a:txBody>
                    <a:bodyPr/>
                    <a:lstStyle/>
                    <a:p>
                      <a:pPr algn="r" fontAlgn="b"/>
                      <a:r>
                        <a:rPr lang="en-US" sz="1400" b="0" i="0" u="none" strike="noStrike">
                          <a:solidFill>
                            <a:srgbClr val="000000"/>
                          </a:solidFill>
                          <a:effectLst/>
                          <a:latin typeface="Calibri" panose="020F0502020204030204" pitchFamily="34" charset="0"/>
                        </a:rPr>
                        <a:t>         900,000 </a:t>
                      </a:r>
                    </a:p>
                  </a:txBody>
                  <a:tcPr marL="9525" marR="9525" marT="9525" marB="0" anchor="b"/>
                </a:tc>
                <a:tc>
                  <a:txBody>
                    <a:bodyPr/>
                    <a:lstStyle/>
                    <a:p>
                      <a:pPr algn="r" fontAlgn="b"/>
                      <a:r>
                        <a:rPr lang="en-US" sz="1400" b="0" i="0" u="none" strike="noStrike" dirty="0">
                          <a:solidFill>
                            <a:srgbClr val="000000"/>
                          </a:solidFill>
                          <a:effectLst/>
                          <a:latin typeface="Calibri" panose="020F0502020204030204" pitchFamily="34" charset="0"/>
                        </a:rPr>
                        <a:t>         936,000 </a:t>
                      </a: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           86,039 </a:t>
                      </a:r>
                    </a:p>
                  </a:txBody>
                  <a:tcPr marL="9525" marR="9525" marT="9525" marB="0" anchor="b"/>
                </a:tc>
                <a:tc>
                  <a:txBody>
                    <a:bodyPr/>
                    <a:lstStyle/>
                    <a:p>
                      <a:endParaRPr lang="en-US" sz="1400"/>
                    </a:p>
                  </a:txBody>
                  <a:tcPr/>
                </a:tc>
                <a:tc>
                  <a:txBody>
                    <a:bodyPr/>
                    <a:lstStyle/>
                    <a:p>
                      <a:pPr algn="r" fontAlgn="b"/>
                      <a:r>
                        <a:rPr lang="en-US" sz="1400" b="0" i="0" u="none" strike="noStrike" dirty="0">
                          <a:solidFill>
                            <a:srgbClr val="000000"/>
                          </a:solidFill>
                          <a:effectLst/>
                          <a:latin typeface="Calibri" panose="020F0502020204030204" pitchFamily="34" charset="0"/>
                        </a:rPr>
                        <a:t>           1,000,000 </a:t>
                      </a:r>
                    </a:p>
                  </a:txBody>
                  <a:tcPr marL="9525" marR="9525" marT="9525" marB="0" anchor="b"/>
                </a:tc>
                <a:tc>
                  <a:txBody>
                    <a:bodyPr/>
                    <a:lstStyle/>
                    <a:p>
                      <a:pPr algn="r" fontAlgn="b"/>
                      <a:r>
                        <a:rPr lang="en-US" sz="1400" b="0" i="0" u="none" strike="noStrike">
                          <a:solidFill>
                            <a:srgbClr val="000000"/>
                          </a:solidFill>
                          <a:effectLst/>
                          <a:latin typeface="Calibri" panose="020F0502020204030204" pitchFamily="34" charset="0"/>
                        </a:rPr>
                        <a:t>             1,040,000 </a:t>
                      </a: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               54,265 </a:t>
                      </a:r>
                    </a:p>
                  </a:txBody>
                  <a:tcPr marL="9525" marR="9525" marT="9525" marB="0" anchor="b"/>
                </a:tc>
                <a:extLst>
                  <a:ext uri="{0D108BD9-81ED-4DB2-BD59-A6C34878D82A}">
                    <a16:rowId xmlns:a16="http://schemas.microsoft.com/office/drawing/2014/main" val="1567933625"/>
                  </a:ext>
                </a:extLst>
              </a:tr>
              <a:tr h="343802">
                <a:tc>
                  <a:txBody>
                    <a:bodyPr/>
                    <a:lstStyle/>
                    <a:p>
                      <a:pPr algn="r" fontAlgn="b"/>
                      <a:r>
                        <a:rPr lang="en-US" sz="1400" b="0" i="0" u="none" strike="noStrike">
                          <a:solidFill>
                            <a:srgbClr val="000000"/>
                          </a:solidFill>
                          <a:effectLst/>
                          <a:latin typeface="Calibri" panose="020F0502020204030204" pitchFamily="34" charset="0"/>
                        </a:rPr>
                        <a:t>2</a:t>
                      </a:r>
                    </a:p>
                  </a:txBody>
                  <a:tcPr marL="9525" marR="9525" marT="9525" marB="0" anchor="b"/>
                </a:tc>
                <a:tc gridSpan="2">
                  <a:txBody>
                    <a:bodyPr/>
                    <a:lstStyle/>
                    <a:p>
                      <a:pPr algn="r" fontAlgn="b"/>
                      <a:r>
                        <a:rPr lang="en-US" sz="1400" b="0" i="0" u="none" strike="noStrike">
                          <a:solidFill>
                            <a:srgbClr val="000000"/>
                          </a:solidFill>
                          <a:effectLst/>
                          <a:latin typeface="Calibri" panose="020F0502020204030204" pitchFamily="34" charset="0"/>
                        </a:rPr>
                        <a:t>             103,990 </a:t>
                      </a:r>
                    </a:p>
                  </a:txBody>
                  <a:tcPr marL="9525" marR="9525" marT="9525" marB="0" anchor="b"/>
                </a:tc>
                <a:tc hMerge="1">
                  <a:txBody>
                    <a:bodyPr/>
                    <a:lstStyle/>
                    <a:p>
                      <a:pPr algn="l" fontAlgn="b"/>
                      <a:r>
                        <a:rPr lang="en-US" sz="1100" b="0" i="0" u="none" strike="noStrike">
                          <a:solidFill>
                            <a:srgbClr val="000000"/>
                          </a:solidFill>
                          <a:effectLst/>
                          <a:latin typeface="Calibri" panose="020F0502020204030204" pitchFamily="34" charset="0"/>
                        </a:rPr>
                        <a:t>         832,010 </a:t>
                      </a:r>
                    </a:p>
                  </a:txBody>
                  <a:tcPr marL="9525" marR="9525" marT="9525" marB="0" anchor="b"/>
                </a:tc>
                <a:tc>
                  <a:txBody>
                    <a:bodyPr/>
                    <a:lstStyle/>
                    <a:p>
                      <a:pPr algn="r" fontAlgn="b"/>
                      <a:r>
                        <a:rPr lang="en-US" sz="1400" b="0" i="0" u="none" strike="noStrike" dirty="0">
                          <a:solidFill>
                            <a:srgbClr val="000000"/>
                          </a:solidFill>
                          <a:effectLst/>
                          <a:latin typeface="Calibri" panose="020F0502020204030204" pitchFamily="34" charset="0"/>
                        </a:rPr>
                        <a:t>         832,010 </a:t>
                      </a:r>
                    </a:p>
                  </a:txBody>
                  <a:tcPr marL="9525" marR="9525" marT="9525" marB="0" anchor="b"/>
                </a:tc>
                <a:tc>
                  <a:txBody>
                    <a:bodyPr/>
                    <a:lstStyle/>
                    <a:p>
                      <a:pPr algn="r" fontAlgn="b"/>
                      <a:r>
                        <a:rPr lang="en-US" sz="1400" b="0" i="0" u="none" strike="noStrike" dirty="0">
                          <a:solidFill>
                            <a:srgbClr val="000000"/>
                          </a:solidFill>
                          <a:effectLst/>
                          <a:latin typeface="Calibri" panose="020F0502020204030204" pitchFamily="34" charset="0"/>
                        </a:rPr>
                        <a:t>         865,291 </a:t>
                      </a: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           87,717 </a:t>
                      </a:r>
                    </a:p>
                  </a:txBody>
                  <a:tcPr marL="9525" marR="9525" marT="9525" marB="0" anchor="b"/>
                </a:tc>
                <a:tc>
                  <a:txBody>
                    <a:bodyPr/>
                    <a:lstStyle/>
                    <a:p>
                      <a:endParaRPr lang="en-US" sz="1400"/>
                    </a:p>
                  </a:txBody>
                  <a:tcPr/>
                </a:tc>
                <a:tc>
                  <a:txBody>
                    <a:bodyPr/>
                    <a:lstStyle/>
                    <a:p>
                      <a:pPr algn="r" fontAlgn="b"/>
                      <a:r>
                        <a:rPr lang="en-US" sz="1400" b="0" i="0" u="none" strike="noStrike">
                          <a:solidFill>
                            <a:srgbClr val="000000"/>
                          </a:solidFill>
                          <a:effectLst/>
                          <a:latin typeface="Calibri" panose="020F0502020204030204" pitchFamily="34" charset="0"/>
                        </a:rPr>
                        <a:t>           1,040,000 </a:t>
                      </a:r>
                    </a:p>
                  </a:txBody>
                  <a:tcPr marL="9525" marR="9525" marT="9525" marB="0" anchor="b"/>
                </a:tc>
                <a:tc>
                  <a:txBody>
                    <a:bodyPr/>
                    <a:lstStyle/>
                    <a:p>
                      <a:pPr algn="r" fontAlgn="b"/>
                      <a:r>
                        <a:rPr lang="en-US" sz="1400" b="0" i="0" u="none" strike="noStrike">
                          <a:solidFill>
                            <a:srgbClr val="000000"/>
                          </a:solidFill>
                          <a:effectLst/>
                          <a:latin typeface="Calibri" panose="020F0502020204030204" pitchFamily="34" charset="0"/>
                        </a:rPr>
                        <a:t>             1,081,600 </a:t>
                      </a: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               54,265 </a:t>
                      </a:r>
                    </a:p>
                  </a:txBody>
                  <a:tcPr marL="9525" marR="9525" marT="9525" marB="0" anchor="b"/>
                </a:tc>
                <a:extLst>
                  <a:ext uri="{0D108BD9-81ED-4DB2-BD59-A6C34878D82A}">
                    <a16:rowId xmlns:a16="http://schemas.microsoft.com/office/drawing/2014/main" val="775334534"/>
                  </a:ext>
                </a:extLst>
              </a:tr>
              <a:tr h="343802">
                <a:tc>
                  <a:txBody>
                    <a:bodyPr/>
                    <a:lstStyle/>
                    <a:p>
                      <a:pPr algn="r" fontAlgn="b"/>
                      <a:r>
                        <a:rPr lang="en-US" sz="1400" b="0" i="0" u="none" strike="noStrike">
                          <a:solidFill>
                            <a:srgbClr val="000000"/>
                          </a:solidFill>
                          <a:effectLst/>
                          <a:latin typeface="Calibri" panose="020F0502020204030204" pitchFamily="34" charset="0"/>
                        </a:rPr>
                        <a:t>3</a:t>
                      </a:r>
                    </a:p>
                  </a:txBody>
                  <a:tcPr marL="9525" marR="9525" marT="9525" marB="0" anchor="b"/>
                </a:tc>
                <a:tc gridSpan="2">
                  <a:txBody>
                    <a:bodyPr/>
                    <a:lstStyle/>
                    <a:p>
                      <a:pPr algn="r" fontAlgn="b"/>
                      <a:r>
                        <a:rPr lang="en-US" sz="1400" b="0" i="0" u="none" strike="noStrike">
                          <a:solidFill>
                            <a:srgbClr val="000000"/>
                          </a:solidFill>
                          <a:effectLst/>
                          <a:latin typeface="Calibri" panose="020F0502020204030204" pitchFamily="34" charset="0"/>
                        </a:rPr>
                        <a:t>             108,161 </a:t>
                      </a:r>
                    </a:p>
                  </a:txBody>
                  <a:tcPr marL="9525" marR="9525" marT="9525" marB="0" anchor="b"/>
                </a:tc>
                <a:tc hMerge="1">
                  <a:txBody>
                    <a:bodyPr/>
                    <a:lstStyle/>
                    <a:p>
                      <a:pPr algn="l" fontAlgn="b"/>
                      <a:r>
                        <a:rPr lang="en-US" sz="1100" b="0" i="0" u="none" strike="noStrike">
                          <a:solidFill>
                            <a:srgbClr val="000000"/>
                          </a:solidFill>
                          <a:effectLst/>
                          <a:latin typeface="Calibri" panose="020F0502020204030204" pitchFamily="34" charset="0"/>
                        </a:rPr>
                        <a:t>         757,129 </a:t>
                      </a:r>
                    </a:p>
                  </a:txBody>
                  <a:tcPr marL="9525" marR="9525" marT="9525" marB="0" anchor="b"/>
                </a:tc>
                <a:tc>
                  <a:txBody>
                    <a:bodyPr/>
                    <a:lstStyle/>
                    <a:p>
                      <a:pPr algn="r" fontAlgn="b"/>
                      <a:r>
                        <a:rPr lang="en-US" sz="1400" b="0" i="0" u="none" strike="noStrike">
                          <a:solidFill>
                            <a:srgbClr val="000000"/>
                          </a:solidFill>
                          <a:effectLst/>
                          <a:latin typeface="Calibri" panose="020F0502020204030204" pitchFamily="34" charset="0"/>
                        </a:rPr>
                        <a:t>         757,129 </a:t>
                      </a:r>
                    </a:p>
                  </a:txBody>
                  <a:tcPr marL="9525" marR="9525" marT="9525" marB="0" anchor="b"/>
                </a:tc>
                <a:tc>
                  <a:txBody>
                    <a:bodyPr/>
                    <a:lstStyle/>
                    <a:p>
                      <a:pPr algn="r" fontAlgn="b"/>
                      <a:r>
                        <a:rPr lang="en-US" sz="1400" b="0" i="0" u="none" strike="noStrike" dirty="0">
                          <a:solidFill>
                            <a:srgbClr val="000000"/>
                          </a:solidFill>
                          <a:effectLst/>
                          <a:latin typeface="Calibri" panose="020F0502020204030204" pitchFamily="34" charset="0"/>
                        </a:rPr>
                        <a:t>         787,415 </a:t>
                      </a: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           89,512 </a:t>
                      </a:r>
                    </a:p>
                  </a:txBody>
                  <a:tcPr marL="9525" marR="9525" marT="9525" marB="0" anchor="b"/>
                </a:tc>
                <a:tc>
                  <a:txBody>
                    <a:bodyPr/>
                    <a:lstStyle/>
                    <a:p>
                      <a:endParaRPr lang="en-US" sz="1400"/>
                    </a:p>
                  </a:txBody>
                  <a:tcPr/>
                </a:tc>
                <a:tc>
                  <a:txBody>
                    <a:bodyPr/>
                    <a:lstStyle/>
                    <a:p>
                      <a:pPr algn="r" fontAlgn="b"/>
                      <a:r>
                        <a:rPr lang="en-US" sz="1400" b="0" i="0" u="none" strike="noStrike">
                          <a:solidFill>
                            <a:srgbClr val="000000"/>
                          </a:solidFill>
                          <a:effectLst/>
                          <a:latin typeface="Calibri" panose="020F0502020204030204" pitchFamily="34" charset="0"/>
                        </a:rPr>
                        <a:t>           1,081,600 </a:t>
                      </a:r>
                    </a:p>
                  </a:txBody>
                  <a:tcPr marL="9525" marR="9525" marT="9525" marB="0" anchor="b"/>
                </a:tc>
                <a:tc>
                  <a:txBody>
                    <a:bodyPr/>
                    <a:lstStyle/>
                    <a:p>
                      <a:pPr algn="r" fontAlgn="b"/>
                      <a:r>
                        <a:rPr lang="en-US" sz="1400" b="0" i="0" u="none" strike="noStrike">
                          <a:solidFill>
                            <a:srgbClr val="000000"/>
                          </a:solidFill>
                          <a:effectLst/>
                          <a:latin typeface="Calibri" panose="020F0502020204030204" pitchFamily="34" charset="0"/>
                        </a:rPr>
                        <a:t>             1,124,864 </a:t>
                      </a: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               54,265 </a:t>
                      </a:r>
                    </a:p>
                  </a:txBody>
                  <a:tcPr marL="9525" marR="9525" marT="9525" marB="0" anchor="b"/>
                </a:tc>
                <a:extLst>
                  <a:ext uri="{0D108BD9-81ED-4DB2-BD59-A6C34878D82A}">
                    <a16:rowId xmlns:a16="http://schemas.microsoft.com/office/drawing/2014/main" val="4288148424"/>
                  </a:ext>
                </a:extLst>
              </a:tr>
              <a:tr h="343802">
                <a:tc>
                  <a:txBody>
                    <a:bodyPr/>
                    <a:lstStyle/>
                    <a:p>
                      <a:pPr algn="r" fontAlgn="b"/>
                      <a:r>
                        <a:rPr lang="en-US" sz="1400" b="0" i="0" u="none" strike="noStrike">
                          <a:solidFill>
                            <a:srgbClr val="000000"/>
                          </a:solidFill>
                          <a:effectLst/>
                          <a:latin typeface="Calibri" panose="020F0502020204030204" pitchFamily="34" charset="0"/>
                        </a:rPr>
                        <a:t>4</a:t>
                      </a:r>
                    </a:p>
                  </a:txBody>
                  <a:tcPr marL="9525" marR="9525" marT="9525" marB="0" anchor="b"/>
                </a:tc>
                <a:tc gridSpan="2">
                  <a:txBody>
                    <a:bodyPr/>
                    <a:lstStyle/>
                    <a:p>
                      <a:pPr algn="r" fontAlgn="b"/>
                      <a:r>
                        <a:rPr lang="en-US" sz="1400" b="0" i="0" u="none" strike="noStrike" dirty="0">
                          <a:solidFill>
                            <a:srgbClr val="000000"/>
                          </a:solidFill>
                          <a:effectLst/>
                          <a:latin typeface="Calibri" panose="020F0502020204030204" pitchFamily="34" charset="0"/>
                        </a:rPr>
                        <a:t>             112,488 </a:t>
                      </a:r>
                    </a:p>
                  </a:txBody>
                  <a:tcPr marL="9525" marR="9525" marT="9525" marB="0" anchor="b"/>
                </a:tc>
                <a:tc hMerge="1">
                  <a:txBody>
                    <a:bodyPr/>
                    <a:lstStyle/>
                    <a:p>
                      <a:pPr algn="l" fontAlgn="b"/>
                      <a:r>
                        <a:rPr lang="en-US" sz="1100" b="0" i="0" u="none" strike="noStrike" dirty="0">
                          <a:solidFill>
                            <a:srgbClr val="000000"/>
                          </a:solidFill>
                          <a:effectLst/>
                          <a:latin typeface="Calibri" panose="020F0502020204030204" pitchFamily="34" charset="0"/>
                        </a:rPr>
                        <a:t>         674,927 </a:t>
                      </a:r>
                    </a:p>
                  </a:txBody>
                  <a:tcPr marL="9525" marR="9525" marT="9525" marB="0" anchor="b"/>
                </a:tc>
                <a:tc>
                  <a:txBody>
                    <a:bodyPr/>
                    <a:lstStyle/>
                    <a:p>
                      <a:pPr algn="r" fontAlgn="b"/>
                      <a:r>
                        <a:rPr lang="en-US" sz="1400" b="0" i="0" u="none" strike="noStrike">
                          <a:solidFill>
                            <a:srgbClr val="000000"/>
                          </a:solidFill>
                          <a:effectLst/>
                          <a:latin typeface="Calibri" panose="020F0502020204030204" pitchFamily="34" charset="0"/>
                        </a:rPr>
                        <a:t>         674,927 </a:t>
                      </a:r>
                    </a:p>
                  </a:txBody>
                  <a:tcPr marL="9525" marR="9525" marT="9525" marB="0" anchor="b"/>
                </a:tc>
                <a:tc>
                  <a:txBody>
                    <a:bodyPr/>
                    <a:lstStyle/>
                    <a:p>
                      <a:pPr algn="r" fontAlgn="b"/>
                      <a:r>
                        <a:rPr lang="en-US" sz="1400" b="0" i="0" u="none" strike="noStrike" dirty="0">
                          <a:solidFill>
                            <a:srgbClr val="000000"/>
                          </a:solidFill>
                          <a:effectLst/>
                          <a:latin typeface="Calibri" panose="020F0502020204030204" pitchFamily="34" charset="0"/>
                        </a:rPr>
                        <a:t>         701,924 </a:t>
                      </a: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           91,316 </a:t>
                      </a:r>
                    </a:p>
                  </a:txBody>
                  <a:tcPr marL="9525" marR="9525" marT="9525" marB="0" anchor="b"/>
                </a:tc>
                <a:tc>
                  <a:txBody>
                    <a:bodyPr/>
                    <a:lstStyle/>
                    <a:p>
                      <a:endParaRPr lang="en-US" sz="1400"/>
                    </a:p>
                  </a:txBody>
                  <a:tcPr/>
                </a:tc>
                <a:tc>
                  <a:txBody>
                    <a:bodyPr/>
                    <a:lstStyle/>
                    <a:p>
                      <a:pPr algn="r" fontAlgn="b"/>
                      <a:r>
                        <a:rPr lang="en-US" sz="1400" b="0" i="0" u="none" strike="noStrike">
                          <a:solidFill>
                            <a:srgbClr val="000000"/>
                          </a:solidFill>
                          <a:effectLst/>
                          <a:latin typeface="Calibri" panose="020F0502020204030204" pitchFamily="34" charset="0"/>
                        </a:rPr>
                        <a:t>           1,124,864 </a:t>
                      </a:r>
                    </a:p>
                  </a:txBody>
                  <a:tcPr marL="9525" marR="9525" marT="9525" marB="0" anchor="b"/>
                </a:tc>
                <a:tc>
                  <a:txBody>
                    <a:bodyPr/>
                    <a:lstStyle/>
                    <a:p>
                      <a:pPr algn="r" fontAlgn="b"/>
                      <a:r>
                        <a:rPr lang="en-US" sz="1400" b="0" i="0" u="none" strike="noStrike">
                          <a:solidFill>
                            <a:srgbClr val="000000"/>
                          </a:solidFill>
                          <a:effectLst/>
                          <a:latin typeface="Calibri" panose="020F0502020204030204" pitchFamily="34" charset="0"/>
                        </a:rPr>
                        <a:t>             1,169,859 </a:t>
                      </a: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               54,265 </a:t>
                      </a:r>
                    </a:p>
                  </a:txBody>
                  <a:tcPr marL="9525" marR="9525" marT="9525" marB="0" anchor="b"/>
                </a:tc>
                <a:extLst>
                  <a:ext uri="{0D108BD9-81ED-4DB2-BD59-A6C34878D82A}">
                    <a16:rowId xmlns:a16="http://schemas.microsoft.com/office/drawing/2014/main" val="2113689582"/>
                  </a:ext>
                </a:extLst>
              </a:tr>
              <a:tr h="343802">
                <a:tc>
                  <a:txBody>
                    <a:bodyPr/>
                    <a:lstStyle/>
                    <a:p>
                      <a:pPr algn="r" fontAlgn="b"/>
                      <a:r>
                        <a:rPr lang="en-US" sz="1400" b="0" i="0" u="none" strike="noStrike">
                          <a:solidFill>
                            <a:srgbClr val="000000"/>
                          </a:solidFill>
                          <a:effectLst/>
                          <a:latin typeface="Calibri" panose="020F0502020204030204" pitchFamily="34" charset="0"/>
                        </a:rPr>
                        <a:t>5</a:t>
                      </a:r>
                    </a:p>
                  </a:txBody>
                  <a:tcPr marL="9525" marR="9525" marT="9525" marB="0" anchor="b"/>
                </a:tc>
                <a:tc gridSpan="2">
                  <a:txBody>
                    <a:bodyPr/>
                    <a:lstStyle/>
                    <a:p>
                      <a:pPr algn="r" fontAlgn="b"/>
                      <a:r>
                        <a:rPr lang="en-US" sz="1400" b="0" i="0" u="none" strike="noStrike">
                          <a:solidFill>
                            <a:srgbClr val="000000"/>
                          </a:solidFill>
                          <a:effectLst/>
                          <a:latin typeface="Calibri" panose="020F0502020204030204" pitchFamily="34" charset="0"/>
                        </a:rPr>
                        <a:t>             116,987 </a:t>
                      </a:r>
                    </a:p>
                  </a:txBody>
                  <a:tcPr marL="9525" marR="9525" marT="9525" marB="0" anchor="b"/>
                </a:tc>
                <a:tc hMerge="1">
                  <a:txBody>
                    <a:bodyPr/>
                    <a:lstStyle/>
                    <a:p>
                      <a:pPr algn="l" fontAlgn="b"/>
                      <a:r>
                        <a:rPr lang="en-US" sz="1100" b="0" i="0" u="none" strike="noStrike">
                          <a:solidFill>
                            <a:srgbClr val="000000"/>
                          </a:solidFill>
                          <a:effectLst/>
                          <a:latin typeface="Calibri" panose="020F0502020204030204" pitchFamily="34" charset="0"/>
                        </a:rPr>
                        <a:t>         584,937 </a:t>
                      </a:r>
                    </a:p>
                  </a:txBody>
                  <a:tcPr marL="9525" marR="9525" marT="9525" marB="0" anchor="b"/>
                </a:tc>
                <a:tc>
                  <a:txBody>
                    <a:bodyPr/>
                    <a:lstStyle/>
                    <a:p>
                      <a:pPr algn="r" fontAlgn="b"/>
                      <a:r>
                        <a:rPr lang="en-US" sz="1400" b="0" i="0" u="none" strike="noStrike">
                          <a:solidFill>
                            <a:srgbClr val="000000"/>
                          </a:solidFill>
                          <a:effectLst/>
                          <a:latin typeface="Calibri" panose="020F0502020204030204" pitchFamily="34" charset="0"/>
                        </a:rPr>
                        <a:t>         584,937 </a:t>
                      </a:r>
                    </a:p>
                  </a:txBody>
                  <a:tcPr marL="9525" marR="9525" marT="9525" marB="0" anchor="b"/>
                </a:tc>
                <a:tc>
                  <a:txBody>
                    <a:bodyPr/>
                    <a:lstStyle/>
                    <a:p>
                      <a:pPr algn="r" fontAlgn="b"/>
                      <a:r>
                        <a:rPr lang="en-US" sz="1400" b="0" i="0" u="none" strike="noStrike" dirty="0">
                          <a:solidFill>
                            <a:srgbClr val="000000"/>
                          </a:solidFill>
                          <a:effectLst/>
                          <a:latin typeface="Calibri" panose="020F0502020204030204" pitchFamily="34" charset="0"/>
                        </a:rPr>
                        <a:t>         608,334 </a:t>
                      </a: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         113,632 </a:t>
                      </a:r>
                    </a:p>
                  </a:txBody>
                  <a:tcPr marL="9525" marR="9525" marT="9525" marB="0" anchor="b"/>
                </a:tc>
                <a:tc>
                  <a:txBody>
                    <a:bodyPr/>
                    <a:lstStyle/>
                    <a:p>
                      <a:endParaRPr lang="en-US" sz="1400" dirty="0"/>
                    </a:p>
                  </a:txBody>
                  <a:tcPr/>
                </a:tc>
                <a:tc>
                  <a:txBody>
                    <a:bodyPr/>
                    <a:lstStyle/>
                    <a:p>
                      <a:pPr algn="r" fontAlgn="b"/>
                      <a:r>
                        <a:rPr lang="en-US" sz="1400" b="0" i="0" u="none" strike="noStrike">
                          <a:solidFill>
                            <a:srgbClr val="000000"/>
                          </a:solidFill>
                          <a:effectLst/>
                          <a:latin typeface="Calibri" panose="020F0502020204030204" pitchFamily="34" charset="0"/>
                        </a:rPr>
                        <a:t>           1,169,859 </a:t>
                      </a:r>
                    </a:p>
                  </a:txBody>
                  <a:tcPr marL="9525" marR="9525" marT="9525" marB="0" anchor="b"/>
                </a:tc>
                <a:tc>
                  <a:txBody>
                    <a:bodyPr/>
                    <a:lstStyle/>
                    <a:p>
                      <a:pPr algn="r" fontAlgn="b"/>
                      <a:r>
                        <a:rPr lang="en-US" sz="1400" b="0" i="0" u="none" strike="noStrike">
                          <a:solidFill>
                            <a:srgbClr val="000000"/>
                          </a:solidFill>
                          <a:effectLst/>
                          <a:latin typeface="Calibri" panose="020F0502020204030204" pitchFamily="34" charset="0"/>
                        </a:rPr>
                        <a:t>             1,216,653 </a:t>
                      </a: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               74,022 </a:t>
                      </a:r>
                    </a:p>
                  </a:txBody>
                  <a:tcPr marL="9525" marR="9525" marT="9525" marB="0" anchor="b"/>
                </a:tc>
                <a:extLst>
                  <a:ext uri="{0D108BD9-81ED-4DB2-BD59-A6C34878D82A}">
                    <a16:rowId xmlns:a16="http://schemas.microsoft.com/office/drawing/2014/main" val="3177561379"/>
                  </a:ext>
                </a:extLst>
              </a:tr>
              <a:tr h="343802">
                <a:tc>
                  <a:txBody>
                    <a:bodyPr/>
                    <a:lstStyle/>
                    <a:p>
                      <a:pPr algn="r" fontAlgn="b"/>
                      <a:r>
                        <a:rPr lang="en-US" sz="1400" b="0" i="0" u="none" strike="noStrike">
                          <a:solidFill>
                            <a:srgbClr val="000000"/>
                          </a:solidFill>
                          <a:effectLst/>
                          <a:latin typeface="Calibri" panose="020F0502020204030204" pitchFamily="34" charset="0"/>
                        </a:rPr>
                        <a:t>6</a:t>
                      </a:r>
                    </a:p>
                  </a:txBody>
                  <a:tcPr marL="9525" marR="9525" marT="9525" marB="0" anchor="b"/>
                </a:tc>
                <a:tc gridSpan="2">
                  <a:txBody>
                    <a:bodyPr/>
                    <a:lstStyle/>
                    <a:p>
                      <a:pPr algn="r" fontAlgn="b"/>
                      <a:r>
                        <a:rPr lang="en-US" sz="1400" b="0" i="0" u="none" strike="noStrike">
                          <a:solidFill>
                            <a:srgbClr val="000000"/>
                          </a:solidFill>
                          <a:effectLst/>
                          <a:latin typeface="Calibri" panose="020F0502020204030204" pitchFamily="34" charset="0"/>
                        </a:rPr>
                        <a:t>             121,667 </a:t>
                      </a:r>
                    </a:p>
                  </a:txBody>
                  <a:tcPr marL="9525" marR="9525" marT="9525" marB="0" anchor="b"/>
                </a:tc>
                <a:tc hMerge="1">
                  <a:txBody>
                    <a:bodyPr/>
                    <a:lstStyle/>
                    <a:p>
                      <a:pPr algn="l" fontAlgn="b"/>
                      <a:r>
                        <a:rPr lang="en-US" sz="1100" b="0" i="0" u="none" strike="noStrike">
                          <a:solidFill>
                            <a:srgbClr val="000000"/>
                          </a:solidFill>
                          <a:effectLst/>
                          <a:latin typeface="Calibri" panose="020F0502020204030204" pitchFamily="34" charset="0"/>
                        </a:rPr>
                        <a:t>         486,667 </a:t>
                      </a:r>
                    </a:p>
                  </a:txBody>
                  <a:tcPr marL="9525" marR="9525" marT="9525" marB="0" anchor="b"/>
                </a:tc>
                <a:tc>
                  <a:txBody>
                    <a:bodyPr/>
                    <a:lstStyle/>
                    <a:p>
                      <a:pPr algn="r" fontAlgn="b"/>
                      <a:r>
                        <a:rPr lang="en-US" sz="1400" b="0" i="0" u="none" strike="noStrike">
                          <a:solidFill>
                            <a:srgbClr val="000000"/>
                          </a:solidFill>
                          <a:effectLst/>
                          <a:latin typeface="Calibri" panose="020F0502020204030204" pitchFamily="34" charset="0"/>
                        </a:rPr>
                        <a:t>         486,667 </a:t>
                      </a:r>
                    </a:p>
                  </a:txBody>
                  <a:tcPr marL="9525" marR="9525" marT="9525" marB="0" anchor="b"/>
                </a:tc>
                <a:tc>
                  <a:txBody>
                    <a:bodyPr/>
                    <a:lstStyle/>
                    <a:p>
                      <a:pPr algn="r" fontAlgn="b"/>
                      <a:r>
                        <a:rPr lang="en-US" sz="1400" b="0" i="0" u="none" strike="noStrike">
                          <a:solidFill>
                            <a:srgbClr val="000000"/>
                          </a:solidFill>
                          <a:effectLst/>
                          <a:latin typeface="Calibri" panose="020F0502020204030204" pitchFamily="34" charset="0"/>
                        </a:rPr>
                        <a:t>         506,134 </a:t>
                      </a: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         115,223 </a:t>
                      </a:r>
                    </a:p>
                  </a:txBody>
                  <a:tcPr marL="9525" marR="9525" marT="9525" marB="0" anchor="b"/>
                </a:tc>
                <a:tc>
                  <a:txBody>
                    <a:bodyPr/>
                    <a:lstStyle/>
                    <a:p>
                      <a:endParaRPr lang="en-US" sz="1400" dirty="0"/>
                    </a:p>
                  </a:txBody>
                  <a:tcPr/>
                </a:tc>
                <a:tc>
                  <a:txBody>
                    <a:bodyPr/>
                    <a:lstStyle/>
                    <a:p>
                      <a:pPr algn="r" fontAlgn="b"/>
                      <a:r>
                        <a:rPr lang="en-US" sz="1400" b="0" i="0" u="none" strike="noStrike">
                          <a:solidFill>
                            <a:srgbClr val="000000"/>
                          </a:solidFill>
                          <a:effectLst/>
                          <a:latin typeface="Calibri" panose="020F0502020204030204" pitchFamily="34" charset="0"/>
                        </a:rPr>
                        <a:t>           1,216,653 </a:t>
                      </a:r>
                    </a:p>
                  </a:txBody>
                  <a:tcPr marL="9525" marR="9525" marT="9525" marB="0" anchor="b"/>
                </a:tc>
                <a:tc>
                  <a:txBody>
                    <a:bodyPr/>
                    <a:lstStyle/>
                    <a:p>
                      <a:pPr algn="r" fontAlgn="b"/>
                      <a:r>
                        <a:rPr lang="en-US" sz="1400" b="0" i="0" u="none" strike="noStrike">
                          <a:solidFill>
                            <a:srgbClr val="000000"/>
                          </a:solidFill>
                          <a:effectLst/>
                          <a:latin typeface="Calibri" panose="020F0502020204030204" pitchFamily="34" charset="0"/>
                        </a:rPr>
                        <a:t>             1,265,319 </a:t>
                      </a: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               74,022 </a:t>
                      </a:r>
                    </a:p>
                  </a:txBody>
                  <a:tcPr marL="9525" marR="9525" marT="9525" marB="0" anchor="b"/>
                </a:tc>
                <a:extLst>
                  <a:ext uri="{0D108BD9-81ED-4DB2-BD59-A6C34878D82A}">
                    <a16:rowId xmlns:a16="http://schemas.microsoft.com/office/drawing/2014/main" val="3892333220"/>
                  </a:ext>
                </a:extLst>
              </a:tr>
              <a:tr h="343802">
                <a:tc>
                  <a:txBody>
                    <a:bodyPr/>
                    <a:lstStyle/>
                    <a:p>
                      <a:pPr algn="r" fontAlgn="b"/>
                      <a:r>
                        <a:rPr lang="en-US" sz="1400" b="0" i="0" u="none" strike="noStrike">
                          <a:solidFill>
                            <a:srgbClr val="000000"/>
                          </a:solidFill>
                          <a:effectLst/>
                          <a:latin typeface="Calibri" panose="020F0502020204030204" pitchFamily="34" charset="0"/>
                        </a:rPr>
                        <a:t>7</a:t>
                      </a:r>
                    </a:p>
                  </a:txBody>
                  <a:tcPr marL="9525" marR="9525" marT="9525" marB="0" anchor="b"/>
                </a:tc>
                <a:tc gridSpan="2">
                  <a:txBody>
                    <a:bodyPr/>
                    <a:lstStyle/>
                    <a:p>
                      <a:pPr algn="r" fontAlgn="b"/>
                      <a:r>
                        <a:rPr lang="en-US" sz="1400" b="0" i="0" u="none" strike="noStrike">
                          <a:solidFill>
                            <a:srgbClr val="000000"/>
                          </a:solidFill>
                          <a:effectLst/>
                          <a:latin typeface="Calibri" panose="020F0502020204030204" pitchFamily="34" charset="0"/>
                        </a:rPr>
                        <a:t>             126,533 </a:t>
                      </a:r>
                    </a:p>
                  </a:txBody>
                  <a:tcPr marL="9525" marR="9525" marT="9525" marB="0" anchor="b"/>
                </a:tc>
                <a:tc hMerge="1">
                  <a:txBody>
                    <a:bodyPr/>
                    <a:lstStyle/>
                    <a:p>
                      <a:pPr algn="l" fontAlgn="b"/>
                      <a:r>
                        <a:rPr lang="en-US" sz="1100" b="0" i="0" u="none" strike="noStrike">
                          <a:solidFill>
                            <a:srgbClr val="000000"/>
                          </a:solidFill>
                          <a:effectLst/>
                          <a:latin typeface="Calibri" panose="020F0502020204030204" pitchFamily="34" charset="0"/>
                        </a:rPr>
                        <a:t>         379,600 </a:t>
                      </a:r>
                    </a:p>
                  </a:txBody>
                  <a:tcPr marL="9525" marR="9525" marT="9525" marB="0" anchor="b"/>
                </a:tc>
                <a:tc>
                  <a:txBody>
                    <a:bodyPr/>
                    <a:lstStyle/>
                    <a:p>
                      <a:pPr algn="r" fontAlgn="b"/>
                      <a:r>
                        <a:rPr lang="en-US" sz="1400" b="0" i="0" u="none" strike="noStrike">
                          <a:solidFill>
                            <a:srgbClr val="000000"/>
                          </a:solidFill>
                          <a:effectLst/>
                          <a:latin typeface="Calibri" panose="020F0502020204030204" pitchFamily="34" charset="0"/>
                        </a:rPr>
                        <a:t>         379,600 </a:t>
                      </a:r>
                    </a:p>
                  </a:txBody>
                  <a:tcPr marL="9525" marR="9525" marT="9525" marB="0" anchor="b"/>
                </a:tc>
                <a:tc>
                  <a:txBody>
                    <a:bodyPr/>
                    <a:lstStyle/>
                    <a:p>
                      <a:pPr algn="r" fontAlgn="b"/>
                      <a:r>
                        <a:rPr lang="en-US" sz="1400" b="0" i="0" u="none" strike="noStrike" dirty="0">
                          <a:solidFill>
                            <a:srgbClr val="000000"/>
                          </a:solidFill>
                          <a:effectLst/>
                          <a:latin typeface="Calibri" panose="020F0502020204030204" pitchFamily="34" charset="0"/>
                        </a:rPr>
                        <a:t>         394,784 </a:t>
                      </a: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         116,877 </a:t>
                      </a:r>
                    </a:p>
                  </a:txBody>
                  <a:tcPr marL="9525" marR="9525" marT="9525" marB="0" anchor="b"/>
                </a:tc>
                <a:tc>
                  <a:txBody>
                    <a:bodyPr/>
                    <a:lstStyle/>
                    <a:p>
                      <a:endParaRPr lang="en-US" sz="1400"/>
                    </a:p>
                  </a:txBody>
                  <a:tcPr/>
                </a:tc>
                <a:tc>
                  <a:txBody>
                    <a:bodyPr/>
                    <a:lstStyle/>
                    <a:p>
                      <a:pPr algn="r" fontAlgn="b"/>
                      <a:r>
                        <a:rPr lang="en-US" sz="1400" b="0" i="0" u="none" strike="noStrike" dirty="0">
                          <a:solidFill>
                            <a:srgbClr val="000000"/>
                          </a:solidFill>
                          <a:effectLst/>
                          <a:latin typeface="Calibri" panose="020F0502020204030204" pitchFamily="34" charset="0"/>
                        </a:rPr>
                        <a:t>           1,265,319 </a:t>
                      </a:r>
                    </a:p>
                  </a:txBody>
                  <a:tcPr marL="9525" marR="9525" marT="9525" marB="0" anchor="b"/>
                </a:tc>
                <a:tc>
                  <a:txBody>
                    <a:bodyPr/>
                    <a:lstStyle/>
                    <a:p>
                      <a:pPr algn="r" fontAlgn="b"/>
                      <a:r>
                        <a:rPr lang="en-US" sz="1400" b="0" i="0" u="none" strike="noStrike">
                          <a:solidFill>
                            <a:srgbClr val="000000"/>
                          </a:solidFill>
                          <a:effectLst/>
                          <a:latin typeface="Calibri" panose="020F0502020204030204" pitchFamily="34" charset="0"/>
                        </a:rPr>
                        <a:t>             1,315,932 </a:t>
                      </a: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               74,022 </a:t>
                      </a:r>
                    </a:p>
                  </a:txBody>
                  <a:tcPr marL="9525" marR="9525" marT="9525" marB="0" anchor="b"/>
                </a:tc>
                <a:extLst>
                  <a:ext uri="{0D108BD9-81ED-4DB2-BD59-A6C34878D82A}">
                    <a16:rowId xmlns:a16="http://schemas.microsoft.com/office/drawing/2014/main" val="2391881249"/>
                  </a:ext>
                </a:extLst>
              </a:tr>
              <a:tr h="343802">
                <a:tc>
                  <a:txBody>
                    <a:bodyPr/>
                    <a:lstStyle/>
                    <a:p>
                      <a:pPr algn="r" fontAlgn="b"/>
                      <a:r>
                        <a:rPr lang="en-US" sz="1400" b="0" i="0" u="none" strike="noStrike">
                          <a:solidFill>
                            <a:srgbClr val="000000"/>
                          </a:solidFill>
                          <a:effectLst/>
                          <a:latin typeface="Calibri" panose="020F0502020204030204" pitchFamily="34" charset="0"/>
                        </a:rPr>
                        <a:t>8</a:t>
                      </a:r>
                    </a:p>
                  </a:txBody>
                  <a:tcPr marL="9525" marR="9525" marT="9525" marB="0" anchor="b"/>
                </a:tc>
                <a:tc gridSpan="2">
                  <a:txBody>
                    <a:bodyPr/>
                    <a:lstStyle/>
                    <a:p>
                      <a:pPr algn="r" fontAlgn="b"/>
                      <a:r>
                        <a:rPr lang="en-US" sz="1400" b="0" i="0" u="none" strike="noStrike">
                          <a:solidFill>
                            <a:srgbClr val="000000"/>
                          </a:solidFill>
                          <a:effectLst/>
                          <a:latin typeface="Calibri" panose="020F0502020204030204" pitchFamily="34" charset="0"/>
                        </a:rPr>
                        <a:t>             131,595 </a:t>
                      </a:r>
                    </a:p>
                  </a:txBody>
                  <a:tcPr marL="9525" marR="9525" marT="9525" marB="0" anchor="b"/>
                </a:tc>
                <a:tc hMerge="1">
                  <a:txBody>
                    <a:bodyPr/>
                    <a:lstStyle/>
                    <a:p>
                      <a:pPr algn="l" fontAlgn="b"/>
                      <a:r>
                        <a:rPr lang="en-US" sz="1100" b="0" i="0" u="none" strike="noStrike">
                          <a:solidFill>
                            <a:srgbClr val="000000"/>
                          </a:solidFill>
                          <a:effectLst/>
                          <a:latin typeface="Calibri" panose="020F0502020204030204" pitchFamily="34" charset="0"/>
                        </a:rPr>
                        <a:t>         263,190 </a:t>
                      </a:r>
                    </a:p>
                  </a:txBody>
                  <a:tcPr marL="9525" marR="9525" marT="9525" marB="0" anchor="b"/>
                </a:tc>
                <a:tc>
                  <a:txBody>
                    <a:bodyPr/>
                    <a:lstStyle/>
                    <a:p>
                      <a:pPr algn="r" fontAlgn="b"/>
                      <a:r>
                        <a:rPr lang="en-US" sz="1400" b="0" i="0" u="none" strike="noStrike">
                          <a:solidFill>
                            <a:srgbClr val="000000"/>
                          </a:solidFill>
                          <a:effectLst/>
                          <a:latin typeface="Calibri" panose="020F0502020204030204" pitchFamily="34" charset="0"/>
                        </a:rPr>
                        <a:t>         263,190 </a:t>
                      </a:r>
                    </a:p>
                  </a:txBody>
                  <a:tcPr marL="9525" marR="9525" marT="9525" marB="0" anchor="b"/>
                </a:tc>
                <a:tc>
                  <a:txBody>
                    <a:bodyPr/>
                    <a:lstStyle/>
                    <a:p>
                      <a:pPr algn="r" fontAlgn="b"/>
                      <a:r>
                        <a:rPr lang="en-US" sz="1400" b="0" i="0" u="none" strike="noStrike" dirty="0">
                          <a:solidFill>
                            <a:srgbClr val="000000"/>
                          </a:solidFill>
                          <a:effectLst/>
                          <a:latin typeface="Calibri" panose="020F0502020204030204" pitchFamily="34" charset="0"/>
                        </a:rPr>
                        <a:t>         273,717 </a:t>
                      </a: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         118,598 </a:t>
                      </a:r>
                    </a:p>
                  </a:txBody>
                  <a:tcPr marL="9525" marR="9525" marT="9525" marB="0" anchor="b"/>
                </a:tc>
                <a:tc>
                  <a:txBody>
                    <a:bodyPr/>
                    <a:lstStyle/>
                    <a:p>
                      <a:endParaRPr lang="en-US" sz="1400"/>
                    </a:p>
                  </a:txBody>
                  <a:tcPr/>
                </a:tc>
                <a:tc>
                  <a:txBody>
                    <a:bodyPr/>
                    <a:lstStyle/>
                    <a:p>
                      <a:pPr algn="r" fontAlgn="b"/>
                      <a:r>
                        <a:rPr lang="en-US" sz="1400" b="0" i="0" u="none" strike="noStrike">
                          <a:solidFill>
                            <a:srgbClr val="000000"/>
                          </a:solidFill>
                          <a:effectLst/>
                          <a:latin typeface="Calibri" panose="020F0502020204030204" pitchFamily="34" charset="0"/>
                        </a:rPr>
                        <a:t>           1,315,932 </a:t>
                      </a:r>
                    </a:p>
                  </a:txBody>
                  <a:tcPr marL="9525" marR="9525" marT="9525" marB="0" anchor="b"/>
                </a:tc>
                <a:tc>
                  <a:txBody>
                    <a:bodyPr/>
                    <a:lstStyle/>
                    <a:p>
                      <a:pPr algn="r" fontAlgn="b"/>
                      <a:r>
                        <a:rPr lang="en-US" sz="1400" b="0" i="0" u="none" strike="noStrike" dirty="0">
                          <a:solidFill>
                            <a:srgbClr val="000000"/>
                          </a:solidFill>
                          <a:effectLst/>
                          <a:latin typeface="Calibri" panose="020F0502020204030204" pitchFamily="34" charset="0"/>
                        </a:rPr>
                        <a:t>             1,368,569 </a:t>
                      </a: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               74,022 </a:t>
                      </a:r>
                    </a:p>
                  </a:txBody>
                  <a:tcPr marL="9525" marR="9525" marT="9525" marB="0" anchor="b"/>
                </a:tc>
                <a:extLst>
                  <a:ext uri="{0D108BD9-81ED-4DB2-BD59-A6C34878D82A}">
                    <a16:rowId xmlns:a16="http://schemas.microsoft.com/office/drawing/2014/main" val="1917549751"/>
                  </a:ext>
                </a:extLst>
              </a:tr>
              <a:tr h="343802">
                <a:tc>
                  <a:txBody>
                    <a:bodyPr/>
                    <a:lstStyle/>
                    <a:p>
                      <a:pPr algn="r" fontAlgn="b"/>
                      <a:r>
                        <a:rPr lang="en-US" sz="1400" b="0" i="0" u="none" strike="noStrike">
                          <a:solidFill>
                            <a:srgbClr val="000000"/>
                          </a:solidFill>
                          <a:effectLst/>
                          <a:latin typeface="Calibri" panose="020F0502020204030204" pitchFamily="34" charset="0"/>
                        </a:rPr>
                        <a:t>9</a:t>
                      </a:r>
                    </a:p>
                  </a:txBody>
                  <a:tcPr marL="9525" marR="9525" marT="9525" marB="0" anchor="b"/>
                </a:tc>
                <a:tc gridSpan="2">
                  <a:txBody>
                    <a:bodyPr/>
                    <a:lstStyle/>
                    <a:p>
                      <a:pPr algn="r" fontAlgn="b"/>
                      <a:r>
                        <a:rPr lang="en-US" sz="1400" b="0" i="0" u="none" strike="noStrike">
                          <a:solidFill>
                            <a:srgbClr val="000000"/>
                          </a:solidFill>
                          <a:effectLst/>
                          <a:latin typeface="Calibri" panose="020F0502020204030204" pitchFamily="34" charset="0"/>
                        </a:rPr>
                        <a:t>             136,859 </a:t>
                      </a:r>
                    </a:p>
                  </a:txBody>
                  <a:tcPr marL="9525" marR="9525" marT="9525" marB="0" anchor="b"/>
                </a:tc>
                <a:tc hMerge="1">
                  <a:txBody>
                    <a:bodyPr/>
                    <a:lstStyle/>
                    <a:p>
                      <a:pPr algn="l" fontAlgn="b"/>
                      <a:r>
                        <a:rPr lang="en-US" sz="1100" b="0" i="0" u="none" strike="noStrike">
                          <a:solidFill>
                            <a:srgbClr val="000000"/>
                          </a:solidFill>
                          <a:effectLst/>
                          <a:latin typeface="Calibri" panose="020F0502020204030204" pitchFamily="34" charset="0"/>
                        </a:rPr>
                        <a:t>         136,859 </a:t>
                      </a:r>
                    </a:p>
                  </a:txBody>
                  <a:tcPr marL="9525" marR="9525" marT="9525" marB="0" anchor="b"/>
                </a:tc>
                <a:tc>
                  <a:txBody>
                    <a:bodyPr/>
                    <a:lstStyle/>
                    <a:p>
                      <a:pPr algn="r" fontAlgn="b"/>
                      <a:r>
                        <a:rPr lang="en-US" sz="1400" b="0" i="0" u="none" strike="noStrike" dirty="0">
                          <a:solidFill>
                            <a:srgbClr val="000000"/>
                          </a:solidFill>
                          <a:effectLst/>
                          <a:latin typeface="Calibri" panose="020F0502020204030204" pitchFamily="34" charset="0"/>
                        </a:rPr>
                        <a:t>         136,859 </a:t>
                      </a:r>
                    </a:p>
                  </a:txBody>
                  <a:tcPr marL="9525" marR="9525" marT="9525" marB="0" anchor="b"/>
                </a:tc>
                <a:tc>
                  <a:txBody>
                    <a:bodyPr/>
                    <a:lstStyle/>
                    <a:p>
                      <a:pPr algn="r" fontAlgn="b"/>
                      <a:r>
                        <a:rPr lang="en-US" sz="1400" b="0" i="0" u="none" strike="noStrike" dirty="0">
                          <a:solidFill>
                            <a:srgbClr val="000000"/>
                          </a:solidFill>
                          <a:effectLst/>
                          <a:latin typeface="Calibri" panose="020F0502020204030204" pitchFamily="34" charset="0"/>
                        </a:rPr>
                        <a:t>         142,333 </a:t>
                      </a: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         120,387 </a:t>
                      </a:r>
                    </a:p>
                  </a:txBody>
                  <a:tcPr marL="9525" marR="9525" marT="9525" marB="0" anchor="b"/>
                </a:tc>
                <a:tc>
                  <a:txBody>
                    <a:bodyPr/>
                    <a:lstStyle/>
                    <a:p>
                      <a:endParaRPr lang="en-US" sz="1400"/>
                    </a:p>
                  </a:txBody>
                  <a:tcPr/>
                </a:tc>
                <a:tc>
                  <a:txBody>
                    <a:bodyPr/>
                    <a:lstStyle/>
                    <a:p>
                      <a:pPr algn="r" fontAlgn="b"/>
                      <a:r>
                        <a:rPr lang="en-US" sz="1400" b="0" i="0" u="none" strike="noStrike">
                          <a:solidFill>
                            <a:srgbClr val="000000"/>
                          </a:solidFill>
                          <a:effectLst/>
                          <a:latin typeface="Calibri" panose="020F0502020204030204" pitchFamily="34" charset="0"/>
                        </a:rPr>
                        <a:t>           1,368,569 </a:t>
                      </a:r>
                    </a:p>
                  </a:txBody>
                  <a:tcPr marL="9525" marR="9525" marT="9525" marB="0" anchor="b"/>
                </a:tc>
                <a:tc>
                  <a:txBody>
                    <a:bodyPr/>
                    <a:lstStyle/>
                    <a:p>
                      <a:pPr algn="r" fontAlgn="b"/>
                      <a:r>
                        <a:rPr lang="en-US" sz="1400" b="0" i="0" u="none" strike="noStrike" dirty="0">
                          <a:solidFill>
                            <a:srgbClr val="000000"/>
                          </a:solidFill>
                          <a:effectLst/>
                          <a:latin typeface="Calibri" panose="020F0502020204030204" pitchFamily="34" charset="0"/>
                        </a:rPr>
                        <a:t>             1,423,312 </a:t>
                      </a: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               74,022 </a:t>
                      </a:r>
                    </a:p>
                  </a:txBody>
                  <a:tcPr marL="9525" marR="9525" marT="9525" marB="0" anchor="b"/>
                </a:tc>
                <a:extLst>
                  <a:ext uri="{0D108BD9-81ED-4DB2-BD59-A6C34878D82A}">
                    <a16:rowId xmlns:a16="http://schemas.microsoft.com/office/drawing/2014/main" val="988371717"/>
                  </a:ext>
                </a:extLst>
              </a:tr>
              <a:tr h="343802">
                <a:tc>
                  <a:txBody>
                    <a:bodyPr/>
                    <a:lstStyle/>
                    <a:p>
                      <a:pPr algn="r" fontAlgn="b"/>
                      <a:r>
                        <a:rPr lang="en-US" sz="1400" b="0" i="0" u="none" strike="noStrike">
                          <a:solidFill>
                            <a:srgbClr val="000000"/>
                          </a:solidFill>
                          <a:effectLst/>
                          <a:latin typeface="Calibri" panose="020F0502020204030204" pitchFamily="34" charset="0"/>
                        </a:rPr>
                        <a:t>10</a:t>
                      </a:r>
                    </a:p>
                  </a:txBody>
                  <a:tcPr marL="9525" marR="9525" marT="9525" marB="0" anchor="b"/>
                </a:tc>
                <a:tc gridSpan="2">
                  <a:txBody>
                    <a:bodyPr/>
                    <a:lstStyle/>
                    <a:p>
                      <a:pPr algn="r" fontAlgn="b"/>
                      <a:r>
                        <a:rPr lang="en-US" sz="1400" b="0" i="0" u="none" strike="noStrike" dirty="0">
                          <a:solidFill>
                            <a:srgbClr val="000000"/>
                          </a:solidFill>
                          <a:effectLst/>
                          <a:latin typeface="Calibri" panose="020F0502020204030204" pitchFamily="34" charset="0"/>
                        </a:rPr>
                        <a:t>             142,333 </a:t>
                      </a:r>
                    </a:p>
                  </a:txBody>
                  <a:tcPr marL="9525" marR="9525" marT="9525" marB="0" anchor="b"/>
                </a:tc>
                <a:tc hMerge="1">
                  <a:txBody>
                    <a:bodyPr/>
                    <a:lstStyle/>
                    <a:p>
                      <a:pPr algn="l" fontAlgn="b"/>
                      <a:r>
                        <a:rPr lang="en-US" sz="1100" b="0" i="0" u="none" strike="noStrike">
                          <a:solidFill>
                            <a:srgbClr val="000000"/>
                          </a:solidFill>
                          <a:effectLst/>
                          <a:latin typeface="Calibri" panose="020F0502020204030204" pitchFamily="34" charset="0"/>
                        </a:rPr>
                        <a:t>                    -   </a:t>
                      </a: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                    -   </a:t>
                      </a:r>
                    </a:p>
                  </a:txBody>
                  <a:tcPr marL="9525" marR="9525" marT="9525" marB="0" anchor="b"/>
                </a:tc>
                <a:tc>
                  <a:txBody>
                    <a:bodyPr/>
                    <a:lstStyle/>
                    <a:p>
                      <a:pPr algn="r" fontAlgn="b"/>
                      <a:r>
                        <a:rPr lang="en-US" sz="1400" b="0" i="0" u="none" strike="noStrike" dirty="0">
                          <a:solidFill>
                            <a:srgbClr val="000000"/>
                          </a:solidFill>
                          <a:effectLst/>
                          <a:latin typeface="Calibri" panose="020F0502020204030204" pitchFamily="34" charset="0"/>
                        </a:rPr>
                        <a:t>                    -   </a:t>
                      </a: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         122,248 </a:t>
                      </a:r>
                    </a:p>
                  </a:txBody>
                  <a:tcPr marL="9525" marR="9525" marT="9525" marB="0" anchor="b"/>
                </a:tc>
                <a:tc>
                  <a:txBody>
                    <a:bodyPr/>
                    <a:lstStyle/>
                    <a:p>
                      <a:endParaRPr lang="en-US" sz="1400"/>
                    </a:p>
                  </a:txBody>
                  <a:tcPr/>
                </a:tc>
                <a:tc>
                  <a:txBody>
                    <a:bodyPr/>
                    <a:lstStyle/>
                    <a:p>
                      <a:pPr algn="r" fontAlgn="b"/>
                      <a:r>
                        <a:rPr lang="en-US" sz="1400" b="0" i="0" u="none" strike="noStrike" dirty="0">
                          <a:solidFill>
                            <a:srgbClr val="000000"/>
                          </a:solidFill>
                          <a:effectLst/>
                          <a:latin typeface="Calibri" panose="020F0502020204030204" pitchFamily="34" charset="0"/>
                        </a:rPr>
                        <a:t>           1,423,312 </a:t>
                      </a:r>
                    </a:p>
                  </a:txBody>
                  <a:tcPr marL="9525" marR="9525" marT="9525"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             631,037 </a:t>
                      </a:r>
                    </a:p>
                  </a:txBody>
                  <a:tcPr marL="9525" marR="9525" marT="9525" marB="0" anchor="b"/>
                </a:tc>
                <a:extLst>
                  <a:ext uri="{0D108BD9-81ED-4DB2-BD59-A6C34878D82A}">
                    <a16:rowId xmlns:a16="http://schemas.microsoft.com/office/drawing/2014/main" val="2141647999"/>
                  </a:ext>
                </a:extLst>
              </a:tr>
              <a:tr h="324105">
                <a:tc>
                  <a:txBody>
                    <a:bodyPr/>
                    <a:lstStyle/>
                    <a:p>
                      <a:pPr algn="l" fontAlgn="b"/>
                      <a:r>
                        <a:rPr lang="en-US" sz="1400" b="0" i="0" u="none" strike="noStrike" dirty="0">
                          <a:solidFill>
                            <a:srgbClr val="000000"/>
                          </a:solidFill>
                          <a:effectLst/>
                          <a:latin typeface="Calibri" panose="020F0502020204030204" pitchFamily="34" charset="0"/>
                        </a:rPr>
                        <a:t>Totals</a:t>
                      </a:r>
                    </a:p>
                  </a:txBody>
                  <a:tcPr marL="9525" marR="9525" marT="9525" marB="0" anchor="b"/>
                </a:tc>
                <a:tc gridSpan="2">
                  <a:txBody>
                    <a:bodyPr/>
                    <a:lstStyle/>
                    <a:p>
                      <a:pPr algn="l" fontAlgn="b"/>
                      <a:r>
                        <a:rPr lang="en-US" sz="1400" b="0" i="0" u="none" strike="noStrike">
                          <a:solidFill>
                            <a:srgbClr val="000000"/>
                          </a:solidFill>
                          <a:effectLst/>
                          <a:latin typeface="Calibri" panose="020F0502020204030204" pitchFamily="34" charset="0"/>
                        </a:rPr>
                        <a:t>         1,200,613 </a:t>
                      </a:r>
                    </a:p>
                  </a:txBody>
                  <a:tcPr marL="9525" marR="9525" marT="9525" marB="0" anchor="b"/>
                </a:tc>
                <a:tc hMerge="1">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         (661,192)</a:t>
                      </a: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         400,357 </a:t>
                      </a:r>
                    </a:p>
                  </a:txBody>
                  <a:tcPr marL="9525" marR="9525" marT="9525"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           1,423,312 </a:t>
                      </a: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(661,192)</a:t>
                      </a: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            762,120 </a:t>
                      </a:r>
                    </a:p>
                  </a:txBody>
                  <a:tcPr marL="9525" marR="9525" marT="9525" marB="0" anchor="b"/>
                </a:tc>
                <a:extLst>
                  <a:ext uri="{0D108BD9-81ED-4DB2-BD59-A6C34878D82A}">
                    <a16:rowId xmlns:a16="http://schemas.microsoft.com/office/drawing/2014/main" val="3735446201"/>
                  </a:ext>
                </a:extLst>
              </a:tr>
              <a:tr h="324105">
                <a:tc gridSpan="3">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 Net after tax</a:t>
                      </a:r>
                    </a:p>
                  </a:txBody>
                  <a:tcPr marL="9525" marR="9525" marT="9525"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           </a:t>
                      </a: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   Tax           </a:t>
                      </a: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         Net after tax</a:t>
                      </a:r>
                    </a:p>
                  </a:txBody>
                  <a:tcPr marL="9525" marR="9525" marT="9525" marB="0" anchor="b"/>
                </a:tc>
                <a:extLst>
                  <a:ext uri="{0D108BD9-81ED-4DB2-BD59-A6C34878D82A}">
                    <a16:rowId xmlns:a16="http://schemas.microsoft.com/office/drawing/2014/main" val="3467363255"/>
                  </a:ext>
                </a:extLst>
              </a:tr>
              <a:tr h="401102">
                <a:tc gridSpan="4">
                  <a:txBody>
                    <a:bodyPr/>
                    <a:lstStyle/>
                    <a:p>
                      <a:r>
                        <a:rPr lang="en-US" sz="1400" dirty="0"/>
                        <a:t>Same income over 10 years</a:t>
                      </a:r>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r>
                        <a:rPr lang="en-US" dirty="0"/>
                        <a:t>$361,763</a:t>
                      </a:r>
                    </a:p>
                  </a:txBody>
                  <a:tcPr/>
                </a:tc>
                <a:extLst>
                  <a:ext uri="{0D108BD9-81ED-4DB2-BD59-A6C34878D82A}">
                    <a16:rowId xmlns:a16="http://schemas.microsoft.com/office/drawing/2014/main" val="3374748240"/>
                  </a:ext>
                </a:extLst>
              </a:tr>
              <a:tr h="401102">
                <a:tc gridSpan="2">
                  <a:txBody>
                    <a:bodyPr/>
                    <a:lstStyle/>
                    <a:p>
                      <a:r>
                        <a:rPr lang="en-US" sz="1400" dirty="0"/>
                        <a:t>Wages</a:t>
                      </a:r>
                    </a:p>
                  </a:txBody>
                  <a:tcPr/>
                </a:tc>
                <a:tc hMerge="1">
                  <a:txBody>
                    <a:bodyPr/>
                    <a:lstStyle/>
                    <a:p>
                      <a:endParaRPr lang="en-US"/>
                    </a:p>
                  </a:txBody>
                  <a:tcPr/>
                </a:tc>
                <a:tc>
                  <a:txBody>
                    <a:bodyPr/>
                    <a:lstStyle/>
                    <a:p>
                      <a:endParaRPr lang="en-US" sz="1400" dirty="0"/>
                    </a:p>
                  </a:txBody>
                  <a:tcPr/>
                </a:tc>
                <a:tc>
                  <a:txBody>
                    <a:bodyPr/>
                    <a:lstStyle/>
                    <a:p>
                      <a:r>
                        <a:rPr lang="en-US" sz="1400" dirty="0"/>
                        <a:t>250,000</a:t>
                      </a:r>
                    </a:p>
                  </a:txBody>
                  <a:tcPr/>
                </a:tc>
                <a:tc>
                  <a:txBody>
                    <a:bodyPr/>
                    <a:lstStyle/>
                    <a:p>
                      <a:r>
                        <a:rPr lang="en-US" sz="1100" dirty="0"/>
                        <a:t>Std deduction</a:t>
                      </a:r>
                    </a:p>
                  </a:txBody>
                  <a:tcPr/>
                </a:tc>
                <a:tc>
                  <a:txBody>
                    <a:bodyPr/>
                    <a:lstStyle/>
                    <a:p>
                      <a:r>
                        <a:rPr lang="en-US" sz="1400" dirty="0"/>
                        <a:t>Sch C</a:t>
                      </a:r>
                    </a:p>
                  </a:txBody>
                  <a:tcPr/>
                </a:tc>
                <a:tc>
                  <a:txBody>
                    <a:bodyPr/>
                    <a:lstStyle/>
                    <a:p>
                      <a:r>
                        <a:rPr lang="en-US" sz="1400" dirty="0"/>
                        <a:t>80,000</a:t>
                      </a:r>
                    </a:p>
                  </a:txBody>
                  <a:tcPr/>
                </a:tc>
                <a:tc>
                  <a:txBody>
                    <a:bodyPr/>
                    <a:lstStyle/>
                    <a:p>
                      <a:endParaRPr lang="en-US" dirty="0"/>
                    </a:p>
                  </a:txBody>
                  <a:tcPr/>
                </a:tc>
                <a:tc>
                  <a:txBody>
                    <a:bodyPr/>
                    <a:lstStyle/>
                    <a:p>
                      <a:r>
                        <a:rPr lang="en-US" sz="1400" dirty="0"/>
                        <a:t>Earning 4%</a:t>
                      </a:r>
                    </a:p>
                  </a:txBody>
                  <a:tcPr/>
                </a:tc>
                <a:tc>
                  <a:txBody>
                    <a:bodyPr/>
                    <a:lstStyle/>
                    <a:p>
                      <a:r>
                        <a:rPr lang="en-US" dirty="0" err="1"/>
                        <a:t>Add’l</a:t>
                      </a:r>
                      <a:r>
                        <a:rPr lang="en-US" dirty="0"/>
                        <a:t> Funds</a:t>
                      </a:r>
                    </a:p>
                  </a:txBody>
                  <a:tcPr/>
                </a:tc>
                <a:extLst>
                  <a:ext uri="{0D108BD9-81ED-4DB2-BD59-A6C34878D82A}">
                    <a16:rowId xmlns:a16="http://schemas.microsoft.com/office/drawing/2014/main" val="1856684443"/>
                  </a:ext>
                </a:extLst>
              </a:tr>
              <a:tr h="343802">
                <a:tc gridSpan="2">
                  <a:txBody>
                    <a:bodyPr/>
                    <a:lstStyle/>
                    <a:p>
                      <a:endParaRPr lang="en-US" sz="1100" dirty="0"/>
                    </a:p>
                  </a:txBody>
                  <a:tcPr/>
                </a:tc>
                <a:tc hMerge="1">
                  <a:txBody>
                    <a:bodyPr/>
                    <a:lstStyle/>
                    <a:p>
                      <a:endParaRPr lang="en-US"/>
                    </a:p>
                  </a:txBody>
                  <a:tcPr/>
                </a:tc>
                <a:tc>
                  <a:txBody>
                    <a:bodyPr/>
                    <a:lstStyle/>
                    <a:p>
                      <a:endParaRPr lang="en-US" sz="1100" dirty="0"/>
                    </a:p>
                  </a:txBody>
                  <a:tcPr/>
                </a:tc>
                <a:tc>
                  <a:txBody>
                    <a:bodyPr/>
                    <a:lstStyle/>
                    <a:p>
                      <a:endParaRPr lang="en-US" sz="1100" dirty="0"/>
                    </a:p>
                  </a:txBody>
                  <a:tcPr/>
                </a:tc>
                <a:tc>
                  <a:txBody>
                    <a:bodyPr/>
                    <a:lstStyle/>
                    <a:p>
                      <a:endParaRPr lang="en-US" sz="1100"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316022276"/>
                  </a:ext>
                </a:extLst>
              </a:tr>
              <a:tr h="343802">
                <a:tc gridSpan="2">
                  <a:txBody>
                    <a:bodyPr/>
                    <a:lstStyle/>
                    <a:p>
                      <a:endParaRPr lang="en-US"/>
                    </a:p>
                  </a:txBody>
                  <a:tcPr/>
                </a:tc>
                <a:tc hMerge="1">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288660201"/>
                  </a:ext>
                </a:extLst>
              </a:tr>
            </a:tbl>
          </a:graphicData>
        </a:graphic>
      </p:graphicFrame>
    </p:spTree>
    <p:extLst>
      <p:ext uri="{BB962C8B-B14F-4D97-AF65-F5344CB8AC3E}">
        <p14:creationId xmlns:p14="http://schemas.microsoft.com/office/powerpoint/2010/main" val="3655238021"/>
      </p:ext>
    </p:extLst>
  </p:cSld>
  <p:clrMapOvr>
    <a:overrideClrMapping bg1="lt1" tx1="dk1" bg2="lt2" tx2="dk2" accent1="accent1" accent2="accent2" accent3="accent3" accent4="accent4" accent5="accent5" accent6="accent6" hlink="hlink" folHlink="folHlink"/>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A03B-51DA-430E-B841-EC6149B8518C}"/>
              </a:ext>
            </a:extLst>
          </p:cNvPr>
          <p:cNvSpPr>
            <a:spLocks noGrp="1"/>
          </p:cNvSpPr>
          <p:nvPr>
            <p:ph type="title"/>
          </p:nvPr>
        </p:nvSpPr>
        <p:spPr/>
        <p:txBody>
          <a:bodyPr/>
          <a:lstStyle/>
          <a:p>
            <a:r>
              <a:rPr lang="en-US" dirty="0">
                <a:solidFill>
                  <a:srgbClr val="0070C0"/>
                </a:solidFill>
              </a:rPr>
              <a:t>ROTH IRA CONVERSIONS</a:t>
            </a:r>
            <a:endParaRPr lang="en-US" dirty="0"/>
          </a:p>
        </p:txBody>
      </p:sp>
      <p:sp>
        <p:nvSpPr>
          <p:cNvPr id="3" name="Content Placeholder 2">
            <a:extLst>
              <a:ext uri="{FF2B5EF4-FFF2-40B4-BE49-F238E27FC236}">
                <a16:creationId xmlns:a16="http://schemas.microsoft.com/office/drawing/2014/main" id="{1BFBA0D5-1784-45A5-969A-003BF19F5812}"/>
              </a:ext>
            </a:extLst>
          </p:cNvPr>
          <p:cNvSpPr>
            <a:spLocks noGrp="1"/>
          </p:cNvSpPr>
          <p:nvPr>
            <p:ph idx="1"/>
          </p:nvPr>
        </p:nvSpPr>
        <p:spPr>
          <a:xfrm>
            <a:off x="559638" y="1186145"/>
            <a:ext cx="9238460" cy="5275906"/>
          </a:xfrm>
        </p:spPr>
        <p:txBody>
          <a:bodyPr>
            <a:normAutofit/>
          </a:bodyPr>
          <a:lstStyle/>
          <a:p>
            <a:r>
              <a:rPr lang="en-US" sz="3600" dirty="0"/>
              <a:t>SECURE – elimination of the stretch IRA</a:t>
            </a:r>
          </a:p>
          <a:p>
            <a:r>
              <a:rPr lang="en-US" sz="3600" dirty="0"/>
              <a:t>Offset in increased charitable contribution deduction (100% of AGI)</a:t>
            </a:r>
          </a:p>
          <a:p>
            <a:r>
              <a:rPr lang="en-US" sz="3600" dirty="0"/>
              <a:t>Payment of tax – reduces estate</a:t>
            </a:r>
          </a:p>
          <a:p>
            <a:r>
              <a:rPr lang="en-US" sz="3600" dirty="0"/>
              <a:t>Possible increase in tax rates in the future</a:t>
            </a:r>
          </a:p>
        </p:txBody>
      </p:sp>
    </p:spTree>
    <p:extLst>
      <p:ext uri="{BB962C8B-B14F-4D97-AF65-F5344CB8AC3E}">
        <p14:creationId xmlns:p14="http://schemas.microsoft.com/office/powerpoint/2010/main" val="26402277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DAF2C-BE29-D870-8F45-5085BFDDFB65}"/>
              </a:ext>
            </a:extLst>
          </p:cNvPr>
          <p:cNvSpPr>
            <a:spLocks noGrp="1"/>
          </p:cNvSpPr>
          <p:nvPr>
            <p:ph type="title"/>
          </p:nvPr>
        </p:nvSpPr>
        <p:spPr/>
        <p:txBody>
          <a:bodyPr/>
          <a:lstStyle/>
          <a:p>
            <a:r>
              <a:rPr lang="en-US" dirty="0"/>
              <a:t>Roth IRA Conversion</a:t>
            </a:r>
            <a:br>
              <a:rPr lang="en-US" dirty="0"/>
            </a:br>
            <a:r>
              <a:rPr lang="en-US" dirty="0"/>
              <a:t>Example – Reduce Retirement Asset</a:t>
            </a:r>
          </a:p>
        </p:txBody>
      </p:sp>
      <p:sp>
        <p:nvSpPr>
          <p:cNvPr id="3" name="Content Placeholder 2">
            <a:extLst>
              <a:ext uri="{FF2B5EF4-FFF2-40B4-BE49-F238E27FC236}">
                <a16:creationId xmlns:a16="http://schemas.microsoft.com/office/drawing/2014/main" id="{47D89E9C-27AB-A34C-1D65-3815BC36C1E0}"/>
              </a:ext>
            </a:extLst>
          </p:cNvPr>
          <p:cNvSpPr>
            <a:spLocks noGrp="1"/>
          </p:cNvSpPr>
          <p:nvPr>
            <p:ph idx="1"/>
          </p:nvPr>
        </p:nvSpPr>
        <p:spPr>
          <a:xfrm>
            <a:off x="448323" y="1632859"/>
            <a:ext cx="9707526" cy="4745302"/>
          </a:xfrm>
        </p:spPr>
        <p:txBody>
          <a:bodyPr>
            <a:noAutofit/>
          </a:bodyPr>
          <a:lstStyle/>
          <a:p>
            <a:r>
              <a:rPr lang="en-US" sz="2000" dirty="0"/>
              <a:t>Converting a small portion - $50k over a few years</a:t>
            </a:r>
          </a:p>
          <a:p>
            <a:r>
              <a:rPr lang="en-US" sz="2000" dirty="0"/>
              <a:t>Benefit to contributing a portion over many years – growing the tax free bucket</a:t>
            </a:r>
          </a:p>
          <a:p>
            <a:r>
              <a:rPr lang="en-US" sz="2000" dirty="0"/>
              <a:t>Paying tax – reducing estate – offsetting income with charitable donations</a:t>
            </a:r>
          </a:p>
          <a:p>
            <a:r>
              <a:rPr lang="en-US" sz="2000" dirty="0"/>
              <a:t>Taxpayer 75, spouse deceased, beneficiary – daughter (age 48)</a:t>
            </a:r>
          </a:p>
          <a:p>
            <a:r>
              <a:rPr lang="en-US" sz="2000" dirty="0"/>
              <a:t>Plan is to convert $50k to Roth over next 10 years</a:t>
            </a:r>
          </a:p>
          <a:p>
            <a:r>
              <a:rPr lang="en-US" sz="2000" dirty="0"/>
              <a:t>Retirement asset $2 M in 2022</a:t>
            </a:r>
          </a:p>
          <a:p>
            <a:r>
              <a:rPr lang="en-US" sz="2000" dirty="0"/>
              <a:t>Roth IRA grows with conversion and 4% rate of return - $800k at age 90</a:t>
            </a:r>
          </a:p>
          <a:p>
            <a:r>
              <a:rPr lang="en-US" sz="2000" dirty="0"/>
              <a:t>Taxable retirement account is </a:t>
            </a:r>
            <a:r>
              <a:rPr lang="en-US" sz="2000"/>
              <a:t>$1.6M </a:t>
            </a:r>
            <a:r>
              <a:rPr lang="en-US" sz="2000" dirty="0"/>
              <a:t>at age 90 (ASSUMPTION NOTHING IS DONE)</a:t>
            </a:r>
          </a:p>
          <a:p>
            <a:r>
              <a:rPr lang="en-US" sz="2000" dirty="0"/>
              <a:t>If Taxpayer passes away at age 90, completing the Roth conversions, daughter inherits taxable account of $1.174 M and Roth of $790k; more accumulation due to RMD decreasing as funds are transferred to the Roth account.</a:t>
            </a:r>
          </a:p>
        </p:txBody>
      </p:sp>
    </p:spTree>
    <p:extLst>
      <p:ext uri="{BB962C8B-B14F-4D97-AF65-F5344CB8AC3E}">
        <p14:creationId xmlns:p14="http://schemas.microsoft.com/office/powerpoint/2010/main" val="548743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A03B-51DA-430E-B841-EC6149B8518C}"/>
              </a:ext>
            </a:extLst>
          </p:cNvPr>
          <p:cNvSpPr>
            <a:spLocks noGrp="1"/>
          </p:cNvSpPr>
          <p:nvPr>
            <p:ph type="title"/>
          </p:nvPr>
        </p:nvSpPr>
        <p:spPr/>
        <p:txBody>
          <a:bodyPr>
            <a:normAutofit/>
          </a:bodyPr>
          <a:lstStyle/>
          <a:p>
            <a:r>
              <a:rPr lang="en-US" dirty="0">
                <a:solidFill>
                  <a:srgbClr val="0070C0"/>
                </a:solidFill>
              </a:rPr>
              <a:t>Income Tax Rates, Exemptions and Deductions</a:t>
            </a:r>
            <a:endParaRPr lang="en-US" dirty="0"/>
          </a:p>
        </p:txBody>
      </p:sp>
      <p:sp>
        <p:nvSpPr>
          <p:cNvPr id="3" name="Content Placeholder 2">
            <a:extLst>
              <a:ext uri="{FF2B5EF4-FFF2-40B4-BE49-F238E27FC236}">
                <a16:creationId xmlns:a16="http://schemas.microsoft.com/office/drawing/2014/main" id="{1BFBA0D5-1784-45A5-969A-003BF19F5812}"/>
              </a:ext>
            </a:extLst>
          </p:cNvPr>
          <p:cNvSpPr>
            <a:spLocks noGrp="1"/>
          </p:cNvSpPr>
          <p:nvPr>
            <p:ph idx="1"/>
          </p:nvPr>
        </p:nvSpPr>
        <p:spPr>
          <a:xfrm>
            <a:off x="463860" y="1624084"/>
            <a:ext cx="9724194" cy="5056496"/>
          </a:xfrm>
        </p:spPr>
        <p:txBody>
          <a:bodyPr>
            <a:normAutofit/>
          </a:bodyPr>
          <a:lstStyle/>
          <a:p>
            <a:r>
              <a:rPr lang="en-US" sz="3600" dirty="0"/>
              <a:t>All income tax rates and bracket thresholds are made permanent</a:t>
            </a:r>
          </a:p>
          <a:p>
            <a:r>
              <a:rPr lang="en-US" sz="3600" dirty="0"/>
              <a:t>Standard deduction remains increased</a:t>
            </a:r>
          </a:p>
          <a:p>
            <a:r>
              <a:rPr lang="en-US" sz="3600" dirty="0"/>
              <a:t>Personal exemptions are permanently terminated</a:t>
            </a:r>
          </a:p>
          <a:p>
            <a:r>
              <a:rPr lang="en-US" sz="3600" dirty="0"/>
              <a:t>Estate Tax Exemption – starting in 2026 will be at $15 Million – permanent increase – NO sunset</a:t>
            </a:r>
          </a:p>
        </p:txBody>
      </p:sp>
    </p:spTree>
    <p:extLst>
      <p:ext uri="{BB962C8B-B14F-4D97-AF65-F5344CB8AC3E}">
        <p14:creationId xmlns:p14="http://schemas.microsoft.com/office/powerpoint/2010/main" val="31809930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5CC55-65FB-A16F-BFEB-A2B01D11A20B}"/>
              </a:ext>
            </a:extLst>
          </p:cNvPr>
          <p:cNvSpPr>
            <a:spLocks noGrp="1"/>
          </p:cNvSpPr>
          <p:nvPr>
            <p:ph type="title"/>
          </p:nvPr>
        </p:nvSpPr>
        <p:spPr>
          <a:xfrm>
            <a:off x="880534" y="381882"/>
            <a:ext cx="8596668" cy="1320800"/>
          </a:xfrm>
        </p:spPr>
        <p:txBody>
          <a:bodyPr/>
          <a:lstStyle/>
          <a:p>
            <a:r>
              <a:rPr lang="en-US" dirty="0"/>
              <a:t>Roth IRA Conversion</a:t>
            </a:r>
            <a:br>
              <a:rPr lang="en-US" dirty="0"/>
            </a:br>
            <a:r>
              <a:rPr lang="en-US" dirty="0"/>
              <a:t>Example  - Proactive Planning</a:t>
            </a:r>
          </a:p>
        </p:txBody>
      </p:sp>
      <p:sp>
        <p:nvSpPr>
          <p:cNvPr id="3" name="Content Placeholder 2">
            <a:extLst>
              <a:ext uri="{FF2B5EF4-FFF2-40B4-BE49-F238E27FC236}">
                <a16:creationId xmlns:a16="http://schemas.microsoft.com/office/drawing/2014/main" id="{911EDC63-1841-7A70-50E7-A6428E40AD88}"/>
              </a:ext>
            </a:extLst>
          </p:cNvPr>
          <p:cNvSpPr>
            <a:spLocks noGrp="1"/>
          </p:cNvSpPr>
          <p:nvPr>
            <p:ph idx="1"/>
          </p:nvPr>
        </p:nvSpPr>
        <p:spPr>
          <a:xfrm>
            <a:off x="263245" y="1509735"/>
            <a:ext cx="9831246" cy="4450906"/>
          </a:xfrm>
        </p:spPr>
        <p:txBody>
          <a:bodyPr>
            <a:noAutofit/>
          </a:bodyPr>
          <a:lstStyle/>
          <a:p>
            <a:r>
              <a:rPr lang="en-US" sz="2400" dirty="0"/>
              <a:t>Retiring early at age 62</a:t>
            </a:r>
          </a:p>
          <a:p>
            <a:r>
              <a:rPr lang="en-US" sz="2400" dirty="0"/>
              <a:t>Retirement assets are $1.75 M; Projected RMD $102,000</a:t>
            </a:r>
          </a:p>
          <a:p>
            <a:r>
              <a:rPr lang="en-US" sz="2400" dirty="0"/>
              <a:t>Converting to a Roth IRA over the 10 years which will reduce the taxable retirement asset and ultimately reducing their RMD which they will be at age 73</a:t>
            </a:r>
          </a:p>
          <a:p>
            <a:r>
              <a:rPr lang="en-US" sz="2400" dirty="0"/>
              <a:t>Rate of return – 6%; no contributions, small distributions for living expenses - $30k to $55k; Convert around $47k a year to a Roth IRA</a:t>
            </a:r>
          </a:p>
          <a:p>
            <a:r>
              <a:rPr lang="en-US" sz="2400" dirty="0"/>
              <a:t>At age 73 – Traditional IRA account ~$2.1M and Roth at $627k; RMD is $77,500</a:t>
            </a:r>
          </a:p>
          <a:p>
            <a:r>
              <a:rPr lang="en-US" sz="2400" dirty="0"/>
              <a:t>Reduction in RMD ($24k) from $102k to $78k; savings of $6k in tax; Utilizing a lower tax bracket when completing the Roth conversions</a:t>
            </a:r>
          </a:p>
          <a:p>
            <a:r>
              <a:rPr lang="en-US" sz="2400" dirty="0"/>
              <a:t>Overall since their RMD is lower, less taxes will be paid</a:t>
            </a:r>
          </a:p>
        </p:txBody>
      </p:sp>
    </p:spTree>
    <p:extLst>
      <p:ext uri="{BB962C8B-B14F-4D97-AF65-F5344CB8AC3E}">
        <p14:creationId xmlns:p14="http://schemas.microsoft.com/office/powerpoint/2010/main" val="28376345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5CC55-65FB-A16F-BFEB-A2B01D11A20B}"/>
              </a:ext>
            </a:extLst>
          </p:cNvPr>
          <p:cNvSpPr>
            <a:spLocks noGrp="1"/>
          </p:cNvSpPr>
          <p:nvPr>
            <p:ph type="title"/>
          </p:nvPr>
        </p:nvSpPr>
        <p:spPr>
          <a:xfrm>
            <a:off x="880534" y="381882"/>
            <a:ext cx="8596668" cy="1320800"/>
          </a:xfrm>
        </p:spPr>
        <p:txBody>
          <a:bodyPr/>
          <a:lstStyle/>
          <a:p>
            <a:r>
              <a:rPr lang="en-US" dirty="0"/>
              <a:t>Roth IRA Conversion</a:t>
            </a:r>
            <a:br>
              <a:rPr lang="en-US" dirty="0"/>
            </a:br>
            <a:r>
              <a:rPr lang="en-US" dirty="0"/>
              <a:t>Example  - Proactive Planning</a:t>
            </a:r>
          </a:p>
        </p:txBody>
      </p:sp>
      <p:sp>
        <p:nvSpPr>
          <p:cNvPr id="3" name="Content Placeholder 2">
            <a:extLst>
              <a:ext uri="{FF2B5EF4-FFF2-40B4-BE49-F238E27FC236}">
                <a16:creationId xmlns:a16="http://schemas.microsoft.com/office/drawing/2014/main" id="{911EDC63-1841-7A70-50E7-A6428E40AD88}"/>
              </a:ext>
            </a:extLst>
          </p:cNvPr>
          <p:cNvSpPr>
            <a:spLocks noGrp="1"/>
          </p:cNvSpPr>
          <p:nvPr>
            <p:ph idx="1"/>
          </p:nvPr>
        </p:nvSpPr>
        <p:spPr>
          <a:xfrm>
            <a:off x="294266" y="1702682"/>
            <a:ext cx="10664466" cy="4450906"/>
          </a:xfrm>
        </p:spPr>
        <p:txBody>
          <a:bodyPr>
            <a:noAutofit/>
          </a:bodyPr>
          <a:lstStyle/>
          <a:p>
            <a:r>
              <a:rPr lang="en-US" sz="2400" dirty="0"/>
              <a:t>Taxpayer and spouse 48</a:t>
            </a:r>
          </a:p>
          <a:p>
            <a:r>
              <a:rPr lang="en-US" sz="2400" dirty="0"/>
              <a:t>Taxable retirement assets are $500k</a:t>
            </a:r>
          </a:p>
          <a:p>
            <a:r>
              <a:rPr lang="en-US" sz="2400" dirty="0"/>
              <a:t>Convert to a Roth IRA in 2022 – Pay federal $185k and $65k = $250K tax</a:t>
            </a:r>
          </a:p>
          <a:p>
            <a:r>
              <a:rPr lang="en-US" sz="2400" dirty="0"/>
              <a:t>Convert a portion over time – next 3 years – lower tax rates, possible lower values due to market</a:t>
            </a:r>
          </a:p>
          <a:p>
            <a:r>
              <a:rPr lang="en-US" sz="2400" dirty="0"/>
              <a:t>Rate of return – 5%</a:t>
            </a:r>
          </a:p>
          <a:p>
            <a:r>
              <a:rPr lang="en-US" sz="2400" dirty="0"/>
              <a:t>Roth IRA can grow to $1,930,000</a:t>
            </a:r>
          </a:p>
          <a:p>
            <a:r>
              <a:rPr lang="en-US" sz="2400" dirty="0"/>
              <a:t>Federal taxes if left in a taxable retirement account to be $888k (46%)</a:t>
            </a:r>
          </a:p>
          <a:p>
            <a:r>
              <a:rPr lang="en-US" sz="2400" dirty="0"/>
              <a:t>Less taxes will be paid and provide more flexibility</a:t>
            </a:r>
          </a:p>
        </p:txBody>
      </p:sp>
    </p:spTree>
    <p:extLst>
      <p:ext uri="{BB962C8B-B14F-4D97-AF65-F5344CB8AC3E}">
        <p14:creationId xmlns:p14="http://schemas.microsoft.com/office/powerpoint/2010/main" val="35402453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9B944-0C14-09A6-54E5-834E277012FF}"/>
              </a:ext>
            </a:extLst>
          </p:cNvPr>
          <p:cNvSpPr>
            <a:spLocks noGrp="1"/>
          </p:cNvSpPr>
          <p:nvPr>
            <p:ph type="title"/>
          </p:nvPr>
        </p:nvSpPr>
        <p:spPr/>
        <p:txBody>
          <a:bodyPr/>
          <a:lstStyle/>
          <a:p>
            <a:r>
              <a:rPr lang="en-US" dirty="0"/>
              <a:t>Growing the Tax-Free Bucket</a:t>
            </a:r>
          </a:p>
        </p:txBody>
      </p:sp>
      <p:sp>
        <p:nvSpPr>
          <p:cNvPr id="3" name="Content Placeholder 2">
            <a:extLst>
              <a:ext uri="{FF2B5EF4-FFF2-40B4-BE49-F238E27FC236}">
                <a16:creationId xmlns:a16="http://schemas.microsoft.com/office/drawing/2014/main" id="{E78B57A2-0AA4-8B40-242C-E541B5668FFE}"/>
              </a:ext>
            </a:extLst>
          </p:cNvPr>
          <p:cNvSpPr>
            <a:spLocks noGrp="1"/>
          </p:cNvSpPr>
          <p:nvPr>
            <p:ph idx="1"/>
          </p:nvPr>
        </p:nvSpPr>
        <p:spPr>
          <a:xfrm>
            <a:off x="478983" y="1198067"/>
            <a:ext cx="10272591" cy="5263984"/>
          </a:xfrm>
        </p:spPr>
        <p:txBody>
          <a:bodyPr>
            <a:normAutofit fontScale="92500" lnSpcReduction="20000"/>
          </a:bodyPr>
          <a:lstStyle/>
          <a:p>
            <a:r>
              <a:rPr lang="en-US" sz="2800" dirty="0"/>
              <a:t>Back Door Roth IRA Contributions</a:t>
            </a:r>
          </a:p>
          <a:p>
            <a:r>
              <a:rPr lang="en-US" sz="2800" dirty="0"/>
              <a:t>Making a contribution to a Traditional IRA – nondeductible</a:t>
            </a:r>
          </a:p>
          <a:p>
            <a:r>
              <a:rPr lang="en-US" sz="2800" dirty="0"/>
              <a:t>Converting that IRA to a Roth</a:t>
            </a:r>
          </a:p>
          <a:p>
            <a:r>
              <a:rPr lang="en-US" sz="2800" dirty="0"/>
              <a:t>Mega Backdoor Roth / Super-Roth</a:t>
            </a:r>
          </a:p>
          <a:p>
            <a:endParaRPr lang="en-US" sz="2800" dirty="0"/>
          </a:p>
          <a:p>
            <a:r>
              <a:rPr lang="en-US" sz="2800" dirty="0"/>
              <a:t>Benefits:</a:t>
            </a:r>
          </a:p>
          <a:p>
            <a:r>
              <a:rPr lang="en-US" sz="2800" dirty="0"/>
              <a:t>Tax free growth and withdrawal</a:t>
            </a:r>
          </a:p>
          <a:p>
            <a:r>
              <a:rPr lang="en-US" sz="2800" dirty="0"/>
              <a:t>No RMD</a:t>
            </a:r>
          </a:p>
          <a:p>
            <a:r>
              <a:rPr lang="en-US" sz="2800" dirty="0"/>
              <a:t>May help taxability of social security income and Medicare premium cost</a:t>
            </a:r>
          </a:p>
          <a:p>
            <a:r>
              <a:rPr lang="en-US" sz="2800" dirty="0"/>
              <a:t>Tax-free income for beneficiaries</a:t>
            </a:r>
          </a:p>
          <a:p>
            <a:r>
              <a:rPr lang="en-US" sz="2800" dirty="0"/>
              <a:t>Reduce taxes and Net investment income tax (lower income)</a:t>
            </a:r>
          </a:p>
          <a:p>
            <a:endParaRPr lang="en-US" sz="2400" dirty="0">
              <a:solidFill>
                <a:srgbClr val="1F497D"/>
              </a:solidFill>
              <a:effectLst/>
              <a:latin typeface="Aptos" panose="020B000402020202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8745751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9B944-0C14-09A6-54E5-834E277012FF}"/>
              </a:ext>
            </a:extLst>
          </p:cNvPr>
          <p:cNvSpPr>
            <a:spLocks noGrp="1"/>
          </p:cNvSpPr>
          <p:nvPr>
            <p:ph type="title"/>
          </p:nvPr>
        </p:nvSpPr>
        <p:spPr/>
        <p:txBody>
          <a:bodyPr/>
          <a:lstStyle/>
          <a:p>
            <a:r>
              <a:rPr lang="en-US" dirty="0"/>
              <a:t>Additional Alternatives due to the elimination of the Stretch IRA</a:t>
            </a:r>
          </a:p>
        </p:txBody>
      </p:sp>
      <p:sp>
        <p:nvSpPr>
          <p:cNvPr id="3" name="Content Placeholder 2">
            <a:extLst>
              <a:ext uri="{FF2B5EF4-FFF2-40B4-BE49-F238E27FC236}">
                <a16:creationId xmlns:a16="http://schemas.microsoft.com/office/drawing/2014/main" id="{E78B57A2-0AA4-8B40-242C-E541B5668FFE}"/>
              </a:ext>
            </a:extLst>
          </p:cNvPr>
          <p:cNvSpPr>
            <a:spLocks noGrp="1"/>
          </p:cNvSpPr>
          <p:nvPr>
            <p:ph idx="1"/>
          </p:nvPr>
        </p:nvSpPr>
        <p:spPr>
          <a:xfrm>
            <a:off x="464235" y="1896731"/>
            <a:ext cx="9819248" cy="4461866"/>
          </a:xfrm>
        </p:spPr>
        <p:txBody>
          <a:bodyPr>
            <a:normAutofit fontScale="92500" lnSpcReduction="10000"/>
          </a:bodyPr>
          <a:lstStyle/>
          <a:p>
            <a:r>
              <a:rPr lang="en-US" sz="2000" dirty="0"/>
              <a:t>Consider Alternative investment vehicles – purchase of life insurance</a:t>
            </a:r>
          </a:p>
          <a:p>
            <a:r>
              <a:rPr lang="en-US" sz="2000" dirty="0"/>
              <a:t>Life insurance in an Irrevocable Trust</a:t>
            </a:r>
          </a:p>
          <a:p>
            <a:r>
              <a:rPr lang="en-US" sz="2000" dirty="0"/>
              <a:t>IRA Trusts</a:t>
            </a:r>
          </a:p>
          <a:p>
            <a:r>
              <a:rPr lang="en-US" sz="2000" dirty="0"/>
              <a:t>Selecting the proper state – lower income tax rate at state level</a:t>
            </a:r>
          </a:p>
          <a:p>
            <a:r>
              <a:rPr lang="en-US" sz="2000" dirty="0"/>
              <a:t>Life insurance under IRC 7702 – provides tax-free access and income strategy using Variable Life Insurance (ALTERNATIVE TO ROTH IRA)</a:t>
            </a:r>
          </a:p>
          <a:p>
            <a:r>
              <a:rPr lang="en-US" sz="2000" dirty="0"/>
              <a:t>Charitable Remainder Trust</a:t>
            </a:r>
          </a:p>
          <a:p>
            <a:pPr lvl="1"/>
            <a:r>
              <a:rPr lang="en-US" sz="2000" dirty="0"/>
              <a:t>Fund the trust with the IRA asset at death</a:t>
            </a:r>
          </a:p>
          <a:p>
            <a:pPr lvl="1"/>
            <a:r>
              <a:rPr lang="en-US" sz="2000" dirty="0"/>
              <a:t>Income stream from the trust to the beneficiaries (rising interest rates – increases the income stream)</a:t>
            </a:r>
          </a:p>
          <a:p>
            <a:pPr lvl="1"/>
            <a:r>
              <a:rPr lang="en-US" sz="2000" dirty="0"/>
              <a:t>Assets are taxed when distributed from the trust</a:t>
            </a:r>
          </a:p>
          <a:p>
            <a:pPr lvl="1"/>
            <a:r>
              <a:rPr lang="en-US" sz="2000" dirty="0"/>
              <a:t>Deduction claimed by the estate</a:t>
            </a:r>
          </a:p>
          <a:p>
            <a:pPr marL="457200" lvl="1" indent="0">
              <a:buNone/>
            </a:pPr>
            <a:endParaRPr lang="en-US" sz="2000" dirty="0"/>
          </a:p>
        </p:txBody>
      </p:sp>
    </p:spTree>
    <p:extLst>
      <p:ext uri="{BB962C8B-B14F-4D97-AF65-F5344CB8AC3E}">
        <p14:creationId xmlns:p14="http://schemas.microsoft.com/office/powerpoint/2010/main" val="380396118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A03B-51DA-430E-B841-EC6149B8518C}"/>
              </a:ext>
            </a:extLst>
          </p:cNvPr>
          <p:cNvSpPr>
            <a:spLocks noGrp="1"/>
          </p:cNvSpPr>
          <p:nvPr>
            <p:ph type="title"/>
          </p:nvPr>
        </p:nvSpPr>
        <p:spPr/>
        <p:txBody>
          <a:bodyPr/>
          <a:lstStyle/>
          <a:p>
            <a:r>
              <a:rPr lang="en-US" dirty="0">
                <a:solidFill>
                  <a:srgbClr val="0070C0"/>
                </a:solidFill>
              </a:rPr>
              <a:t>Net Unrealized Appreciation (NUA)</a:t>
            </a:r>
            <a:endParaRPr lang="en-US" dirty="0"/>
          </a:p>
        </p:txBody>
      </p:sp>
      <p:sp>
        <p:nvSpPr>
          <p:cNvPr id="3" name="Content Placeholder 2">
            <a:extLst>
              <a:ext uri="{FF2B5EF4-FFF2-40B4-BE49-F238E27FC236}">
                <a16:creationId xmlns:a16="http://schemas.microsoft.com/office/drawing/2014/main" id="{1BFBA0D5-1784-45A5-969A-003BF19F5812}"/>
              </a:ext>
            </a:extLst>
          </p:cNvPr>
          <p:cNvSpPr>
            <a:spLocks noGrp="1"/>
          </p:cNvSpPr>
          <p:nvPr>
            <p:ph idx="1"/>
          </p:nvPr>
        </p:nvSpPr>
        <p:spPr>
          <a:xfrm>
            <a:off x="662274" y="1615571"/>
            <a:ext cx="9283584" cy="4846480"/>
          </a:xfrm>
        </p:spPr>
        <p:txBody>
          <a:bodyPr>
            <a:normAutofit fontScale="85000" lnSpcReduction="20000"/>
          </a:bodyPr>
          <a:lstStyle/>
          <a:p>
            <a:r>
              <a:rPr lang="en-US" sz="3600" dirty="0"/>
              <a:t>Employer retirement plan- concentrated position of employer stock</a:t>
            </a:r>
          </a:p>
          <a:p>
            <a:r>
              <a:rPr lang="en-US" sz="3600" dirty="0"/>
              <a:t>Make a lump-sum distribution of the plan assets</a:t>
            </a:r>
          </a:p>
          <a:p>
            <a:r>
              <a:rPr lang="en-US" sz="3600" dirty="0"/>
              <a:t>Cost basis of the stock is ordinary income</a:t>
            </a:r>
          </a:p>
          <a:p>
            <a:r>
              <a:rPr lang="en-US" sz="3600" dirty="0"/>
              <a:t>Appreciated value is taxed as a capital gain, at the time the stock is sold</a:t>
            </a:r>
          </a:p>
          <a:p>
            <a:r>
              <a:rPr lang="en-US" sz="3600" dirty="0"/>
              <a:t>Need to be of retirement age, or else the distribution is subject to the 10% penalty</a:t>
            </a:r>
          </a:p>
          <a:p>
            <a:r>
              <a:rPr lang="en-US" sz="3600" dirty="0"/>
              <a:t>Needs to be done from an employer sponsor plan and not rolled over into an IRA</a:t>
            </a:r>
            <a:endParaRPr lang="en-US" sz="3600" b="1" i="1" u="sng" dirty="0"/>
          </a:p>
        </p:txBody>
      </p:sp>
    </p:spTree>
    <p:extLst>
      <p:ext uri="{BB962C8B-B14F-4D97-AF65-F5344CB8AC3E}">
        <p14:creationId xmlns:p14="http://schemas.microsoft.com/office/powerpoint/2010/main" val="5481789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70FDDFAD-62BC-47C6-83CF-0145CB66FD98}"/>
              </a:ext>
            </a:extLst>
          </p:cNvPr>
          <p:cNvSpPr>
            <a:spLocks noGrp="1"/>
          </p:cNvSpPr>
          <p:nvPr>
            <p:ph type="ctrTitle"/>
          </p:nvPr>
        </p:nvSpPr>
        <p:spPr>
          <a:xfrm>
            <a:off x="758183" y="432628"/>
            <a:ext cx="8719578" cy="927335"/>
          </a:xfrm>
        </p:spPr>
        <p:txBody>
          <a:bodyPr>
            <a:normAutofit fontScale="90000"/>
          </a:bodyPr>
          <a:lstStyle/>
          <a:p>
            <a:pPr algn="ctr"/>
            <a:br>
              <a:rPr lang="en-US" b="1" dirty="0"/>
            </a:br>
            <a:r>
              <a:rPr lang="en-US" sz="3600" b="1" dirty="0">
                <a:solidFill>
                  <a:srgbClr val="0070C0"/>
                </a:solidFill>
                <a:latin typeface="+mn-lt"/>
              </a:rPr>
              <a:t>Additional guidance will hopefully come out to provide some clarity. </a:t>
            </a:r>
          </a:p>
        </p:txBody>
      </p:sp>
      <p:sp>
        <p:nvSpPr>
          <p:cNvPr id="3" name="Content Placeholder 2">
            <a:extLst>
              <a:ext uri="{FF2B5EF4-FFF2-40B4-BE49-F238E27FC236}">
                <a16:creationId xmlns:a16="http://schemas.microsoft.com/office/drawing/2014/main" id="{615D8140-2497-4A86-BC96-3DB1D4B68B28}"/>
              </a:ext>
            </a:extLst>
          </p:cNvPr>
          <p:cNvSpPr>
            <a:spLocks noGrp="1"/>
          </p:cNvSpPr>
          <p:nvPr>
            <p:ph type="subTitle" idx="1"/>
          </p:nvPr>
        </p:nvSpPr>
        <p:spPr>
          <a:xfrm>
            <a:off x="3425328" y="5862709"/>
            <a:ext cx="4256200" cy="521671"/>
          </a:xfrm>
        </p:spPr>
        <p:txBody>
          <a:bodyPr vert="horz" lIns="91440" tIns="45720" rIns="91440" bIns="45720" rtlCol="0">
            <a:noAutofit/>
          </a:bodyPr>
          <a:lstStyle/>
          <a:p>
            <a:pPr marL="0" indent="0" algn="ctr">
              <a:buNone/>
            </a:pPr>
            <a:r>
              <a:rPr lang="en-US" sz="3600" b="1" kern="1200" dirty="0">
                <a:latin typeface="+mn-lt"/>
                <a:ea typeface="+mn-ea"/>
                <a:cs typeface="+mn-cs"/>
              </a:rPr>
              <a:t>Thank you!</a:t>
            </a:r>
          </a:p>
        </p:txBody>
      </p:sp>
      <p:sp>
        <p:nvSpPr>
          <p:cNvPr id="6" name="TextBox 5">
            <a:extLst>
              <a:ext uri="{FF2B5EF4-FFF2-40B4-BE49-F238E27FC236}">
                <a16:creationId xmlns:a16="http://schemas.microsoft.com/office/drawing/2014/main" id="{443378CF-B5A6-4CA9-B919-EA791B3E906C}"/>
              </a:ext>
            </a:extLst>
          </p:cNvPr>
          <p:cNvSpPr txBox="1"/>
          <p:nvPr/>
        </p:nvSpPr>
        <p:spPr>
          <a:xfrm>
            <a:off x="4266981" y="4650121"/>
            <a:ext cx="3145630" cy="923330"/>
          </a:xfrm>
          <a:prstGeom prst="rect">
            <a:avLst/>
          </a:prstGeom>
          <a:noFill/>
        </p:spPr>
        <p:txBody>
          <a:bodyPr wrap="square" rtlCol="0">
            <a:spAutoFit/>
          </a:bodyPr>
          <a:lstStyle/>
          <a:p>
            <a:r>
              <a:rPr lang="en-US" dirty="0"/>
              <a:t>Rachel Votto, CPA, AEP</a:t>
            </a:r>
          </a:p>
          <a:p>
            <a:r>
              <a:rPr lang="en-US" dirty="0">
                <a:solidFill>
                  <a:srgbClr val="0070C0"/>
                </a:solidFill>
                <a:hlinkClick r:id="rId2">
                  <a:extLst>
                    <a:ext uri="{A12FA001-AC4F-418D-AE19-62706E023703}">
                      <ahyp:hlinkClr xmlns:ahyp="http://schemas.microsoft.com/office/drawing/2018/hyperlinkcolor" val="tx"/>
                    </a:ext>
                  </a:extLst>
                </a:hlinkClick>
              </a:rPr>
              <a:t>rvotto@bdgcpa.com</a:t>
            </a:r>
            <a:endParaRPr lang="en-US" dirty="0">
              <a:solidFill>
                <a:srgbClr val="0070C0"/>
              </a:solidFill>
            </a:endParaRPr>
          </a:p>
          <a:p>
            <a:r>
              <a:rPr lang="en-US" dirty="0"/>
              <a:t>201-652-4040</a:t>
            </a:r>
          </a:p>
        </p:txBody>
      </p:sp>
      <p:sp>
        <p:nvSpPr>
          <p:cNvPr id="8" name="TextBox 7">
            <a:extLst>
              <a:ext uri="{FF2B5EF4-FFF2-40B4-BE49-F238E27FC236}">
                <a16:creationId xmlns:a16="http://schemas.microsoft.com/office/drawing/2014/main" id="{31E999CE-F308-44F2-A70D-D34E19B74F44}"/>
              </a:ext>
            </a:extLst>
          </p:cNvPr>
          <p:cNvSpPr txBox="1"/>
          <p:nvPr/>
        </p:nvSpPr>
        <p:spPr>
          <a:xfrm>
            <a:off x="2862123" y="3283645"/>
            <a:ext cx="5745483" cy="1077218"/>
          </a:xfrm>
          <a:prstGeom prst="rect">
            <a:avLst/>
          </a:prstGeom>
          <a:noFill/>
        </p:spPr>
        <p:txBody>
          <a:bodyPr wrap="none" rtlCol="0">
            <a:spAutoFit/>
          </a:bodyPr>
          <a:lstStyle/>
          <a:p>
            <a:pPr algn="ctr"/>
            <a:r>
              <a:rPr lang="en-US" sz="3200" dirty="0"/>
              <a:t>Please reach out if additional </a:t>
            </a:r>
          </a:p>
          <a:p>
            <a:pPr algn="ctr"/>
            <a:r>
              <a:rPr lang="en-US" sz="3200" dirty="0"/>
              <a:t>assistance is needed </a:t>
            </a:r>
          </a:p>
        </p:txBody>
      </p:sp>
      <p:pic>
        <p:nvPicPr>
          <p:cNvPr id="10" name="Picture 9" descr="Text&#10;&#10;Description automatically generated">
            <a:extLst>
              <a:ext uri="{FF2B5EF4-FFF2-40B4-BE49-F238E27FC236}">
                <a16:creationId xmlns:a16="http://schemas.microsoft.com/office/drawing/2014/main" id="{68204F08-BD5B-4C0D-9D3D-E6E6B4E578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01333" y="1550808"/>
            <a:ext cx="5381114" cy="1616461"/>
          </a:xfrm>
          <a:prstGeom prst="rect">
            <a:avLst/>
          </a:prstGeom>
        </p:spPr>
      </p:pic>
      <p:pic>
        <p:nvPicPr>
          <p:cNvPr id="4" name="Picture 3" descr="Logo, company name&#10;&#10;Description automatically generated">
            <a:extLst>
              <a:ext uri="{FF2B5EF4-FFF2-40B4-BE49-F238E27FC236}">
                <a16:creationId xmlns:a16="http://schemas.microsoft.com/office/drawing/2014/main" id="{E05F137E-9AD2-C88D-8B64-ACBE0E12931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87207" y="4360863"/>
            <a:ext cx="2149831" cy="1879666"/>
          </a:xfrm>
          <a:prstGeom prst="rect">
            <a:avLst/>
          </a:prstGeom>
        </p:spPr>
      </p:pic>
    </p:spTree>
    <p:extLst>
      <p:ext uri="{BB962C8B-B14F-4D97-AF65-F5344CB8AC3E}">
        <p14:creationId xmlns:p14="http://schemas.microsoft.com/office/powerpoint/2010/main" val="1024997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A03B-51DA-430E-B841-EC6149B8518C}"/>
              </a:ext>
            </a:extLst>
          </p:cNvPr>
          <p:cNvSpPr>
            <a:spLocks noGrp="1"/>
          </p:cNvSpPr>
          <p:nvPr>
            <p:ph type="title"/>
          </p:nvPr>
        </p:nvSpPr>
        <p:spPr/>
        <p:txBody>
          <a:bodyPr/>
          <a:lstStyle/>
          <a:p>
            <a:r>
              <a:rPr lang="en-US" dirty="0">
                <a:solidFill>
                  <a:srgbClr val="0070C0"/>
                </a:solidFill>
              </a:rPr>
              <a:t>New Deductions – Senior Deduction</a:t>
            </a:r>
          </a:p>
        </p:txBody>
      </p:sp>
      <p:sp>
        <p:nvSpPr>
          <p:cNvPr id="3" name="Content Placeholder 2">
            <a:extLst>
              <a:ext uri="{FF2B5EF4-FFF2-40B4-BE49-F238E27FC236}">
                <a16:creationId xmlns:a16="http://schemas.microsoft.com/office/drawing/2014/main" id="{1BFBA0D5-1784-45A5-969A-003BF19F5812}"/>
              </a:ext>
            </a:extLst>
          </p:cNvPr>
          <p:cNvSpPr>
            <a:spLocks noGrp="1"/>
          </p:cNvSpPr>
          <p:nvPr>
            <p:ph idx="1"/>
          </p:nvPr>
        </p:nvSpPr>
        <p:spPr>
          <a:xfrm>
            <a:off x="552570" y="1056348"/>
            <a:ext cx="9941928" cy="5597669"/>
          </a:xfrm>
        </p:spPr>
        <p:txBody>
          <a:bodyPr>
            <a:normAutofit fontScale="92500" lnSpcReduction="10000"/>
          </a:bodyPr>
          <a:lstStyle/>
          <a:p>
            <a:r>
              <a:rPr lang="en-US" sz="3600" dirty="0"/>
              <a:t>Starts for tax year 2025 through 2028</a:t>
            </a:r>
          </a:p>
          <a:p>
            <a:r>
              <a:rPr lang="en-US" sz="3600" dirty="0"/>
              <a:t>Taxpayers that are age 65 by December 31 of the current tax year</a:t>
            </a:r>
          </a:p>
          <a:p>
            <a:r>
              <a:rPr lang="en-US" sz="3600" b="0" i="0" dirty="0">
                <a:solidFill>
                  <a:srgbClr val="333333"/>
                </a:solidFill>
                <a:effectLst/>
              </a:rPr>
              <a:t>Additional deduction $6k for Single and $12k for joint - allowed if you itemized or if you take the standard deduction</a:t>
            </a:r>
          </a:p>
          <a:p>
            <a:r>
              <a:rPr lang="en-US" sz="3600" dirty="0">
                <a:solidFill>
                  <a:srgbClr val="333333"/>
                </a:solidFill>
              </a:rPr>
              <a:t>Income limitations –phaseout starts if AGI is greater than $75k single and $150k joint. If AGI exceeds $175k  single and $250k joint – no deduction</a:t>
            </a:r>
          </a:p>
          <a:p>
            <a:r>
              <a:rPr lang="en-US" sz="3600" dirty="0">
                <a:solidFill>
                  <a:srgbClr val="333333"/>
                </a:solidFill>
              </a:rPr>
              <a:t>No deduction allowed for MFS</a:t>
            </a:r>
          </a:p>
          <a:p>
            <a:endParaRPr lang="en-US" sz="3600" dirty="0">
              <a:solidFill>
                <a:srgbClr val="333333"/>
              </a:solidFill>
            </a:endParaRPr>
          </a:p>
          <a:p>
            <a:endParaRPr lang="en-US" sz="3600" dirty="0"/>
          </a:p>
          <a:p>
            <a:endParaRPr lang="en-US" sz="3600" dirty="0"/>
          </a:p>
        </p:txBody>
      </p:sp>
    </p:spTree>
    <p:extLst>
      <p:ext uri="{BB962C8B-B14F-4D97-AF65-F5344CB8AC3E}">
        <p14:creationId xmlns:p14="http://schemas.microsoft.com/office/powerpoint/2010/main" val="2979907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A03B-51DA-430E-B841-EC6149B8518C}"/>
              </a:ext>
            </a:extLst>
          </p:cNvPr>
          <p:cNvSpPr>
            <a:spLocks noGrp="1"/>
          </p:cNvSpPr>
          <p:nvPr>
            <p:ph type="title"/>
          </p:nvPr>
        </p:nvSpPr>
        <p:spPr>
          <a:xfrm>
            <a:off x="880534" y="395949"/>
            <a:ext cx="8596668" cy="729991"/>
          </a:xfrm>
        </p:spPr>
        <p:txBody>
          <a:bodyPr/>
          <a:lstStyle/>
          <a:p>
            <a:r>
              <a:rPr lang="en-US" dirty="0">
                <a:solidFill>
                  <a:srgbClr val="0070C0"/>
                </a:solidFill>
              </a:rPr>
              <a:t>New Deductions – Increase in SALT</a:t>
            </a:r>
            <a:endParaRPr lang="en-US" dirty="0"/>
          </a:p>
        </p:txBody>
      </p:sp>
      <p:sp>
        <p:nvSpPr>
          <p:cNvPr id="3" name="Content Placeholder 2">
            <a:extLst>
              <a:ext uri="{FF2B5EF4-FFF2-40B4-BE49-F238E27FC236}">
                <a16:creationId xmlns:a16="http://schemas.microsoft.com/office/drawing/2014/main" id="{1BFBA0D5-1784-45A5-969A-003BF19F5812}"/>
              </a:ext>
            </a:extLst>
          </p:cNvPr>
          <p:cNvSpPr>
            <a:spLocks noGrp="1"/>
          </p:cNvSpPr>
          <p:nvPr>
            <p:ph idx="1"/>
          </p:nvPr>
        </p:nvSpPr>
        <p:spPr>
          <a:xfrm>
            <a:off x="368326" y="1030406"/>
            <a:ext cx="9724194" cy="5602405"/>
          </a:xfrm>
        </p:spPr>
        <p:txBody>
          <a:bodyPr>
            <a:normAutofit/>
          </a:bodyPr>
          <a:lstStyle/>
          <a:p>
            <a:r>
              <a:rPr lang="en-US" sz="3600" dirty="0"/>
              <a:t>Starting in 2025 through 2028 – new increase in State and Local Income Tax – previously at $10,000 now at $40,000</a:t>
            </a:r>
          </a:p>
          <a:p>
            <a:r>
              <a:rPr lang="en-US" sz="3600" dirty="0"/>
              <a:t>If AGI is greater than $600k, there is no additional deduction, limit is $10,000</a:t>
            </a:r>
          </a:p>
          <a:p>
            <a:r>
              <a:rPr lang="en-US" sz="3600" dirty="0"/>
              <a:t>If AGI is between $500k and $600k, the deduction is reduced by 30% for the amount over $500k</a:t>
            </a:r>
          </a:p>
        </p:txBody>
      </p:sp>
    </p:spTree>
    <p:extLst>
      <p:ext uri="{BB962C8B-B14F-4D97-AF65-F5344CB8AC3E}">
        <p14:creationId xmlns:p14="http://schemas.microsoft.com/office/powerpoint/2010/main" val="468107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A03B-51DA-430E-B841-EC6149B8518C}"/>
              </a:ext>
            </a:extLst>
          </p:cNvPr>
          <p:cNvSpPr>
            <a:spLocks noGrp="1"/>
          </p:cNvSpPr>
          <p:nvPr>
            <p:ph type="title"/>
          </p:nvPr>
        </p:nvSpPr>
        <p:spPr>
          <a:xfrm>
            <a:off x="880534" y="395949"/>
            <a:ext cx="8596668" cy="729991"/>
          </a:xfrm>
        </p:spPr>
        <p:txBody>
          <a:bodyPr/>
          <a:lstStyle/>
          <a:p>
            <a:r>
              <a:rPr lang="en-US" dirty="0">
                <a:solidFill>
                  <a:srgbClr val="0070C0"/>
                </a:solidFill>
              </a:rPr>
              <a:t>New Deductions – Educator Expenses</a:t>
            </a:r>
            <a:endParaRPr lang="en-US" dirty="0"/>
          </a:p>
        </p:txBody>
      </p:sp>
      <p:sp>
        <p:nvSpPr>
          <p:cNvPr id="3" name="Content Placeholder 2">
            <a:extLst>
              <a:ext uri="{FF2B5EF4-FFF2-40B4-BE49-F238E27FC236}">
                <a16:creationId xmlns:a16="http://schemas.microsoft.com/office/drawing/2014/main" id="{1BFBA0D5-1784-45A5-969A-003BF19F5812}"/>
              </a:ext>
            </a:extLst>
          </p:cNvPr>
          <p:cNvSpPr>
            <a:spLocks noGrp="1"/>
          </p:cNvSpPr>
          <p:nvPr>
            <p:ph idx="1"/>
          </p:nvPr>
        </p:nvSpPr>
        <p:spPr>
          <a:xfrm>
            <a:off x="368326" y="1030406"/>
            <a:ext cx="9724194" cy="5602405"/>
          </a:xfrm>
        </p:spPr>
        <p:txBody>
          <a:bodyPr>
            <a:normAutofit/>
          </a:bodyPr>
          <a:lstStyle/>
          <a:p>
            <a:r>
              <a:rPr lang="en-US" sz="3600" dirty="0"/>
              <a:t>Previously – educator expenses was an adjustment to AGI with a limit of $300</a:t>
            </a:r>
          </a:p>
          <a:p>
            <a:r>
              <a:rPr lang="en-US" sz="3600" dirty="0"/>
              <a:t>Now, unlimited amount of educator expenses but this is a miscellaneous deduction (not limited to 2%).</a:t>
            </a:r>
          </a:p>
          <a:p>
            <a:r>
              <a:rPr lang="en-US" sz="3600" dirty="0"/>
              <a:t>However, only benefit if the Taxpayer itemizes on their return. No benefit if the standard deduction is taken.</a:t>
            </a:r>
          </a:p>
          <a:p>
            <a:r>
              <a:rPr lang="en-US" sz="3600" dirty="0"/>
              <a:t>Deduction allowed starting in 2026</a:t>
            </a:r>
          </a:p>
        </p:txBody>
      </p:sp>
    </p:spTree>
    <p:extLst>
      <p:ext uri="{BB962C8B-B14F-4D97-AF65-F5344CB8AC3E}">
        <p14:creationId xmlns:p14="http://schemas.microsoft.com/office/powerpoint/2010/main" val="786076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A03B-51DA-430E-B841-EC6149B8518C}"/>
              </a:ext>
            </a:extLst>
          </p:cNvPr>
          <p:cNvSpPr>
            <a:spLocks noGrp="1"/>
          </p:cNvSpPr>
          <p:nvPr>
            <p:ph type="title"/>
          </p:nvPr>
        </p:nvSpPr>
        <p:spPr>
          <a:xfrm>
            <a:off x="880534" y="395949"/>
            <a:ext cx="8596668" cy="729991"/>
          </a:xfrm>
        </p:spPr>
        <p:txBody>
          <a:bodyPr/>
          <a:lstStyle/>
          <a:p>
            <a:r>
              <a:rPr lang="en-US" dirty="0">
                <a:solidFill>
                  <a:srgbClr val="0070C0"/>
                </a:solidFill>
              </a:rPr>
              <a:t>New Deductions - Charity</a:t>
            </a:r>
            <a:endParaRPr lang="en-US" dirty="0"/>
          </a:p>
        </p:txBody>
      </p:sp>
      <p:sp>
        <p:nvSpPr>
          <p:cNvPr id="3" name="Content Placeholder 2">
            <a:extLst>
              <a:ext uri="{FF2B5EF4-FFF2-40B4-BE49-F238E27FC236}">
                <a16:creationId xmlns:a16="http://schemas.microsoft.com/office/drawing/2014/main" id="{1BFBA0D5-1784-45A5-969A-003BF19F5812}"/>
              </a:ext>
            </a:extLst>
          </p:cNvPr>
          <p:cNvSpPr>
            <a:spLocks noGrp="1"/>
          </p:cNvSpPr>
          <p:nvPr>
            <p:ph idx="1"/>
          </p:nvPr>
        </p:nvSpPr>
        <p:spPr>
          <a:xfrm>
            <a:off x="368326" y="1030406"/>
            <a:ext cx="9724194" cy="5602405"/>
          </a:xfrm>
        </p:spPr>
        <p:txBody>
          <a:bodyPr>
            <a:normAutofit/>
          </a:bodyPr>
          <a:lstStyle/>
          <a:p>
            <a:r>
              <a:rPr lang="en-US" sz="3600" dirty="0"/>
              <a:t>Starting in 2026</a:t>
            </a:r>
          </a:p>
          <a:p>
            <a:r>
              <a:rPr lang="en-US" sz="3600" dirty="0"/>
              <a:t>Additional deduction to AGI for taxpayers taking the standard deduction.  If taxpayers make cash donation, an additional deduction is allowed for the amount of the donations limited to:</a:t>
            </a:r>
          </a:p>
          <a:p>
            <a:r>
              <a:rPr lang="en-US" sz="3600" dirty="0"/>
              <a:t>$1k for Single and $2k for joint</a:t>
            </a:r>
          </a:p>
          <a:p>
            <a:r>
              <a:rPr lang="en-US" sz="3600" dirty="0"/>
              <a:t>If Taxpayers are more charitable – grouping deductions and QCDs should be utilized</a:t>
            </a:r>
          </a:p>
          <a:p>
            <a:endParaRPr lang="en-US" sz="3600" dirty="0"/>
          </a:p>
        </p:txBody>
      </p:sp>
    </p:spTree>
    <p:extLst>
      <p:ext uri="{BB962C8B-B14F-4D97-AF65-F5344CB8AC3E}">
        <p14:creationId xmlns:p14="http://schemas.microsoft.com/office/powerpoint/2010/main" val="1792605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A03B-51DA-430E-B841-EC6149B8518C}"/>
              </a:ext>
            </a:extLst>
          </p:cNvPr>
          <p:cNvSpPr>
            <a:spLocks noGrp="1"/>
          </p:cNvSpPr>
          <p:nvPr>
            <p:ph type="title"/>
          </p:nvPr>
        </p:nvSpPr>
        <p:spPr>
          <a:xfrm>
            <a:off x="880534" y="395949"/>
            <a:ext cx="8596668" cy="729991"/>
          </a:xfrm>
        </p:spPr>
        <p:txBody>
          <a:bodyPr>
            <a:normAutofit fontScale="90000"/>
          </a:bodyPr>
          <a:lstStyle/>
          <a:p>
            <a:r>
              <a:rPr lang="en-US" dirty="0">
                <a:solidFill>
                  <a:srgbClr val="0070C0"/>
                </a:solidFill>
              </a:rPr>
              <a:t>New Deductions – Limitation on Charitable Giving</a:t>
            </a:r>
            <a:endParaRPr lang="en-US" dirty="0"/>
          </a:p>
        </p:txBody>
      </p:sp>
      <p:sp>
        <p:nvSpPr>
          <p:cNvPr id="3" name="Content Placeholder 2">
            <a:extLst>
              <a:ext uri="{FF2B5EF4-FFF2-40B4-BE49-F238E27FC236}">
                <a16:creationId xmlns:a16="http://schemas.microsoft.com/office/drawing/2014/main" id="{1BFBA0D5-1784-45A5-969A-003BF19F5812}"/>
              </a:ext>
            </a:extLst>
          </p:cNvPr>
          <p:cNvSpPr>
            <a:spLocks noGrp="1"/>
          </p:cNvSpPr>
          <p:nvPr>
            <p:ph idx="1"/>
          </p:nvPr>
        </p:nvSpPr>
        <p:spPr>
          <a:xfrm>
            <a:off x="368326" y="1398896"/>
            <a:ext cx="9724194" cy="5233915"/>
          </a:xfrm>
        </p:spPr>
        <p:txBody>
          <a:bodyPr>
            <a:normAutofit fontScale="85000" lnSpcReduction="10000"/>
          </a:bodyPr>
          <a:lstStyle/>
          <a:p>
            <a:r>
              <a:rPr lang="en-US" sz="3600" dirty="0"/>
              <a:t>New Complexity starts in 2026</a:t>
            </a:r>
          </a:p>
          <a:p>
            <a:r>
              <a:rPr lang="en-US" sz="3600" dirty="0"/>
              <a:t>.5% of AGI floor amount – is not deductible</a:t>
            </a:r>
          </a:p>
          <a:p>
            <a:r>
              <a:rPr lang="en-US" sz="3600" dirty="0"/>
              <a:t>Example:</a:t>
            </a:r>
          </a:p>
          <a:p>
            <a:pPr marL="0" indent="0">
              <a:buNone/>
            </a:pPr>
            <a:r>
              <a:rPr lang="en-US" sz="3600" dirty="0"/>
              <a:t>- Taxpayer has $500,000 of AGI</a:t>
            </a:r>
          </a:p>
          <a:p>
            <a:pPr marL="0" indent="0">
              <a:buNone/>
            </a:pPr>
            <a:r>
              <a:rPr lang="en-US" sz="3600" dirty="0"/>
              <a:t>- Charitable donations of $10,000</a:t>
            </a:r>
          </a:p>
          <a:p>
            <a:pPr>
              <a:buFontTx/>
              <a:buChar char="-"/>
            </a:pPr>
            <a:r>
              <a:rPr lang="en-US" sz="3600" dirty="0"/>
              <a:t>.5% floor = $2,500</a:t>
            </a:r>
          </a:p>
          <a:p>
            <a:pPr>
              <a:buFontTx/>
              <a:buChar char="-"/>
            </a:pPr>
            <a:r>
              <a:rPr lang="en-US" sz="3600" dirty="0"/>
              <a:t>2026 – donation is $7,500</a:t>
            </a:r>
          </a:p>
          <a:p>
            <a:pPr marL="0" indent="0">
              <a:buNone/>
            </a:pPr>
            <a:r>
              <a:rPr lang="en-US" sz="3600" dirty="0"/>
              <a:t>In 2027, the delta between PY .5% floor amount, if AGI is $540,000, new amount is $2,700, if itemized in both years, amount not deductible is $200</a:t>
            </a:r>
          </a:p>
          <a:p>
            <a:endParaRPr lang="en-US" sz="3600" dirty="0"/>
          </a:p>
        </p:txBody>
      </p:sp>
    </p:spTree>
    <p:extLst>
      <p:ext uri="{BB962C8B-B14F-4D97-AF65-F5344CB8AC3E}">
        <p14:creationId xmlns:p14="http://schemas.microsoft.com/office/powerpoint/2010/main" val="134870504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B6BAAD04CE0464B86AD3373801A5AAA" ma:contentTypeVersion="8" ma:contentTypeDescription="Create a new document." ma:contentTypeScope="" ma:versionID="e66ee216912aa47d7fc7742f6ad789a4">
  <xsd:schema xmlns:xsd="http://www.w3.org/2001/XMLSchema" xmlns:xs="http://www.w3.org/2001/XMLSchema" xmlns:p="http://schemas.microsoft.com/office/2006/metadata/properties" xmlns:ns2="ac4daf03-a221-4b56-982a-4dc1eca71d05" xmlns:ns3="bb695300-e083-452a-8272-68f5d9480725" targetNamespace="http://schemas.microsoft.com/office/2006/metadata/properties" ma:root="true" ma:fieldsID="66ed4af1a9074ce173378e7911d5eaa0" ns2:_="" ns3:_="">
    <xsd:import namespace="ac4daf03-a221-4b56-982a-4dc1eca71d05"/>
    <xsd:import namespace="bb695300-e083-452a-8272-68f5d9480725"/>
    <xsd:element name="properties">
      <xsd:complexType>
        <xsd:sequence>
          <xsd:element name="documentManagement">
            <xsd:complexType>
              <xsd:all>
                <xsd:element ref="ns2:SharedWithUsers" minOccurs="0"/>
                <xsd:element ref="ns2:SharingHintHash"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c4daf03-a221-4b56-982a-4dc1eca71d05"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b695300-e083-452a-8272-68f5d9480725"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CF59E73-0FA4-45EC-8FA9-EF9C14AEDB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c4daf03-a221-4b56-982a-4dc1eca71d05"/>
    <ds:schemaRef ds:uri="bb695300-e083-452a-8272-68f5d948072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34D965A-A635-44F8-B599-4BB3E991F860}">
  <ds:schemaRefs>
    <ds:schemaRef ds:uri="http://www.w3.org/XML/1998/namespace"/>
    <ds:schemaRef ds:uri="http://schemas.microsoft.com/office/2006/documentManagement/types"/>
    <ds:schemaRef ds:uri="http://purl.org/dc/terms/"/>
    <ds:schemaRef ds:uri="http://purl.org/dc/elements/1.1/"/>
    <ds:schemaRef ds:uri="http://schemas.microsoft.com/office/infopath/2007/PartnerControls"/>
    <ds:schemaRef ds:uri="http://schemas.openxmlformats.org/package/2006/metadata/core-properties"/>
    <ds:schemaRef ds:uri="bb695300-e083-452a-8272-68f5d9480725"/>
    <ds:schemaRef ds:uri="ac4daf03-a221-4b56-982a-4dc1eca71d05"/>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B0263CE2-7BDE-4595-8182-6ACB7283347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TotalTime>50310</TotalTime>
  <Words>3361</Words>
  <Application>Microsoft Office PowerPoint</Application>
  <PresentationFormat>Widescreen</PresentationFormat>
  <Paragraphs>376</Paragraphs>
  <Slides>45</Slides>
  <Notes>1</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45</vt:i4>
      </vt:variant>
    </vt:vector>
  </HeadingPairs>
  <TitlesOfParts>
    <vt:vector size="55" baseType="lpstr">
      <vt:lpstr>Aptos</vt:lpstr>
      <vt:lpstr>Arial</vt:lpstr>
      <vt:lpstr>Calibri</vt:lpstr>
      <vt:lpstr>Source Sans Pro</vt:lpstr>
      <vt:lpstr>Trebuchet MS</vt:lpstr>
      <vt:lpstr>Wingdings 3</vt:lpstr>
      <vt:lpstr>Work Sans</vt:lpstr>
      <vt:lpstr>Facet</vt:lpstr>
      <vt:lpstr>Facet</vt:lpstr>
      <vt:lpstr>Facet</vt:lpstr>
      <vt:lpstr>Don’t Get Taxed Out: Navigating the New Rules</vt:lpstr>
      <vt:lpstr>National Association of Estate Planners &amp; Councils (NAEPC)</vt:lpstr>
      <vt:lpstr>One Big Beautiful Bill Act – OB3</vt:lpstr>
      <vt:lpstr>Income Tax Rates, Exemptions and Deductions</vt:lpstr>
      <vt:lpstr>New Deductions – Senior Deduction</vt:lpstr>
      <vt:lpstr>New Deductions – Increase in SALT</vt:lpstr>
      <vt:lpstr>New Deductions – Educator Expenses</vt:lpstr>
      <vt:lpstr>New Deductions - Charity</vt:lpstr>
      <vt:lpstr>New Deductions – Limitation on Charitable Giving</vt:lpstr>
      <vt:lpstr>New Deductions – Limitation on Itemized Deductions</vt:lpstr>
      <vt:lpstr>New Deductions – Limitation on Itemized Deductions and Charity Combined</vt:lpstr>
      <vt:lpstr>New Deductions – Tip Income</vt:lpstr>
      <vt:lpstr>New Deductions – Overtime Income</vt:lpstr>
      <vt:lpstr>Newborn Pilot Program – Trump Accounts</vt:lpstr>
      <vt:lpstr>New Tax-Deferred Investment Accounts for Children – Trump Accounts</vt:lpstr>
      <vt:lpstr>New Tax-Deferred Investment Accounts for Children – Trump Accounts</vt:lpstr>
      <vt:lpstr>New Deductions – Businesses–Starting in 2025</vt:lpstr>
      <vt:lpstr>New Exclusions – Qualified Small Business Stock (QSBS)</vt:lpstr>
      <vt:lpstr>Where are we at Currently </vt:lpstr>
      <vt:lpstr>Estate Tax Planning</vt:lpstr>
      <vt:lpstr>2025 Tax Year – Y/E Considerations</vt:lpstr>
      <vt:lpstr>Charitable Donations</vt:lpstr>
      <vt:lpstr>Charitable Deductions – Recent Case Law</vt:lpstr>
      <vt:lpstr>Secure 2.0 Act</vt:lpstr>
      <vt:lpstr>SECURE 2.0 – Encouragement of New Plans and more participants</vt:lpstr>
      <vt:lpstr>529 Plan Rollover</vt:lpstr>
      <vt:lpstr>Higher Catchup Limits</vt:lpstr>
      <vt:lpstr>Tax Planning for Business Owners  *Retirement Planning*   State and Local Taxes</vt:lpstr>
      <vt:lpstr>Income Tax Planning</vt:lpstr>
      <vt:lpstr>Income Tax Planning – Retirement Plans</vt:lpstr>
      <vt:lpstr>Income Tax Planning – Retirement Plans</vt:lpstr>
      <vt:lpstr>SECURE Act </vt:lpstr>
      <vt:lpstr>IRA Planning</vt:lpstr>
      <vt:lpstr>IRAs – Final Proposed Regs Issued – IRS Notice 2022-53 and 2023-54 - IRA Beneficiaries  - RMD requirements</vt:lpstr>
      <vt:lpstr>IRAs – NOTICE 2022-53 IRA Beneficiaries  - RMD requirements – General Rules</vt:lpstr>
      <vt:lpstr>IRAs – NOTICE 2022-53 IRA Beneficiaries  - RMD requirements – Definitions</vt:lpstr>
      <vt:lpstr>IRA Planning- Example– Taking $ out over 10 years vs. Year 10</vt:lpstr>
      <vt:lpstr>ROTH IRA CONVERSIONS</vt:lpstr>
      <vt:lpstr>Roth IRA Conversion Example – Reduce Retirement Asset</vt:lpstr>
      <vt:lpstr>Roth IRA Conversion Example  - Proactive Planning</vt:lpstr>
      <vt:lpstr>Roth IRA Conversion Example  - Proactive Planning</vt:lpstr>
      <vt:lpstr>Growing the Tax-Free Bucket</vt:lpstr>
      <vt:lpstr>Additional Alternatives due to the elimination of the Stretch IRA</vt:lpstr>
      <vt:lpstr>Net Unrealized Appreciation (NUA)</vt:lpstr>
      <vt:lpstr> Additional guidance will hopefully come out to provide some clarity.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Tax Cuts and Job Act</dc:title>
  <dc:creator>Rachel Votto</dc:creator>
  <cp:lastModifiedBy>Rachel Votto</cp:lastModifiedBy>
  <cp:revision>248</cp:revision>
  <cp:lastPrinted>2025-10-28T22:38:59Z</cp:lastPrinted>
  <dcterms:created xsi:type="dcterms:W3CDTF">2018-01-29T17:36:04Z</dcterms:created>
  <dcterms:modified xsi:type="dcterms:W3CDTF">2025-10-28T22:39:51Z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0x0101007B6BAAD04CE0464B86AD3373801A5AAA</vt:lpwstr>
  </property>
</Properties>
</file>