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474" r:id="rId2"/>
    <p:sldMasterId id="2147484662" r:id="rId3"/>
    <p:sldMasterId id="2147484665" r:id="rId4"/>
  </p:sldMasterIdLst>
  <p:notesMasterIdLst>
    <p:notesMasterId r:id="rId25"/>
  </p:notesMasterIdLst>
  <p:handoutMasterIdLst>
    <p:handoutMasterId r:id="rId26"/>
  </p:handoutMasterIdLst>
  <p:sldIdLst>
    <p:sldId id="256" r:id="rId5"/>
    <p:sldId id="277" r:id="rId6"/>
    <p:sldId id="257" r:id="rId7"/>
    <p:sldId id="297" r:id="rId8"/>
    <p:sldId id="291" r:id="rId9"/>
    <p:sldId id="258" r:id="rId10"/>
    <p:sldId id="304" r:id="rId11"/>
    <p:sldId id="299" r:id="rId12"/>
    <p:sldId id="273" r:id="rId13"/>
    <p:sldId id="285" r:id="rId14"/>
    <p:sldId id="306" r:id="rId15"/>
    <p:sldId id="307" r:id="rId16"/>
    <p:sldId id="270" r:id="rId17"/>
    <p:sldId id="296" r:id="rId18"/>
    <p:sldId id="305" r:id="rId19"/>
    <p:sldId id="259" r:id="rId20"/>
    <p:sldId id="265" r:id="rId21"/>
    <p:sldId id="266" r:id="rId22"/>
    <p:sldId id="295" r:id="rId23"/>
    <p:sldId id="267" r:id="rId24"/>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0960"/>
    <a:srgbClr val="6666FF"/>
    <a:srgbClr val="C00F4F"/>
    <a:srgbClr val="62078C"/>
    <a:srgbClr val="5F0778"/>
    <a:srgbClr val="540769"/>
    <a:srgbClr val="AB085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0639" autoAdjust="0"/>
  </p:normalViewPr>
  <p:slideViewPr>
    <p:cSldViewPr>
      <p:cViewPr varScale="1">
        <p:scale>
          <a:sx n="81" d="100"/>
          <a:sy n="81" d="100"/>
        </p:scale>
        <p:origin x="2484" y="78"/>
      </p:cViewPr>
      <p:guideLst>
        <p:guide orient="horz" pos="2160"/>
        <p:guide pos="2880"/>
      </p:guideLst>
    </p:cSldViewPr>
  </p:slideViewPr>
  <p:outlineViewPr>
    <p:cViewPr>
      <p:scale>
        <a:sx n="33" d="100"/>
        <a:sy n="33" d="100"/>
      </p:scale>
      <p:origin x="0" y="339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878" y="-102"/>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8BE23D-3224-447C-974F-8C49B3EE2B53}"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B9C66667-45C1-4E61-97B7-28C7F7826ECA}">
      <dgm:prSet phldrT="[Text]" custT="1">
        <dgm:style>
          <a:lnRef idx="1">
            <a:schemeClr val="accent3"/>
          </a:lnRef>
          <a:fillRef idx="2">
            <a:schemeClr val="accent3"/>
          </a:fillRef>
          <a:effectRef idx="1">
            <a:schemeClr val="accent3"/>
          </a:effectRef>
          <a:fontRef idx="minor">
            <a:schemeClr val="dk1"/>
          </a:fontRef>
        </dgm:style>
      </dgm:prSet>
      <dgm:spPr>
        <a:noFill/>
      </dgm:spPr>
      <dgm:t>
        <a:bodyPr/>
        <a:lstStyle/>
        <a:p>
          <a:r>
            <a:rPr lang="en-US" sz="2400" b="1" dirty="0"/>
            <a:t>Home Health Care</a:t>
          </a:r>
        </a:p>
      </dgm:t>
    </dgm:pt>
    <dgm:pt modelId="{BC07CC82-A2A0-40F5-804B-AFE6CD848503}" type="parTrans" cxnId="{A6E4F0A1-F7BB-45C4-BAAF-1FBC2E1A484B}">
      <dgm:prSet/>
      <dgm:spPr/>
      <dgm:t>
        <a:bodyPr/>
        <a:lstStyle/>
        <a:p>
          <a:endParaRPr lang="en-US"/>
        </a:p>
      </dgm:t>
    </dgm:pt>
    <dgm:pt modelId="{82BB488E-DDF0-4E0D-96A2-83A46EC666C2}" type="sibTrans" cxnId="{A6E4F0A1-F7BB-45C4-BAAF-1FBC2E1A484B}">
      <dgm:prSet/>
      <dgm:spPr/>
      <dgm:t>
        <a:bodyPr/>
        <a:lstStyle/>
        <a:p>
          <a:endParaRPr lang="en-US"/>
        </a:p>
      </dgm:t>
    </dgm:pt>
    <dgm:pt modelId="{C298058E-921C-4883-BFBA-5FD494DC2711}">
      <dgm:prSet phldrT="[Text]" custT="1">
        <dgm:style>
          <a:lnRef idx="1">
            <a:schemeClr val="accent5"/>
          </a:lnRef>
          <a:fillRef idx="2">
            <a:schemeClr val="accent5"/>
          </a:fillRef>
          <a:effectRef idx="1">
            <a:schemeClr val="accent5"/>
          </a:effectRef>
          <a:fontRef idx="minor">
            <a:schemeClr val="dk1"/>
          </a:fontRef>
        </dgm:style>
      </dgm:prSet>
      <dgm:spPr>
        <a:noFill/>
      </dgm:spPr>
      <dgm:t>
        <a:bodyPr/>
        <a:lstStyle/>
        <a:p>
          <a:r>
            <a:rPr lang="en-US" sz="2400" b="1" dirty="0"/>
            <a:t>Preventive Care</a:t>
          </a:r>
        </a:p>
      </dgm:t>
    </dgm:pt>
    <dgm:pt modelId="{43B2BF1C-C2AF-4CBF-8EC2-CF0FD56FFEF6}" type="parTrans" cxnId="{A1557ADB-0441-497D-8E7C-E13BEFF75BBD}">
      <dgm:prSet/>
      <dgm:spPr/>
      <dgm:t>
        <a:bodyPr/>
        <a:lstStyle/>
        <a:p>
          <a:endParaRPr lang="en-US"/>
        </a:p>
      </dgm:t>
    </dgm:pt>
    <dgm:pt modelId="{05139415-5C92-44F8-A081-0B2B29E078EB}" type="sibTrans" cxnId="{A1557ADB-0441-497D-8E7C-E13BEFF75BBD}">
      <dgm:prSet/>
      <dgm:spPr/>
      <dgm:t>
        <a:bodyPr/>
        <a:lstStyle/>
        <a:p>
          <a:endParaRPr lang="en-US"/>
        </a:p>
      </dgm:t>
    </dgm:pt>
    <dgm:pt modelId="{9DDEBBCC-9D4E-49BF-8964-7D2727FF9831}">
      <dgm:prSet phldrT="[Text]" custT="1">
        <dgm:style>
          <a:lnRef idx="1">
            <a:schemeClr val="accent6"/>
          </a:lnRef>
          <a:fillRef idx="2">
            <a:schemeClr val="accent6"/>
          </a:fillRef>
          <a:effectRef idx="1">
            <a:schemeClr val="accent6"/>
          </a:effectRef>
          <a:fontRef idx="minor">
            <a:schemeClr val="dk1"/>
          </a:fontRef>
        </dgm:style>
      </dgm:prSet>
      <dgm:spPr>
        <a:noFill/>
      </dgm:spPr>
      <dgm:t>
        <a:bodyPr/>
        <a:lstStyle/>
        <a:p>
          <a:r>
            <a:rPr lang="en-US" sz="2400" b="1" dirty="0"/>
            <a:t>Occupational &amp; Physical Therapy</a:t>
          </a:r>
        </a:p>
      </dgm:t>
    </dgm:pt>
    <dgm:pt modelId="{2C962E3D-458A-438F-A0EB-FB7B00576066}" type="parTrans" cxnId="{5E9710DA-63DA-4196-B053-E2FBDF32B784}">
      <dgm:prSet/>
      <dgm:spPr/>
      <dgm:t>
        <a:bodyPr/>
        <a:lstStyle/>
        <a:p>
          <a:endParaRPr lang="en-US"/>
        </a:p>
      </dgm:t>
    </dgm:pt>
    <dgm:pt modelId="{7CB9A66C-1E63-40B3-B63C-DAA981998C81}" type="sibTrans" cxnId="{5E9710DA-63DA-4196-B053-E2FBDF32B784}">
      <dgm:prSet/>
      <dgm:spPr/>
      <dgm:t>
        <a:bodyPr/>
        <a:lstStyle/>
        <a:p>
          <a:endParaRPr lang="en-US"/>
        </a:p>
      </dgm:t>
    </dgm:pt>
    <dgm:pt modelId="{3896210B-E316-400E-8BBA-25C687F9E144}">
      <dgm:prSet phldrT="[Text]" custT="1">
        <dgm:style>
          <a:lnRef idx="1">
            <a:schemeClr val="accent2"/>
          </a:lnRef>
          <a:fillRef idx="2">
            <a:schemeClr val="accent2"/>
          </a:fillRef>
          <a:effectRef idx="1">
            <a:schemeClr val="accent2"/>
          </a:effectRef>
          <a:fontRef idx="minor">
            <a:schemeClr val="dk1"/>
          </a:fontRef>
        </dgm:style>
      </dgm:prSet>
      <dgm:spPr>
        <a:noFill/>
      </dgm:spPr>
      <dgm:t>
        <a:bodyPr/>
        <a:lstStyle/>
        <a:p>
          <a:r>
            <a:rPr lang="en-US" sz="2400" b="1" dirty="0"/>
            <a:t>Labs, x-rays &amp; tests</a:t>
          </a:r>
        </a:p>
        <a:p>
          <a:r>
            <a:rPr lang="en-US" sz="2400" b="1" dirty="0"/>
            <a:t>Diabetic testing supplies</a:t>
          </a:r>
        </a:p>
        <a:p>
          <a:r>
            <a:rPr lang="en-US" sz="2400" b="1" dirty="0"/>
            <a:t>Durable Medical Equipment </a:t>
          </a:r>
        </a:p>
      </dgm:t>
    </dgm:pt>
    <dgm:pt modelId="{D441E6A5-D386-4681-B9EE-DA914DE0D954}" type="parTrans" cxnId="{CD1F4AF6-C4E9-421F-A629-28178600C65B}">
      <dgm:prSet/>
      <dgm:spPr/>
      <dgm:t>
        <a:bodyPr/>
        <a:lstStyle/>
        <a:p>
          <a:endParaRPr lang="en-US"/>
        </a:p>
      </dgm:t>
    </dgm:pt>
    <dgm:pt modelId="{C9BA79AA-87CA-4D32-9EB5-7E972F7C9EB2}" type="sibTrans" cxnId="{CD1F4AF6-C4E9-421F-A629-28178600C65B}">
      <dgm:prSet/>
      <dgm:spPr/>
      <dgm:t>
        <a:bodyPr/>
        <a:lstStyle/>
        <a:p>
          <a:endParaRPr lang="en-US"/>
        </a:p>
      </dgm:t>
    </dgm:pt>
    <dgm:pt modelId="{CE03BA28-6759-4A11-A20B-CF3DEFB2B3E2}">
      <dgm:prSet phldrT="[Text]" custT="1">
        <dgm:style>
          <a:lnRef idx="1">
            <a:schemeClr val="accent4"/>
          </a:lnRef>
          <a:fillRef idx="2">
            <a:schemeClr val="accent4"/>
          </a:fillRef>
          <a:effectRef idx="1">
            <a:schemeClr val="accent4"/>
          </a:effectRef>
          <a:fontRef idx="minor">
            <a:schemeClr val="dk1"/>
          </a:fontRef>
        </dgm:style>
      </dgm:prSet>
      <dgm:spPr>
        <a:noFill/>
      </dgm:spPr>
      <dgm:t>
        <a:bodyPr/>
        <a:lstStyle/>
        <a:p>
          <a:r>
            <a:rPr lang="en-US" sz="2400" b="1" dirty="0">
              <a:effectLst/>
              <a:latin typeface="+mn-lt"/>
            </a:rPr>
            <a:t>Outpatient Medical Care</a:t>
          </a:r>
        </a:p>
      </dgm:t>
    </dgm:pt>
    <dgm:pt modelId="{7A9D45DE-278A-4DE4-8FD1-76E8FE41CD3F}" type="sibTrans" cxnId="{9662209C-2BBD-4111-BF57-79B38FCFEE2E}">
      <dgm:prSet/>
      <dgm:spPr/>
      <dgm:t>
        <a:bodyPr/>
        <a:lstStyle/>
        <a:p>
          <a:endParaRPr lang="en-US"/>
        </a:p>
      </dgm:t>
    </dgm:pt>
    <dgm:pt modelId="{1CD7AD16-FF8C-429D-9EBC-924D5793B2F7}" type="parTrans" cxnId="{9662209C-2BBD-4111-BF57-79B38FCFEE2E}">
      <dgm:prSet/>
      <dgm:spPr/>
      <dgm:t>
        <a:bodyPr/>
        <a:lstStyle/>
        <a:p>
          <a:endParaRPr lang="en-US"/>
        </a:p>
      </dgm:t>
    </dgm:pt>
    <dgm:pt modelId="{92873134-B81E-4875-B097-D50826547596}" type="pres">
      <dgm:prSet presAssocID="{CD8BE23D-3224-447C-974F-8C49B3EE2B53}" presName="diagram" presStyleCnt="0">
        <dgm:presLayoutVars>
          <dgm:dir/>
          <dgm:resizeHandles val="exact"/>
        </dgm:presLayoutVars>
      </dgm:prSet>
      <dgm:spPr/>
    </dgm:pt>
    <dgm:pt modelId="{78072E62-E4B6-48AE-A9D9-323D465E2B1F}" type="pres">
      <dgm:prSet presAssocID="{CE03BA28-6759-4A11-A20B-CF3DEFB2B3E2}" presName="node" presStyleLbl="node1" presStyleIdx="0" presStyleCnt="5" custScaleX="154000" custScaleY="138450" custLinFactNeighborX="-55" custLinFactNeighborY="1893">
        <dgm:presLayoutVars>
          <dgm:bulletEnabled val="1"/>
        </dgm:presLayoutVars>
      </dgm:prSet>
      <dgm:spPr/>
    </dgm:pt>
    <dgm:pt modelId="{3523393B-3318-447D-8A91-F98B35C2C932}" type="pres">
      <dgm:prSet presAssocID="{7A9D45DE-278A-4DE4-8FD1-76E8FE41CD3F}" presName="sibTrans" presStyleCnt="0"/>
      <dgm:spPr/>
    </dgm:pt>
    <dgm:pt modelId="{F37DBB7B-ACCD-4842-9A9D-B5F15BC638DC}" type="pres">
      <dgm:prSet presAssocID="{B9C66667-45C1-4E61-97B7-28C7F7826ECA}" presName="node" presStyleLbl="node1" presStyleIdx="1" presStyleCnt="5" custScaleX="181277" custScaleY="140192" custLinFactNeighborX="976" custLinFactNeighborY="6497">
        <dgm:presLayoutVars>
          <dgm:bulletEnabled val="1"/>
        </dgm:presLayoutVars>
      </dgm:prSet>
      <dgm:spPr/>
    </dgm:pt>
    <dgm:pt modelId="{0C5ADA61-3883-4079-B5C9-AFAE4D00CC3E}" type="pres">
      <dgm:prSet presAssocID="{82BB488E-DDF0-4E0D-96A2-83A46EC666C2}" presName="sibTrans" presStyleCnt="0"/>
      <dgm:spPr/>
    </dgm:pt>
    <dgm:pt modelId="{E5F08833-50D6-492F-9227-816A604E79AC}" type="pres">
      <dgm:prSet presAssocID="{C298058E-921C-4883-BFBA-5FD494DC2711}" presName="node" presStyleLbl="node1" presStyleIdx="2" presStyleCnt="5" custScaleY="163977" custLinFactNeighborX="-456" custLinFactNeighborY="-4082">
        <dgm:presLayoutVars>
          <dgm:bulletEnabled val="1"/>
        </dgm:presLayoutVars>
      </dgm:prSet>
      <dgm:spPr/>
    </dgm:pt>
    <dgm:pt modelId="{762779F5-A4A8-4E5D-8612-EA8B447EA79C}" type="pres">
      <dgm:prSet presAssocID="{05139415-5C92-44F8-A081-0B2B29E078EB}" presName="sibTrans" presStyleCnt="0"/>
      <dgm:spPr/>
    </dgm:pt>
    <dgm:pt modelId="{4A7C93B6-A8A5-44EE-A2F8-D323FD970E1B}" type="pres">
      <dgm:prSet presAssocID="{9DDEBBCC-9D4E-49BF-8964-7D2727FF9831}" presName="node" presStyleLbl="node1" presStyleIdx="3" presStyleCnt="5" custScaleY="163977">
        <dgm:presLayoutVars>
          <dgm:bulletEnabled val="1"/>
        </dgm:presLayoutVars>
      </dgm:prSet>
      <dgm:spPr/>
    </dgm:pt>
    <dgm:pt modelId="{C5BEC7F6-C619-46C3-A736-18D710B25424}" type="pres">
      <dgm:prSet presAssocID="{7CB9A66C-1E63-40B3-B63C-DAA981998C81}" presName="sibTrans" presStyleCnt="0"/>
      <dgm:spPr/>
    </dgm:pt>
    <dgm:pt modelId="{9BDE0865-A128-4F4B-9990-60AD73AE2F22}" type="pres">
      <dgm:prSet presAssocID="{3896210B-E316-400E-8BBA-25C687F9E144}" presName="node" presStyleLbl="node1" presStyleIdx="4" presStyleCnt="5" custScaleY="163977">
        <dgm:presLayoutVars>
          <dgm:bulletEnabled val="1"/>
        </dgm:presLayoutVars>
      </dgm:prSet>
      <dgm:spPr/>
    </dgm:pt>
  </dgm:ptLst>
  <dgm:cxnLst>
    <dgm:cxn modelId="{39A75606-4FE4-4549-BF05-64E023421B03}" type="presOf" srcId="{9DDEBBCC-9D4E-49BF-8964-7D2727FF9831}" destId="{4A7C93B6-A8A5-44EE-A2F8-D323FD970E1B}" srcOrd="0" destOrd="0" presId="urn:microsoft.com/office/officeart/2005/8/layout/default#1"/>
    <dgm:cxn modelId="{1EC7627E-F063-45FC-94B4-7D6D4530D496}" type="presOf" srcId="{C298058E-921C-4883-BFBA-5FD494DC2711}" destId="{E5F08833-50D6-492F-9227-816A604E79AC}" srcOrd="0" destOrd="0" presId="urn:microsoft.com/office/officeart/2005/8/layout/default#1"/>
    <dgm:cxn modelId="{9662209C-2BBD-4111-BF57-79B38FCFEE2E}" srcId="{CD8BE23D-3224-447C-974F-8C49B3EE2B53}" destId="{CE03BA28-6759-4A11-A20B-CF3DEFB2B3E2}" srcOrd="0" destOrd="0" parTransId="{1CD7AD16-FF8C-429D-9EBC-924D5793B2F7}" sibTransId="{7A9D45DE-278A-4DE4-8FD1-76E8FE41CD3F}"/>
    <dgm:cxn modelId="{A6E4F0A1-F7BB-45C4-BAAF-1FBC2E1A484B}" srcId="{CD8BE23D-3224-447C-974F-8C49B3EE2B53}" destId="{B9C66667-45C1-4E61-97B7-28C7F7826ECA}" srcOrd="1" destOrd="0" parTransId="{BC07CC82-A2A0-40F5-804B-AFE6CD848503}" sibTransId="{82BB488E-DDF0-4E0D-96A2-83A46EC666C2}"/>
    <dgm:cxn modelId="{FE8806A2-5F0B-493E-A0BA-1A7544F64580}" type="presOf" srcId="{CD8BE23D-3224-447C-974F-8C49B3EE2B53}" destId="{92873134-B81E-4875-B097-D50826547596}" srcOrd="0" destOrd="0" presId="urn:microsoft.com/office/officeart/2005/8/layout/default#1"/>
    <dgm:cxn modelId="{BD868BA2-2573-461D-A716-C8CCE360FFCA}" type="presOf" srcId="{B9C66667-45C1-4E61-97B7-28C7F7826ECA}" destId="{F37DBB7B-ACCD-4842-9A9D-B5F15BC638DC}" srcOrd="0" destOrd="0" presId="urn:microsoft.com/office/officeart/2005/8/layout/default#1"/>
    <dgm:cxn modelId="{8FB0AAA4-F12B-469F-8A70-D575FCCED295}" type="presOf" srcId="{CE03BA28-6759-4A11-A20B-CF3DEFB2B3E2}" destId="{78072E62-E4B6-48AE-A9D9-323D465E2B1F}" srcOrd="0" destOrd="0" presId="urn:microsoft.com/office/officeart/2005/8/layout/default#1"/>
    <dgm:cxn modelId="{E100FBB3-8477-4C89-A1A0-1C61BC37C5BF}" type="presOf" srcId="{3896210B-E316-400E-8BBA-25C687F9E144}" destId="{9BDE0865-A128-4F4B-9990-60AD73AE2F22}" srcOrd="0" destOrd="0" presId="urn:microsoft.com/office/officeart/2005/8/layout/default#1"/>
    <dgm:cxn modelId="{5E9710DA-63DA-4196-B053-E2FBDF32B784}" srcId="{CD8BE23D-3224-447C-974F-8C49B3EE2B53}" destId="{9DDEBBCC-9D4E-49BF-8964-7D2727FF9831}" srcOrd="3" destOrd="0" parTransId="{2C962E3D-458A-438F-A0EB-FB7B00576066}" sibTransId="{7CB9A66C-1E63-40B3-B63C-DAA981998C81}"/>
    <dgm:cxn modelId="{A1557ADB-0441-497D-8E7C-E13BEFF75BBD}" srcId="{CD8BE23D-3224-447C-974F-8C49B3EE2B53}" destId="{C298058E-921C-4883-BFBA-5FD494DC2711}" srcOrd="2" destOrd="0" parTransId="{43B2BF1C-C2AF-4CBF-8EC2-CF0FD56FFEF6}" sibTransId="{05139415-5C92-44F8-A081-0B2B29E078EB}"/>
    <dgm:cxn modelId="{CD1F4AF6-C4E9-421F-A629-28178600C65B}" srcId="{CD8BE23D-3224-447C-974F-8C49B3EE2B53}" destId="{3896210B-E316-400E-8BBA-25C687F9E144}" srcOrd="4" destOrd="0" parTransId="{D441E6A5-D386-4681-B9EE-DA914DE0D954}" sibTransId="{C9BA79AA-87CA-4D32-9EB5-7E972F7C9EB2}"/>
    <dgm:cxn modelId="{53FD70AB-38AB-491C-949B-A6A045A0FC4F}" type="presParOf" srcId="{92873134-B81E-4875-B097-D50826547596}" destId="{78072E62-E4B6-48AE-A9D9-323D465E2B1F}" srcOrd="0" destOrd="0" presId="urn:microsoft.com/office/officeart/2005/8/layout/default#1"/>
    <dgm:cxn modelId="{9DF26840-1FF6-45F6-8195-89F43E2FD814}" type="presParOf" srcId="{92873134-B81E-4875-B097-D50826547596}" destId="{3523393B-3318-447D-8A91-F98B35C2C932}" srcOrd="1" destOrd="0" presId="urn:microsoft.com/office/officeart/2005/8/layout/default#1"/>
    <dgm:cxn modelId="{C0379D4B-52BA-4ECA-9006-FF9622191D16}" type="presParOf" srcId="{92873134-B81E-4875-B097-D50826547596}" destId="{F37DBB7B-ACCD-4842-9A9D-B5F15BC638DC}" srcOrd="2" destOrd="0" presId="urn:microsoft.com/office/officeart/2005/8/layout/default#1"/>
    <dgm:cxn modelId="{276AD188-4C29-4D50-953B-5BE5A39B6B2F}" type="presParOf" srcId="{92873134-B81E-4875-B097-D50826547596}" destId="{0C5ADA61-3883-4079-B5C9-AFAE4D00CC3E}" srcOrd="3" destOrd="0" presId="urn:microsoft.com/office/officeart/2005/8/layout/default#1"/>
    <dgm:cxn modelId="{68173EBD-DC2F-4E32-8A12-519577020C58}" type="presParOf" srcId="{92873134-B81E-4875-B097-D50826547596}" destId="{E5F08833-50D6-492F-9227-816A604E79AC}" srcOrd="4" destOrd="0" presId="urn:microsoft.com/office/officeart/2005/8/layout/default#1"/>
    <dgm:cxn modelId="{7EB90621-DCA7-4918-A8C3-C1185445C480}" type="presParOf" srcId="{92873134-B81E-4875-B097-D50826547596}" destId="{762779F5-A4A8-4E5D-8612-EA8B447EA79C}" srcOrd="5" destOrd="0" presId="urn:microsoft.com/office/officeart/2005/8/layout/default#1"/>
    <dgm:cxn modelId="{D3B0C54D-E0AD-4853-BBC1-AAE68E2AC4C4}" type="presParOf" srcId="{92873134-B81E-4875-B097-D50826547596}" destId="{4A7C93B6-A8A5-44EE-A2F8-D323FD970E1B}" srcOrd="6" destOrd="0" presId="urn:microsoft.com/office/officeart/2005/8/layout/default#1"/>
    <dgm:cxn modelId="{D1FB7752-C197-42B5-8C53-3C208BAF6D97}" type="presParOf" srcId="{92873134-B81E-4875-B097-D50826547596}" destId="{C5BEC7F6-C619-46C3-A736-18D710B25424}" srcOrd="7" destOrd="0" presId="urn:microsoft.com/office/officeart/2005/8/layout/default#1"/>
    <dgm:cxn modelId="{D66A5B99-3125-4010-ADC1-2D579DAE32E3}" type="presParOf" srcId="{92873134-B81E-4875-B097-D50826547596}" destId="{9BDE0865-A128-4F4B-9990-60AD73AE2F22}" srcOrd="8" destOrd="0" presId="urn:microsoft.com/office/officeart/2005/8/layout/default#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72E62-E4B6-48AE-A9D9-323D465E2B1F}">
      <dsp:nvSpPr>
        <dsp:cNvPr id="0" name=""/>
        <dsp:cNvSpPr/>
      </dsp:nvSpPr>
      <dsp:spPr>
        <a:xfrm>
          <a:off x="0" y="346719"/>
          <a:ext cx="3839537" cy="2071106"/>
        </a:xfrm>
        <a:prstGeom prst="rect">
          <a:avLst/>
        </a:prstGeom>
        <a:no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latin typeface="+mn-lt"/>
            </a:rPr>
            <a:t>Outpatient Medical Care</a:t>
          </a:r>
        </a:p>
      </dsp:txBody>
      <dsp:txXfrm>
        <a:off x="0" y="346719"/>
        <a:ext cx="3839537" cy="2071106"/>
      </dsp:txXfrm>
    </dsp:sp>
    <dsp:sp modelId="{F37DBB7B-ACCD-4842-9A9D-B5F15BC638DC}">
      <dsp:nvSpPr>
        <dsp:cNvPr id="0" name=""/>
        <dsp:cNvSpPr/>
      </dsp:nvSpPr>
      <dsp:spPr>
        <a:xfrm>
          <a:off x="4090991" y="402561"/>
          <a:ext cx="4519608" cy="2097165"/>
        </a:xfrm>
        <a:prstGeom prst="rect">
          <a:avLst/>
        </a:prstGeom>
        <a:no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Home Health Care</a:t>
          </a:r>
        </a:p>
      </dsp:txBody>
      <dsp:txXfrm>
        <a:off x="4090991" y="402561"/>
        <a:ext cx="4519608" cy="2097165"/>
      </dsp:txXfrm>
    </dsp:sp>
    <dsp:sp modelId="{E5F08833-50D6-492F-9227-816A604E79AC}">
      <dsp:nvSpPr>
        <dsp:cNvPr id="0" name=""/>
        <dsp:cNvSpPr/>
      </dsp:nvSpPr>
      <dsp:spPr>
        <a:xfrm>
          <a:off x="304801" y="2590793"/>
          <a:ext cx="2493205" cy="2452970"/>
        </a:xfrm>
        <a:prstGeom prst="rect">
          <a:avLst/>
        </a:prstGeom>
        <a:no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Preventive Care</a:t>
          </a:r>
        </a:p>
      </dsp:txBody>
      <dsp:txXfrm>
        <a:off x="304801" y="2590793"/>
        <a:ext cx="2493205" cy="2452970"/>
      </dsp:txXfrm>
    </dsp:sp>
    <dsp:sp modelId="{4A7C93B6-A8A5-44EE-A2F8-D323FD970E1B}">
      <dsp:nvSpPr>
        <dsp:cNvPr id="0" name=""/>
        <dsp:cNvSpPr/>
      </dsp:nvSpPr>
      <dsp:spPr>
        <a:xfrm>
          <a:off x="3058697" y="2651857"/>
          <a:ext cx="2493205" cy="2452970"/>
        </a:xfrm>
        <a:prstGeom prst="rect">
          <a:avLst/>
        </a:prstGeom>
        <a:no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Occupational &amp; Physical Therapy</a:t>
          </a:r>
        </a:p>
      </dsp:txBody>
      <dsp:txXfrm>
        <a:off x="3058697" y="2651857"/>
        <a:ext cx="2493205" cy="2452970"/>
      </dsp:txXfrm>
    </dsp:sp>
    <dsp:sp modelId="{9BDE0865-A128-4F4B-9990-60AD73AE2F22}">
      <dsp:nvSpPr>
        <dsp:cNvPr id="0" name=""/>
        <dsp:cNvSpPr/>
      </dsp:nvSpPr>
      <dsp:spPr>
        <a:xfrm>
          <a:off x="5801223" y="2651857"/>
          <a:ext cx="2493205" cy="2452970"/>
        </a:xfrm>
        <a:prstGeom prst="rect">
          <a:avLst/>
        </a:prstGeom>
        <a:no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Labs, x-rays &amp; tests</a:t>
          </a:r>
        </a:p>
        <a:p>
          <a:pPr marL="0" lvl="0" indent="0" algn="ctr" defTabSz="1066800">
            <a:lnSpc>
              <a:spcPct val="90000"/>
            </a:lnSpc>
            <a:spcBef>
              <a:spcPct val="0"/>
            </a:spcBef>
            <a:spcAft>
              <a:spcPct val="35000"/>
            </a:spcAft>
            <a:buNone/>
          </a:pPr>
          <a:r>
            <a:rPr lang="en-US" sz="2400" b="1" kern="1200" dirty="0"/>
            <a:t>Diabetic testing supplies</a:t>
          </a:r>
        </a:p>
        <a:p>
          <a:pPr marL="0" lvl="0" indent="0" algn="ctr" defTabSz="1066800">
            <a:lnSpc>
              <a:spcPct val="90000"/>
            </a:lnSpc>
            <a:spcBef>
              <a:spcPct val="0"/>
            </a:spcBef>
            <a:spcAft>
              <a:spcPct val="35000"/>
            </a:spcAft>
            <a:buNone/>
          </a:pPr>
          <a:r>
            <a:rPr lang="en-US" sz="2400" b="1" kern="1200" dirty="0"/>
            <a:t>Durable Medical Equipment </a:t>
          </a:r>
        </a:p>
      </dsp:txBody>
      <dsp:txXfrm>
        <a:off x="5801223" y="2651857"/>
        <a:ext cx="2493205" cy="245297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5138"/>
          </a:xfrm>
          <a:prstGeom prst="rect">
            <a:avLst/>
          </a:prstGeom>
          <a:noFill/>
          <a:ln w="9525">
            <a:noFill/>
            <a:miter lim="800000"/>
            <a:headEnd/>
            <a:tailEnd/>
          </a:ln>
        </p:spPr>
        <p:txBody>
          <a:bodyPr vert="horz" wrap="square" lIns="90416" tIns="45208" rIns="90416" bIns="45208" numCol="1" anchor="t" anchorCtr="0" compatLnSpc="1">
            <a:prstTxWarp prst="textNoShape">
              <a:avLst/>
            </a:prstTxWarp>
          </a:bodyPr>
          <a:lstStyle>
            <a:lvl1pPr eaLnBrk="0" hangingPunct="0">
              <a:defRPr sz="1200">
                <a:ea typeface="ＭＳ Ｐゴシック" charset="-128"/>
                <a:cs typeface="+mn-cs"/>
              </a:defRPr>
            </a:lvl1pPr>
          </a:lstStyle>
          <a:p>
            <a:pPr>
              <a:defRPr/>
            </a:pPr>
            <a:r>
              <a:rPr lang="en-US"/>
              <a:t>Get Ready for Medicare </a:t>
            </a:r>
          </a:p>
        </p:txBody>
      </p:sp>
      <p:sp>
        <p:nvSpPr>
          <p:cNvPr id="5123" name="Rectangle 3"/>
          <p:cNvSpPr>
            <a:spLocks noGrp="1" noChangeArrowheads="1"/>
          </p:cNvSpPr>
          <p:nvPr>
            <p:ph type="dt" sz="quarter" idx="1"/>
          </p:nvPr>
        </p:nvSpPr>
        <p:spPr bwMode="auto">
          <a:xfrm>
            <a:off x="3972560" y="0"/>
            <a:ext cx="3037840" cy="465138"/>
          </a:xfrm>
          <a:prstGeom prst="rect">
            <a:avLst/>
          </a:prstGeom>
          <a:noFill/>
          <a:ln w="9525">
            <a:noFill/>
            <a:miter lim="800000"/>
            <a:headEnd/>
            <a:tailEnd/>
          </a:ln>
        </p:spPr>
        <p:txBody>
          <a:bodyPr vert="horz" wrap="square" lIns="90416" tIns="45208" rIns="90416" bIns="45208" numCol="1" anchor="t" anchorCtr="0" compatLnSpc="1">
            <a:prstTxWarp prst="textNoShape">
              <a:avLst/>
            </a:prstTxWarp>
          </a:bodyPr>
          <a:lstStyle>
            <a:lvl1pPr algn="r" eaLnBrk="0" hangingPunct="0">
              <a:defRPr sz="1200">
                <a:ea typeface="ＭＳ Ｐゴシック" charset="-128"/>
                <a:cs typeface="+mn-cs"/>
              </a:defRPr>
            </a:lvl1pPr>
          </a:lstStyle>
          <a:p>
            <a:pPr>
              <a:defRPr/>
            </a:pPr>
            <a:fld id="{DCD1C18B-ADA9-40B2-A91F-112BE809B93C}" type="datetime1">
              <a:rPr lang="en-US"/>
              <a:pPr>
                <a:defRPr/>
              </a:pPr>
              <a:t>3/8/2019</a:t>
            </a:fld>
            <a:endParaRPr lang="en-US"/>
          </a:p>
        </p:txBody>
      </p:sp>
      <p:sp>
        <p:nvSpPr>
          <p:cNvPr id="5124" name="Rectangle 4"/>
          <p:cNvSpPr>
            <a:spLocks noGrp="1" noChangeArrowheads="1"/>
          </p:cNvSpPr>
          <p:nvPr>
            <p:ph type="ftr" sz="quarter" idx="2"/>
          </p:nvPr>
        </p:nvSpPr>
        <p:spPr bwMode="auto">
          <a:xfrm>
            <a:off x="0" y="8831264"/>
            <a:ext cx="5530427" cy="465137"/>
          </a:xfrm>
          <a:prstGeom prst="rect">
            <a:avLst/>
          </a:prstGeom>
          <a:noFill/>
          <a:ln w="9525">
            <a:noFill/>
            <a:miter lim="800000"/>
            <a:headEnd/>
            <a:tailEnd/>
          </a:ln>
        </p:spPr>
        <p:txBody>
          <a:bodyPr vert="horz" wrap="square" lIns="90416" tIns="45208" rIns="90416" bIns="45208" numCol="1" anchor="b" anchorCtr="0" compatLnSpc="1">
            <a:prstTxWarp prst="textNoShape">
              <a:avLst/>
            </a:prstTxWarp>
          </a:bodyPr>
          <a:lstStyle>
            <a:lvl1pPr eaLnBrk="0" hangingPunct="0">
              <a:defRPr sz="1200">
                <a:ea typeface="ＭＳ Ｐゴシック" charset="-128"/>
                <a:cs typeface="+mn-cs"/>
              </a:defRPr>
            </a:lvl1pPr>
          </a:lstStyle>
          <a:p>
            <a:pPr>
              <a:defRPr/>
            </a:pPr>
            <a:r>
              <a:rPr lang="en-US"/>
              <a:t>APPRISE, A Program of the Pennsylvania Department of Aging</a:t>
            </a:r>
          </a:p>
        </p:txBody>
      </p:sp>
      <p:sp>
        <p:nvSpPr>
          <p:cNvPr id="5125" name="Rectangle 5"/>
          <p:cNvSpPr>
            <a:spLocks noGrp="1" noChangeArrowheads="1"/>
          </p:cNvSpPr>
          <p:nvPr>
            <p:ph type="sldNum" sz="quarter" idx="3"/>
          </p:nvPr>
        </p:nvSpPr>
        <p:spPr bwMode="auto">
          <a:xfrm>
            <a:off x="5764107" y="8831264"/>
            <a:ext cx="1246293" cy="465137"/>
          </a:xfrm>
          <a:prstGeom prst="rect">
            <a:avLst/>
          </a:prstGeom>
          <a:noFill/>
          <a:ln w="9525">
            <a:noFill/>
            <a:miter lim="800000"/>
            <a:headEnd/>
            <a:tailEnd/>
          </a:ln>
        </p:spPr>
        <p:txBody>
          <a:bodyPr vert="horz" wrap="square" lIns="90416" tIns="45208" rIns="90416" bIns="45208" numCol="1" anchor="b" anchorCtr="0" compatLnSpc="1">
            <a:prstTxWarp prst="textNoShape">
              <a:avLst/>
            </a:prstTxWarp>
          </a:bodyPr>
          <a:lstStyle>
            <a:lvl1pPr algn="r" eaLnBrk="0" hangingPunct="0">
              <a:defRPr sz="1200">
                <a:ea typeface="ＭＳ Ｐゴシック" charset="-128"/>
                <a:cs typeface="+mn-cs"/>
              </a:defRPr>
            </a:lvl1pPr>
          </a:lstStyle>
          <a:p>
            <a:pPr>
              <a:defRPr/>
            </a:pPr>
            <a:fld id="{F634EB7A-6301-47C4-8E2C-D392BD59A003}" type="slidenum">
              <a:rPr lang="en-US"/>
              <a:pPr>
                <a:defRPr/>
              </a:pPr>
              <a:t>‹#›</a:t>
            </a:fld>
            <a:endParaRPr lang="en-US"/>
          </a:p>
        </p:txBody>
      </p:sp>
    </p:spTree>
    <p:extLst>
      <p:ext uri="{BB962C8B-B14F-4D97-AF65-F5344CB8AC3E}">
        <p14:creationId xmlns:p14="http://schemas.microsoft.com/office/powerpoint/2010/main" val="14353727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5138"/>
          </a:xfrm>
          <a:prstGeom prst="rect">
            <a:avLst/>
          </a:prstGeom>
          <a:noFill/>
          <a:ln w="9525">
            <a:noFill/>
            <a:miter lim="800000"/>
            <a:headEnd/>
            <a:tailEnd/>
          </a:ln>
        </p:spPr>
        <p:txBody>
          <a:bodyPr vert="horz" wrap="square" lIns="90416" tIns="45208" rIns="90416" bIns="45208" numCol="1" anchor="t" anchorCtr="0" compatLnSpc="1">
            <a:prstTxWarp prst="textNoShape">
              <a:avLst/>
            </a:prstTxWarp>
          </a:bodyPr>
          <a:lstStyle>
            <a:lvl1pPr eaLnBrk="0" hangingPunct="0">
              <a:defRPr sz="1200">
                <a:ea typeface="ＭＳ Ｐゴシック" charset="-128"/>
                <a:cs typeface="+mn-cs"/>
              </a:defRPr>
            </a:lvl1pPr>
          </a:lstStyle>
          <a:p>
            <a:pPr>
              <a:defRPr/>
            </a:pPr>
            <a:r>
              <a:rPr lang="en-US"/>
              <a:t>Get Ready for Medicare</a:t>
            </a:r>
          </a:p>
        </p:txBody>
      </p:sp>
      <p:sp>
        <p:nvSpPr>
          <p:cNvPr id="3075" name="Rectangle 3"/>
          <p:cNvSpPr>
            <a:spLocks noGrp="1" noChangeArrowheads="1"/>
          </p:cNvSpPr>
          <p:nvPr>
            <p:ph type="dt" idx="1"/>
          </p:nvPr>
        </p:nvSpPr>
        <p:spPr bwMode="auto">
          <a:xfrm>
            <a:off x="3972560" y="0"/>
            <a:ext cx="3037840" cy="465138"/>
          </a:xfrm>
          <a:prstGeom prst="rect">
            <a:avLst/>
          </a:prstGeom>
          <a:noFill/>
          <a:ln w="9525">
            <a:noFill/>
            <a:miter lim="800000"/>
            <a:headEnd/>
            <a:tailEnd/>
          </a:ln>
        </p:spPr>
        <p:txBody>
          <a:bodyPr vert="horz" wrap="square" lIns="90416" tIns="45208" rIns="90416" bIns="45208" numCol="1" anchor="t" anchorCtr="0" compatLnSpc="1">
            <a:prstTxWarp prst="textNoShape">
              <a:avLst/>
            </a:prstTxWarp>
          </a:bodyPr>
          <a:lstStyle>
            <a:lvl1pPr algn="r" eaLnBrk="0" hangingPunct="0">
              <a:defRPr sz="1200">
                <a:ea typeface="ＭＳ Ｐゴシック" charset="-128"/>
                <a:cs typeface="+mn-cs"/>
              </a:defRPr>
            </a:lvl1pPr>
          </a:lstStyle>
          <a:p>
            <a:pPr>
              <a:defRPr/>
            </a:pPr>
            <a:fld id="{C1917096-6FD3-422F-92CA-BBCC5CA2BBF2}" type="datetime1">
              <a:rPr lang="en-US"/>
              <a:pPr>
                <a:defRPr/>
              </a:pPr>
              <a:t>3/8/2019</a:t>
            </a:fld>
            <a:endParaRPr lang="en-US"/>
          </a:p>
        </p:txBody>
      </p:sp>
      <p:sp>
        <p:nvSpPr>
          <p:cNvPr id="4506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4720" y="4416426"/>
            <a:ext cx="5140960" cy="4183063"/>
          </a:xfrm>
          <a:prstGeom prst="rect">
            <a:avLst/>
          </a:prstGeom>
          <a:noFill/>
          <a:ln w="9525">
            <a:noFill/>
            <a:miter lim="800000"/>
            <a:headEnd/>
            <a:tailEnd/>
          </a:ln>
        </p:spPr>
        <p:txBody>
          <a:bodyPr vert="horz" wrap="square" lIns="90416" tIns="45208" rIns="90416" bIns="4520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4"/>
            <a:ext cx="4829387" cy="465137"/>
          </a:xfrm>
          <a:prstGeom prst="rect">
            <a:avLst/>
          </a:prstGeom>
          <a:noFill/>
          <a:ln w="9525">
            <a:noFill/>
            <a:miter lim="800000"/>
            <a:headEnd/>
            <a:tailEnd/>
          </a:ln>
        </p:spPr>
        <p:txBody>
          <a:bodyPr vert="horz" wrap="square" lIns="90416" tIns="45208" rIns="90416" bIns="45208" numCol="1" anchor="b" anchorCtr="0" compatLnSpc="1">
            <a:prstTxWarp prst="textNoShape">
              <a:avLst/>
            </a:prstTxWarp>
          </a:bodyPr>
          <a:lstStyle>
            <a:lvl1pPr eaLnBrk="0" hangingPunct="0">
              <a:defRPr sz="1200">
                <a:ea typeface="ＭＳ Ｐゴシック" charset="-128"/>
                <a:cs typeface="+mn-cs"/>
              </a:defRPr>
            </a:lvl1pPr>
          </a:lstStyle>
          <a:p>
            <a:pPr>
              <a:defRPr/>
            </a:pPr>
            <a:r>
              <a:rPr lang="en-US"/>
              <a:t>APPRISE, A Program of the Pennsylvania Department of Aging</a:t>
            </a:r>
          </a:p>
        </p:txBody>
      </p:sp>
      <p:sp>
        <p:nvSpPr>
          <p:cNvPr id="3079" name="Rectangle 7"/>
          <p:cNvSpPr>
            <a:spLocks noGrp="1" noChangeArrowheads="1"/>
          </p:cNvSpPr>
          <p:nvPr>
            <p:ph type="sldNum" sz="quarter" idx="5"/>
          </p:nvPr>
        </p:nvSpPr>
        <p:spPr bwMode="auto">
          <a:xfrm>
            <a:off x="5452533" y="8831264"/>
            <a:ext cx="1557867" cy="465137"/>
          </a:xfrm>
          <a:prstGeom prst="rect">
            <a:avLst/>
          </a:prstGeom>
          <a:noFill/>
          <a:ln w="9525">
            <a:noFill/>
            <a:miter lim="800000"/>
            <a:headEnd/>
            <a:tailEnd/>
          </a:ln>
        </p:spPr>
        <p:txBody>
          <a:bodyPr vert="horz" wrap="square" lIns="90416" tIns="45208" rIns="90416" bIns="45208" numCol="1" anchor="b" anchorCtr="0" compatLnSpc="1">
            <a:prstTxWarp prst="textNoShape">
              <a:avLst/>
            </a:prstTxWarp>
          </a:bodyPr>
          <a:lstStyle>
            <a:lvl1pPr algn="r" eaLnBrk="0" hangingPunct="0">
              <a:defRPr sz="1200">
                <a:ea typeface="ＭＳ Ｐゴシック" charset="-128"/>
                <a:cs typeface="+mn-cs"/>
              </a:defRPr>
            </a:lvl1pPr>
          </a:lstStyle>
          <a:p>
            <a:pPr>
              <a:defRPr/>
            </a:pPr>
            <a:fld id="{EE802871-8307-49BB-8DA8-BFED3AF540E7}" type="slidenum">
              <a:rPr lang="en-US"/>
              <a:pPr>
                <a:defRPr/>
              </a:pPr>
              <a:t>‹#›</a:t>
            </a:fld>
            <a:endParaRPr lang="en-US"/>
          </a:p>
        </p:txBody>
      </p:sp>
    </p:spTree>
    <p:extLst>
      <p:ext uri="{BB962C8B-B14F-4D97-AF65-F5344CB8AC3E}">
        <p14:creationId xmlns:p14="http://schemas.microsoft.com/office/powerpoint/2010/main" val="4135579428"/>
      </p:ext>
    </p:extLst>
  </p:cSld>
  <p:clrMap bg1="lt1" tx1="dk1" bg2="lt2" tx2="dk2" accent1="accent1" accent2="accent2" accent3="accent3" accent4="accent4" accent5="accent5" accent6="accent6" hlink="hlink" folHlink="folHlink"/>
  <p:hf sldNum="0"/>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p:txBody>
          <a:bodyPr/>
          <a:lstStyle/>
          <a:p>
            <a:pPr>
              <a:defRPr/>
            </a:pPr>
            <a:r>
              <a:rPr lang="en-US">
                <a:ea typeface="ＭＳ Ｐゴシック" pitchFamily="34" charset="-128"/>
              </a:rPr>
              <a:t>Get Ready for Medicare</a:t>
            </a:r>
          </a:p>
        </p:txBody>
      </p:sp>
      <p:sp>
        <p:nvSpPr>
          <p:cNvPr id="48131" name="Rectangle 3"/>
          <p:cNvSpPr>
            <a:spLocks noGrp="1" noChangeArrowheads="1"/>
          </p:cNvSpPr>
          <p:nvPr>
            <p:ph type="dt" sz="quarter" idx="1"/>
          </p:nvPr>
        </p:nvSpPr>
        <p:spPr/>
        <p:txBody>
          <a:bodyPr/>
          <a:lstStyle/>
          <a:p>
            <a:pPr>
              <a:defRPr/>
            </a:pPr>
            <a:fld id="{687CA681-FEF3-4A7C-91D6-0F13F95FF716}" type="datetime1">
              <a:rPr lang="en-US" smtClean="0">
                <a:ea typeface="ＭＳ Ｐゴシック" pitchFamily="34" charset="-128"/>
              </a:rPr>
              <a:pPr>
                <a:defRPr/>
              </a:pPr>
              <a:t>3/8/2019</a:t>
            </a:fld>
            <a:endParaRPr lang="en-US">
              <a:ea typeface="ＭＳ Ｐゴシック" pitchFamily="34" charset="-128"/>
            </a:endParaRPr>
          </a:p>
        </p:txBody>
      </p:sp>
      <p:sp>
        <p:nvSpPr>
          <p:cNvPr id="48132" name="Rectangle 6"/>
          <p:cNvSpPr>
            <a:spLocks noGrp="1" noChangeArrowheads="1"/>
          </p:cNvSpPr>
          <p:nvPr>
            <p:ph type="ftr" sz="quarter" idx="4"/>
          </p:nvPr>
        </p:nvSpPr>
        <p:spPr/>
        <p:txBody>
          <a:bodyPr/>
          <a:lstStyle/>
          <a:p>
            <a:pPr>
              <a:defRPr/>
            </a:pPr>
            <a:r>
              <a:rPr lang="en-US">
                <a:ea typeface="ＭＳ Ｐゴシック" pitchFamily="34" charset="-128"/>
              </a:rPr>
              <a:t>APPRISE, A Program of the Pennsylvania Department of Aging</a:t>
            </a:r>
          </a:p>
        </p:txBody>
      </p:sp>
      <p:sp>
        <p:nvSpPr>
          <p:cNvPr id="46085" name="Rectangle 2"/>
          <p:cNvSpPr>
            <a:spLocks noGrp="1" noRot="1" noChangeAspect="1" noChangeArrowheads="1" noTextEdit="1"/>
          </p:cNvSpPr>
          <p:nvPr>
            <p:ph type="sldImg"/>
          </p:nvPr>
        </p:nvSpPr>
        <p:spPr>
          <a:ln/>
        </p:spPr>
      </p:sp>
      <p:sp>
        <p:nvSpPr>
          <p:cNvPr id="4608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p:txBody>
          <a:bodyPr/>
          <a:lstStyle/>
          <a:p>
            <a:pPr>
              <a:defRPr/>
            </a:pPr>
            <a:r>
              <a:rPr lang="en-US">
                <a:ea typeface="ＭＳ Ｐゴシック" pitchFamily="34" charset="-128"/>
              </a:rPr>
              <a:t>Get Ready for Medicare</a:t>
            </a:r>
          </a:p>
        </p:txBody>
      </p:sp>
      <p:sp>
        <p:nvSpPr>
          <p:cNvPr id="57347" name="Rectangle 3"/>
          <p:cNvSpPr>
            <a:spLocks noGrp="1" noChangeArrowheads="1"/>
          </p:cNvSpPr>
          <p:nvPr>
            <p:ph type="dt" sz="quarter" idx="1"/>
          </p:nvPr>
        </p:nvSpPr>
        <p:spPr/>
        <p:txBody>
          <a:bodyPr/>
          <a:lstStyle/>
          <a:p>
            <a:pPr>
              <a:defRPr/>
            </a:pPr>
            <a:fld id="{6C0DD8EF-FCDC-4B05-B1A3-63B29DBDE288}" type="datetime1">
              <a:rPr lang="en-US" smtClean="0">
                <a:ea typeface="ＭＳ Ｐゴシック" pitchFamily="34" charset="-128"/>
              </a:rPr>
              <a:pPr>
                <a:defRPr/>
              </a:pPr>
              <a:t>3/8/2019</a:t>
            </a:fld>
            <a:endParaRPr lang="en-US">
              <a:ea typeface="ＭＳ Ｐゴシック" pitchFamily="34" charset="-128"/>
            </a:endParaRPr>
          </a:p>
        </p:txBody>
      </p:sp>
      <p:sp>
        <p:nvSpPr>
          <p:cNvPr id="57348" name="Rectangle 6"/>
          <p:cNvSpPr>
            <a:spLocks noGrp="1" noChangeArrowheads="1"/>
          </p:cNvSpPr>
          <p:nvPr>
            <p:ph type="ftr" sz="quarter" idx="4"/>
          </p:nvPr>
        </p:nvSpPr>
        <p:spPr/>
        <p:txBody>
          <a:bodyPr/>
          <a:lstStyle/>
          <a:p>
            <a:pPr>
              <a:defRPr/>
            </a:pPr>
            <a:r>
              <a:rPr lang="en-US">
                <a:ea typeface="ＭＳ Ｐゴシック" pitchFamily="34" charset="-128"/>
              </a:rPr>
              <a:t>APPRISE, A Program of the Pennsylvania Department of Aging</a:t>
            </a:r>
          </a:p>
        </p:txBody>
      </p:sp>
      <p:sp>
        <p:nvSpPr>
          <p:cNvPr id="57349" name="Rectangle 2"/>
          <p:cNvSpPr>
            <a:spLocks noGrp="1" noRot="1" noChangeAspect="1" noChangeArrowheads="1" noTextEdit="1"/>
          </p:cNvSpPr>
          <p:nvPr>
            <p:ph type="sldImg"/>
          </p:nvPr>
        </p:nvSpPr>
        <p:spPr>
          <a:solidFill>
            <a:srgbClr val="FFFFFF"/>
          </a:solidFill>
          <a:ln/>
        </p:spPr>
      </p:sp>
      <p:sp>
        <p:nvSpPr>
          <p:cNvPr id="57350" name="Rectangle 3"/>
          <p:cNvSpPr>
            <a:spLocks noGrp="1" noChangeArrowheads="1"/>
          </p:cNvSpPr>
          <p:nvPr>
            <p:ph type="body" idx="1"/>
          </p:nvPr>
        </p:nvSpPr>
        <p:spPr>
          <a:solidFill>
            <a:srgbClr val="FFFFFF"/>
          </a:solidFill>
          <a:ln/>
        </p:spPr>
        <p:txBody>
          <a:bodyPr/>
          <a:lstStyle/>
          <a:p>
            <a:pPr marL="107950" indent="-107950" eaLnBrk="1" hangingPunct="1"/>
            <a:r>
              <a:rPr lang="en-US" dirty="0"/>
              <a:t>People who have not paid 10 years of Medicare taxes will pay a Part A premium.</a:t>
            </a:r>
          </a:p>
          <a:p>
            <a:pPr marL="107950" indent="-107950" eaLnBrk="1" hangingPunct="1"/>
            <a:r>
              <a:rPr lang="en-US" dirty="0"/>
              <a:t>2012 Part A Monthly Premiums</a:t>
            </a:r>
          </a:p>
          <a:p>
            <a:pPr marL="107950" indent="-107950" eaLnBrk="1" hangingPunct="1">
              <a:buFontTx/>
              <a:buChar char="•"/>
            </a:pPr>
            <a:r>
              <a:rPr lang="en-US" dirty="0"/>
              <a:t>40+ qualifying quarters of work - $0</a:t>
            </a:r>
          </a:p>
          <a:p>
            <a:pPr marL="107950" indent="-107950" eaLnBrk="1" hangingPunct="1">
              <a:buFontTx/>
              <a:buChar char="•"/>
            </a:pPr>
            <a:r>
              <a:rPr lang="en-US" dirty="0"/>
              <a:t>30-39 qualifying quarters of work - $248</a:t>
            </a:r>
          </a:p>
          <a:p>
            <a:pPr marL="107950" indent="-107950" eaLnBrk="1" hangingPunct="1">
              <a:buFontTx/>
              <a:buChar char="•"/>
            </a:pPr>
            <a:r>
              <a:rPr lang="en-US" dirty="0"/>
              <a:t>Less than 30 qualifying quarters of work - $450</a:t>
            </a:r>
          </a:p>
          <a:p>
            <a:pPr marL="107950" indent="-107950" eaLnBrk="1" hangingPunct="1"/>
            <a:r>
              <a:rPr lang="en-US" dirty="0"/>
              <a:t>The Part A Deductible is based on “benefit period,” not year.</a:t>
            </a:r>
          </a:p>
          <a:p>
            <a:pPr marL="107950" indent="-107950" eaLnBrk="1" hangingPunct="1">
              <a:buFontTx/>
              <a:buChar char="•"/>
            </a:pPr>
            <a:r>
              <a:rPr lang="en-US" dirty="0"/>
              <a:t>Responsible for all costs for each day beyond 150 days</a:t>
            </a:r>
          </a:p>
          <a:p>
            <a:pPr marL="107950" indent="-107950" eaLnBrk="1" hangingPunct="1"/>
            <a:endParaRPr lang="en-US" dirty="0"/>
          </a:p>
          <a:p>
            <a:pPr marL="107950" indent="-107950" eaLnBrk="1" hangingPunct="1"/>
            <a:r>
              <a:rPr lang="en-US" dirty="0"/>
              <a:t>The Part B Monthly Premiums are regulated. (federal law does not allow your Part B premium to increase more than that year’s automatic COLA to your Social Security benefit).</a:t>
            </a:r>
          </a:p>
          <a:p>
            <a:pPr marL="107950" indent="-107950" eaLnBrk="1" hangingPunct="1"/>
            <a:r>
              <a:rPr lang="en-US" dirty="0"/>
              <a:t>NOTE**Your Part B and Part D premiums will be higher if you have an annual income higher than $85,000 for an individual or $170,000 for a couple.</a:t>
            </a:r>
          </a:p>
          <a:p>
            <a:pPr marL="107950" indent="-107950" eaLnBrk="1" hangingPunct="1"/>
            <a:r>
              <a:rPr lang="en-US" dirty="0"/>
              <a:t>2012 Part D Coverage Gap -- For most plans, there is limited coverage between $2,930-$4,700 (plan &amp; beneficiary paid); commonly called the coverage gap or “donut hole.”  </a:t>
            </a:r>
          </a:p>
          <a:p>
            <a:pPr marL="107950" indent="-107950" eaLnBrk="1" hangingPunct="1"/>
            <a:r>
              <a:rPr lang="en-US" dirty="0"/>
              <a:t>  To get the specific pricing by drug by plan, go to Medicare.gov</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p:txBody>
          <a:bodyPr/>
          <a:lstStyle/>
          <a:p>
            <a:pPr>
              <a:defRPr/>
            </a:pPr>
            <a:r>
              <a:rPr lang="en-US">
                <a:ea typeface="ＭＳ Ｐゴシック" pitchFamily="34" charset="-128"/>
              </a:rPr>
              <a:t>Get Ready for Medicare</a:t>
            </a:r>
          </a:p>
        </p:txBody>
      </p:sp>
      <p:sp>
        <p:nvSpPr>
          <p:cNvPr id="63491" name="Rectangle 3"/>
          <p:cNvSpPr>
            <a:spLocks noGrp="1" noChangeArrowheads="1"/>
          </p:cNvSpPr>
          <p:nvPr>
            <p:ph type="dt" sz="quarter" idx="1"/>
          </p:nvPr>
        </p:nvSpPr>
        <p:spPr/>
        <p:txBody>
          <a:bodyPr/>
          <a:lstStyle/>
          <a:p>
            <a:pPr>
              <a:defRPr/>
            </a:pPr>
            <a:fld id="{CB0F4081-EB1B-45C8-814E-48F456AAE2D3}" type="datetime1">
              <a:rPr lang="en-US" smtClean="0">
                <a:ea typeface="ＭＳ Ｐゴシック" pitchFamily="34" charset="-128"/>
              </a:rPr>
              <a:pPr>
                <a:defRPr/>
              </a:pPr>
              <a:t>3/8/2019</a:t>
            </a:fld>
            <a:endParaRPr lang="en-US">
              <a:ea typeface="ＭＳ Ｐゴシック" pitchFamily="34" charset="-128"/>
            </a:endParaRPr>
          </a:p>
        </p:txBody>
      </p:sp>
      <p:sp>
        <p:nvSpPr>
          <p:cNvPr id="63492" name="Rectangle 6"/>
          <p:cNvSpPr>
            <a:spLocks noGrp="1" noChangeArrowheads="1"/>
          </p:cNvSpPr>
          <p:nvPr>
            <p:ph type="ftr" sz="quarter" idx="4"/>
          </p:nvPr>
        </p:nvSpPr>
        <p:spPr/>
        <p:txBody>
          <a:bodyPr/>
          <a:lstStyle/>
          <a:p>
            <a:pPr>
              <a:defRPr/>
            </a:pPr>
            <a:r>
              <a:rPr lang="en-US">
                <a:ea typeface="ＭＳ Ｐゴシック" pitchFamily="34" charset="-128"/>
              </a:rPr>
              <a:t>APPRISE, A Program of the Pennsylvania Department of Aging</a:t>
            </a:r>
          </a:p>
        </p:txBody>
      </p:sp>
      <p:sp>
        <p:nvSpPr>
          <p:cNvPr id="59397" name="Rectangle 2"/>
          <p:cNvSpPr>
            <a:spLocks noGrp="1" noRot="1" noChangeAspect="1" noChangeArrowheads="1" noTextEdit="1"/>
          </p:cNvSpPr>
          <p:nvPr>
            <p:ph type="sldImg"/>
          </p:nvPr>
        </p:nvSpPr>
        <p:spPr>
          <a:ln/>
        </p:spPr>
      </p:sp>
      <p:sp>
        <p:nvSpPr>
          <p:cNvPr id="59398" name="Rectangle 3"/>
          <p:cNvSpPr>
            <a:spLocks noGrp="1" noChangeArrowheads="1"/>
          </p:cNvSpPr>
          <p:nvPr>
            <p:ph type="body" idx="1"/>
          </p:nvPr>
        </p:nvSpPr>
        <p:spPr>
          <a:noFill/>
          <a:ln/>
        </p:spPr>
        <p:txBody>
          <a:bodyPr/>
          <a:lstStyle/>
          <a:p>
            <a:pPr marL="107950" indent="-107950" eaLnBrk="1" hangingPunct="1"/>
            <a:r>
              <a:rPr lang="en-US"/>
              <a:t>Medicare covers costs for Medical conditions and some preventive health benefits.</a:t>
            </a:r>
          </a:p>
          <a:p>
            <a:pPr marL="107950" indent="-107950" eaLnBrk="1" hangingPunct="1"/>
            <a:r>
              <a:rPr lang="en-US"/>
              <a:t>No vitamins or supplements.</a:t>
            </a:r>
          </a:p>
          <a:p>
            <a:pPr marL="107950" indent="-107950" eaLnBrk="1" hangingPunct="1"/>
            <a:r>
              <a:rPr lang="en-US"/>
              <a:t>No long-term care or home health, unless related to a medical condition and ordered by the doctor.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dirty="0"/>
              <a:t>When it comes to choosing your supplemental coverage, there are </a:t>
            </a:r>
            <a:r>
              <a:rPr lang="en-US" b="1" u="sng" dirty="0"/>
              <a:t>2</a:t>
            </a:r>
            <a:r>
              <a:rPr lang="en-US" dirty="0"/>
              <a:t> routes you can take. You must already have Part A &amp; B to be able to sign up for either of these choices, and you can only choose one or the other, not both. Some persons might also have qualifying coverage from their employer that will act as supplemental insurance. We recommend contacting your benefits administrator to discuss this option.</a:t>
            </a:r>
          </a:p>
          <a:p>
            <a:endParaRPr lang="en-US" dirty="0"/>
          </a:p>
          <a:p>
            <a:r>
              <a:rPr lang="en-US" dirty="0"/>
              <a:t>Medigap – closes the gaps in cost sharing from Part A &amp; B (shown on previous slide). </a:t>
            </a:r>
          </a:p>
          <a:p>
            <a:r>
              <a:rPr lang="en-US" dirty="0"/>
              <a:t>Plans A through N are offered by various independent insurance agencies. The plans are standardized by the government and so a ‘Plan C’ from any number of insurance companies will offer the exact same benefits. However, each insurance company can charge you different prices. </a:t>
            </a:r>
          </a:p>
          <a:p>
            <a:r>
              <a:rPr lang="en-US" dirty="0"/>
              <a:t>There are No Networks with </a:t>
            </a:r>
            <a:r>
              <a:rPr lang="en-US" dirty="0" err="1"/>
              <a:t>Medigaps</a:t>
            </a:r>
            <a:r>
              <a:rPr lang="en-US" dirty="0"/>
              <a:t>. If a doctor accepts Medicare, then your Medigap plan will also be accepted. This would be a good option for “snow birds” who travel throughout the year. </a:t>
            </a:r>
          </a:p>
          <a:p>
            <a:r>
              <a:rPr lang="en-US" dirty="0"/>
              <a:t>If you select a Medigap, Medicare will be your primary insurance. When going to the doctor, you will show your ‘Red, White &amp; Blue’ card.  </a:t>
            </a:r>
            <a:r>
              <a:rPr lang="en-US" dirty="0" err="1"/>
              <a:t>Medigaps</a:t>
            </a:r>
            <a:r>
              <a:rPr lang="en-US" dirty="0"/>
              <a:t> do not include any dental, vision, or hearing coverage; they are strictly medical coverage. </a:t>
            </a:r>
          </a:p>
          <a:p>
            <a:endParaRPr lang="en-US" dirty="0"/>
          </a:p>
          <a:p>
            <a:r>
              <a:rPr lang="en-US" dirty="0"/>
              <a:t>Plan F is the most comprehensive plan available because it covers all cost sharing (shown on previous slide). This means there would be no doctors bills, deductibles, co-pays, etc. Simply a monthly premium and all other costs are covered. All monthly premiums are an additional charge to the $99.90 for Part B. A prescription plan is NOT included in any Medigap plan. To get RX coverage, you would need to purchase an additional RX plan. </a:t>
            </a:r>
          </a:p>
          <a:p>
            <a:endParaRPr lang="en-US" dirty="0"/>
          </a:p>
          <a:p>
            <a:r>
              <a:rPr lang="en-US" dirty="0"/>
              <a:t>With </a:t>
            </a:r>
            <a:r>
              <a:rPr lang="en-US" dirty="0" err="1"/>
              <a:t>Medigaps</a:t>
            </a:r>
            <a:r>
              <a:rPr lang="en-US" dirty="0"/>
              <a:t>, it’s important to understand that there is a 6 month guaranteed issue period without any medical underwriting. After that initial 6 month period, you will be subject to medical underwriting and can be turned down for a Medigap, or charged a high monthly premium for a pre-existing condition. </a:t>
            </a:r>
          </a:p>
          <a:p>
            <a:endParaRPr lang="en-US" dirty="0"/>
          </a:p>
          <a:p>
            <a:endParaRPr lang="en-US" dirty="0"/>
          </a:p>
          <a:p>
            <a:r>
              <a:rPr lang="en-US" dirty="0"/>
              <a:t>Medicare Advantage Plans (Part C) are PPO’s and HMO’s that most people are comfortable dealing with from employer plans. These plans are similar to an employer plan in that there will be co-pays, deductibles, and doctor’s bills. When selecting a Medicare Advantage Plan, it’s important to make sure your doctor accepts the new insurance because this insurance will serve as your primary insurance. You will still have Medicare like benefits, but all benefits will now be coordinated through the new insurance company. The monthly premium for an Advantage Plan is on top of the $99.90 for Part B, BUT is also includes drug coverage. When going to your doctor, you will show your new insurance card, and NOT your Medicare card. These plans are specific for Berks County. </a:t>
            </a:r>
          </a:p>
          <a:p>
            <a:r>
              <a:rPr lang="en-US" dirty="0"/>
              <a:t>Medicare Advantage Plans are considered “pay as you go” plans. If you do not go to the doctor, you will not pay more than your monthly premium. </a:t>
            </a:r>
          </a:p>
          <a:p>
            <a:r>
              <a:rPr lang="en-US" dirty="0"/>
              <a:t>There is a long list of available plans in Berks County that APPRISE counselors do 1:1 counseling for on a daily basis. </a:t>
            </a:r>
          </a:p>
        </p:txBody>
      </p:sp>
      <p:sp>
        <p:nvSpPr>
          <p:cNvPr id="60420" name="Header Placeholder 3"/>
          <p:cNvSpPr>
            <a:spLocks noGrp="1"/>
          </p:cNvSpPr>
          <p:nvPr>
            <p:ph type="hdr" sz="quarter"/>
          </p:nvPr>
        </p:nvSpPr>
        <p:spPr/>
        <p:txBody>
          <a:bodyPr/>
          <a:lstStyle/>
          <a:p>
            <a:pPr>
              <a:defRPr/>
            </a:pPr>
            <a:r>
              <a:rPr lang="en-US">
                <a:ea typeface="ＭＳ Ｐゴシック" pitchFamily="34" charset="-128"/>
              </a:rPr>
              <a:t>Get Ready for Medicare</a:t>
            </a:r>
          </a:p>
        </p:txBody>
      </p:sp>
      <p:sp>
        <p:nvSpPr>
          <p:cNvPr id="60421" name="Date Placeholder 4"/>
          <p:cNvSpPr>
            <a:spLocks noGrp="1"/>
          </p:cNvSpPr>
          <p:nvPr>
            <p:ph type="dt" sz="quarter" idx="1"/>
          </p:nvPr>
        </p:nvSpPr>
        <p:spPr/>
        <p:txBody>
          <a:bodyPr/>
          <a:lstStyle/>
          <a:p>
            <a:pPr>
              <a:defRPr/>
            </a:pPr>
            <a:fld id="{F5B0A37E-8E3B-4F6C-B50D-25B4F10E1BC2}" type="datetime1">
              <a:rPr lang="en-US" smtClean="0">
                <a:ea typeface="ＭＳ Ｐゴシック" pitchFamily="34" charset="-128"/>
              </a:rPr>
              <a:pPr>
                <a:defRPr/>
              </a:pPr>
              <a:t>3/8/2019</a:t>
            </a:fld>
            <a:endParaRPr lang="en-US">
              <a:ea typeface="ＭＳ Ｐゴシック" pitchFamily="34" charset="-128"/>
            </a:endParaRPr>
          </a:p>
        </p:txBody>
      </p:sp>
      <p:sp>
        <p:nvSpPr>
          <p:cNvPr id="60422" name="Footer Placeholder 5"/>
          <p:cNvSpPr>
            <a:spLocks noGrp="1"/>
          </p:cNvSpPr>
          <p:nvPr>
            <p:ph type="ftr" sz="quarter" idx="4"/>
          </p:nvPr>
        </p:nvSpPr>
        <p:spPr/>
        <p:txBody>
          <a:bodyPr/>
          <a:lstStyle/>
          <a:p>
            <a:pPr>
              <a:defRPr/>
            </a:pPr>
            <a:r>
              <a:rPr lang="en-US">
                <a:ea typeface="ＭＳ Ｐゴシック" pitchFamily="34" charset="-128"/>
              </a:rPr>
              <a:t>APPRISE, A Program of the Pennsylvania Department of Aging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1"/>
            <a:ext cx="5725160" cy="4183380"/>
          </a:xfrm>
        </p:spPr>
        <p:txBody>
          <a:bodyPr>
            <a:normAutofit/>
          </a:bodyPr>
          <a:lstStyle/>
          <a:p>
            <a:pPr marL="113390" indent="-113390">
              <a:spcBef>
                <a:spcPts val="570"/>
              </a:spcBef>
              <a:defRPr/>
            </a:pPr>
            <a:r>
              <a:rPr lang="en-US" dirty="0"/>
              <a:t>All Medigap policies cover a basic set of benefits, including:</a:t>
            </a:r>
          </a:p>
          <a:p>
            <a:pPr marL="169955" indent="-164823">
              <a:spcBef>
                <a:spcPts val="570"/>
              </a:spcBef>
              <a:buFont typeface="Wingdings" pitchFamily="2" charset="2"/>
              <a:buChar char="§"/>
              <a:defRPr/>
            </a:pPr>
            <a:r>
              <a:rPr lang="en-US" dirty="0"/>
              <a:t>Medicare Part A coinsurance and hospital costs up to an additional 365 days after Medicare benefits are used up</a:t>
            </a:r>
          </a:p>
          <a:p>
            <a:pPr marL="169955" indent="-164823">
              <a:spcBef>
                <a:spcPts val="570"/>
              </a:spcBef>
              <a:buFont typeface="Wingdings" pitchFamily="2" charset="2"/>
              <a:buChar char="§"/>
              <a:defRPr/>
            </a:pPr>
            <a:r>
              <a:rPr lang="en-US" dirty="0"/>
              <a:t>Medicare Part B coinsurance or copayment</a:t>
            </a:r>
          </a:p>
          <a:p>
            <a:pPr marL="169955" indent="-164823">
              <a:spcBef>
                <a:spcPts val="570"/>
              </a:spcBef>
              <a:buFont typeface="Wingdings" pitchFamily="2" charset="2"/>
              <a:buChar char="§"/>
              <a:defRPr/>
            </a:pPr>
            <a:r>
              <a:rPr lang="en-US" dirty="0"/>
              <a:t>Blood (First 3 Pints)</a:t>
            </a:r>
          </a:p>
          <a:p>
            <a:pPr marL="169955" indent="-164823">
              <a:spcBef>
                <a:spcPts val="570"/>
              </a:spcBef>
              <a:buFont typeface="Wingdings" pitchFamily="2" charset="2"/>
              <a:buChar char="§"/>
              <a:defRPr/>
            </a:pPr>
            <a:r>
              <a:rPr lang="en-US" dirty="0"/>
              <a:t>Part A Hospice Care coinsurance or copayment</a:t>
            </a:r>
          </a:p>
          <a:p>
            <a:pPr>
              <a:spcBef>
                <a:spcPts val="570"/>
              </a:spcBef>
            </a:pPr>
            <a:r>
              <a:rPr lang="en-US" dirty="0"/>
              <a:t>In addition, each Medigap Plan covers different benefits:</a:t>
            </a:r>
          </a:p>
          <a:p>
            <a:pPr marL="159876" indent="-159876">
              <a:spcBef>
                <a:spcPts val="570"/>
              </a:spcBef>
              <a:buFont typeface="Wingdings" pitchFamily="2" charset="2"/>
              <a:buChar char="§"/>
            </a:pPr>
            <a:r>
              <a:rPr lang="en-US" dirty="0"/>
              <a:t>The skilled nursing facility care coinsurance for up to 100 days.</a:t>
            </a:r>
          </a:p>
          <a:p>
            <a:pPr marL="159876" indent="-159876">
              <a:spcBef>
                <a:spcPts val="570"/>
              </a:spcBef>
              <a:buFont typeface="Wingdings" pitchFamily="2" charset="2"/>
              <a:buChar char="§"/>
            </a:pPr>
            <a:r>
              <a:rPr lang="en-US" baseline="0" dirty="0"/>
              <a:t>T</a:t>
            </a:r>
            <a:r>
              <a:rPr lang="en-US" dirty="0"/>
              <a:t>he Medicare Part A deductible is covered by most </a:t>
            </a:r>
            <a:r>
              <a:rPr lang="en-US" dirty="0" err="1"/>
              <a:t>Medigap</a:t>
            </a:r>
            <a:r>
              <a:rPr lang="en-US" dirty="0"/>
              <a:t> Plans </a:t>
            </a:r>
          </a:p>
          <a:p>
            <a:pPr marL="159876" indent="-159876">
              <a:spcBef>
                <a:spcPts val="570"/>
              </a:spcBef>
              <a:buFont typeface="Wingdings" pitchFamily="2" charset="2"/>
              <a:buChar char="§"/>
            </a:pPr>
            <a:r>
              <a:rPr lang="en-US" dirty="0"/>
              <a:t>The Medicare Part B deductible is covered by Medigap Plans C and F</a:t>
            </a:r>
          </a:p>
          <a:p>
            <a:pPr marL="159876" indent="-159876">
              <a:spcBef>
                <a:spcPts val="570"/>
              </a:spcBef>
              <a:buFont typeface="Wingdings" pitchFamily="2" charset="2"/>
              <a:buChar char="§"/>
            </a:pPr>
            <a:r>
              <a:rPr lang="en-US" dirty="0"/>
              <a:t>The Medicare Part B excess charges are covered by Medigap Plans F and G</a:t>
            </a:r>
          </a:p>
          <a:p>
            <a:pPr marL="159876" indent="-159876">
              <a:spcBef>
                <a:spcPts val="570"/>
              </a:spcBef>
              <a:buFont typeface="Wingdings" pitchFamily="2" charset="2"/>
              <a:buChar char="§"/>
            </a:pPr>
            <a:r>
              <a:rPr lang="en-US" dirty="0"/>
              <a:t>Foreign travel emergency costs up to the plan’s limits are covered by Medigap Plans C, D, F, G, M and N</a:t>
            </a:r>
          </a:p>
          <a:p>
            <a:pPr marL="434380" indent="-434380">
              <a:spcBef>
                <a:spcPts val="570"/>
              </a:spcBef>
            </a:pPr>
            <a:r>
              <a:rPr lang="en-US" dirty="0"/>
              <a:t>Plan F also offers a high-deductible plan. </a:t>
            </a:r>
          </a:p>
          <a:p>
            <a:pPr marL="440414" indent="-440414">
              <a:spcBef>
                <a:spcPts val="570"/>
              </a:spcBef>
            </a:pPr>
            <a:r>
              <a:rPr lang="en-US" dirty="0"/>
              <a:t>Plans K and L have out-of-pocket limits of $4,800 and $2,400 respectively.</a:t>
            </a:r>
          </a:p>
          <a:p>
            <a:endParaRPr lang="en-US" dirty="0"/>
          </a:p>
        </p:txBody>
      </p:sp>
      <p:sp>
        <p:nvSpPr>
          <p:cNvPr id="4" name="Slide Number Placeholder 3"/>
          <p:cNvSpPr>
            <a:spLocks noGrp="1"/>
          </p:cNvSpPr>
          <p:nvPr>
            <p:ph type="sldNum" sz="quarter" idx="10"/>
          </p:nvPr>
        </p:nvSpPr>
        <p:spPr/>
        <p:txBody>
          <a:bodyPr/>
          <a:lstStyle/>
          <a:p>
            <a:fld id="{BB7BC668-EF9E-4008-A594-DB84396FB3E9}" type="slidenum">
              <a:rPr lang="en-US" smtClean="0"/>
              <a:pPr/>
              <a:t>15</a:t>
            </a:fld>
            <a:endParaRPr lang="en-US" dirty="0"/>
          </a:p>
        </p:txBody>
      </p:sp>
      <p:sp>
        <p:nvSpPr>
          <p:cNvPr id="5" name="Footer Placeholder 4"/>
          <p:cNvSpPr>
            <a:spLocks noGrp="1"/>
          </p:cNvSpPr>
          <p:nvPr>
            <p:ph type="ftr" sz="quarter" idx="11"/>
          </p:nvPr>
        </p:nvSpPr>
        <p:spPr/>
        <p:txBody>
          <a:bodyPr/>
          <a:lstStyle/>
          <a:p>
            <a:r>
              <a:rPr lang="en-US" dirty="0"/>
              <a:t>Medicare - Getting Started</a:t>
            </a:r>
          </a:p>
        </p:txBody>
      </p:sp>
    </p:spTree>
    <p:extLst>
      <p:ext uri="{BB962C8B-B14F-4D97-AF65-F5344CB8AC3E}">
        <p14:creationId xmlns:p14="http://schemas.microsoft.com/office/powerpoint/2010/main" val="3229146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p:txBody>
          <a:bodyPr/>
          <a:lstStyle/>
          <a:p>
            <a:pPr>
              <a:defRPr/>
            </a:pPr>
            <a:r>
              <a:rPr lang="en-US">
                <a:ea typeface="ＭＳ Ｐゴシック" pitchFamily="34" charset="-128"/>
              </a:rPr>
              <a:t>Get Ready for Medicare</a:t>
            </a:r>
          </a:p>
        </p:txBody>
      </p:sp>
      <p:sp>
        <p:nvSpPr>
          <p:cNvPr id="54275" name="Rectangle 3"/>
          <p:cNvSpPr>
            <a:spLocks noGrp="1" noChangeArrowheads="1"/>
          </p:cNvSpPr>
          <p:nvPr>
            <p:ph type="dt" sz="quarter" idx="1"/>
          </p:nvPr>
        </p:nvSpPr>
        <p:spPr/>
        <p:txBody>
          <a:bodyPr/>
          <a:lstStyle/>
          <a:p>
            <a:pPr>
              <a:defRPr/>
            </a:pPr>
            <a:fld id="{79743AC7-9F1B-4764-871A-B8D95A8E2FA9}" type="datetime1">
              <a:rPr lang="en-US" smtClean="0">
                <a:ea typeface="ＭＳ Ｐゴシック" pitchFamily="34" charset="-128"/>
              </a:rPr>
              <a:pPr>
                <a:defRPr/>
              </a:pPr>
              <a:t>3/8/2019</a:t>
            </a:fld>
            <a:endParaRPr lang="en-US">
              <a:ea typeface="ＭＳ Ｐゴシック" pitchFamily="34" charset="-128"/>
            </a:endParaRPr>
          </a:p>
        </p:txBody>
      </p:sp>
      <p:sp>
        <p:nvSpPr>
          <p:cNvPr id="54276" name="Rectangle 6"/>
          <p:cNvSpPr>
            <a:spLocks noGrp="1" noChangeArrowheads="1"/>
          </p:cNvSpPr>
          <p:nvPr>
            <p:ph type="ftr" sz="quarter" idx="4"/>
          </p:nvPr>
        </p:nvSpPr>
        <p:spPr/>
        <p:txBody>
          <a:bodyPr/>
          <a:lstStyle/>
          <a:p>
            <a:pPr>
              <a:defRPr/>
            </a:pPr>
            <a:r>
              <a:rPr lang="en-US">
                <a:ea typeface="ＭＳ Ｐゴシック" pitchFamily="34" charset="-128"/>
              </a:rPr>
              <a:t>APPRISE, A Program of the Pennsylvania Department of Aging</a:t>
            </a:r>
          </a:p>
        </p:txBody>
      </p:sp>
      <p:sp>
        <p:nvSpPr>
          <p:cNvPr id="52229" name="Rectangle 2"/>
          <p:cNvSpPr>
            <a:spLocks noGrp="1" noRot="1" noChangeAspect="1" noChangeArrowheads="1" noTextEdit="1"/>
          </p:cNvSpPr>
          <p:nvPr>
            <p:ph type="sldImg"/>
          </p:nvPr>
        </p:nvSpPr>
        <p:spPr>
          <a:ln/>
        </p:spPr>
      </p:sp>
      <p:sp>
        <p:nvSpPr>
          <p:cNvPr id="52230" name="Rectangle 3"/>
          <p:cNvSpPr>
            <a:spLocks noGrp="1" noChangeArrowheads="1"/>
          </p:cNvSpPr>
          <p:nvPr>
            <p:ph type="body" idx="1"/>
          </p:nvPr>
        </p:nvSpPr>
        <p:spPr>
          <a:noFill/>
          <a:ln/>
        </p:spPr>
        <p:txBody>
          <a:bodyPr/>
          <a:lstStyle/>
          <a:p>
            <a:pPr marL="107950" indent="-107950" eaLnBrk="1" hangingPunct="1"/>
            <a:r>
              <a:rPr lang="en-US"/>
              <a:t>If you are 65 or older and are covered under a group health plan with more than 20 full-time employees (either from you or your spouse’s current employer), you can delay signing up for Medicare Part B (doctor’s insurance).  You will still be signed up for Part A, and you need to let the employer’s human resources department know when you will start Medicare.</a:t>
            </a:r>
          </a:p>
          <a:p>
            <a:pPr marL="107950" indent="-107950" eaLnBrk="1" hangingPunct="1"/>
            <a:r>
              <a:rPr lang="en-US"/>
              <a:t>In the future you can:</a:t>
            </a:r>
          </a:p>
          <a:p>
            <a:pPr marL="107950" indent="-107950" eaLnBrk="1" hangingPunct="1">
              <a:buFontTx/>
              <a:buChar char="•"/>
            </a:pPr>
            <a:r>
              <a:rPr lang="en-US"/>
              <a:t>Sign up for Part B any time you are still covered under the current employer’s group plan.</a:t>
            </a:r>
          </a:p>
          <a:p>
            <a:pPr marL="107950" indent="-107950" eaLnBrk="1" hangingPunct="1">
              <a:buFontTx/>
              <a:buChar char="•"/>
            </a:pPr>
            <a:endParaRPr lang="en-US"/>
          </a:p>
          <a:p>
            <a:pPr marL="107950" indent="-107950" eaLnBrk="1" hangingPunct="1">
              <a:buFontTx/>
              <a:buChar char="•"/>
            </a:pPr>
            <a:r>
              <a:rPr lang="en-US"/>
              <a:t>Sign up for Part B during the eight-month period that begins following the last month your group health plan ends, or following the month employment ends, whichever comes first.</a:t>
            </a:r>
          </a:p>
          <a:p>
            <a:pPr marL="107950" indent="-107950" eaLnBrk="1" hangingPunct="1"/>
            <a:endParaRPr lang="en-US"/>
          </a:p>
          <a:p>
            <a:pPr marL="107950" indent="-107950" eaLnBrk="1" hangingPunct="1"/>
            <a:r>
              <a:rPr lang="en-US"/>
              <a:t>If you miss this “special enrollment period,” you must wait until the next general enrollment period, which begins January 1 of the next year. You will also pay a 10% premium surcharge for late enrollment.  </a:t>
            </a:r>
          </a:p>
          <a:p>
            <a:pPr marL="107950" indent="-107950"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p:txBody>
          <a:bodyPr/>
          <a:lstStyle/>
          <a:p>
            <a:pPr>
              <a:defRPr/>
            </a:pPr>
            <a:r>
              <a:rPr lang="en-US">
                <a:ea typeface="ＭＳ Ｐゴシック" pitchFamily="34" charset="-128"/>
              </a:rPr>
              <a:t>Get Ready for Medicare</a:t>
            </a:r>
          </a:p>
        </p:txBody>
      </p:sp>
      <p:sp>
        <p:nvSpPr>
          <p:cNvPr id="55299" name="Rectangle 3"/>
          <p:cNvSpPr>
            <a:spLocks noGrp="1" noChangeArrowheads="1"/>
          </p:cNvSpPr>
          <p:nvPr>
            <p:ph type="dt" sz="quarter" idx="1"/>
          </p:nvPr>
        </p:nvSpPr>
        <p:spPr/>
        <p:txBody>
          <a:bodyPr/>
          <a:lstStyle/>
          <a:p>
            <a:pPr>
              <a:defRPr/>
            </a:pPr>
            <a:fld id="{E9E35DD0-F780-4A00-9559-F0842EEDF5AB}" type="datetime1">
              <a:rPr lang="en-US" smtClean="0">
                <a:ea typeface="ＭＳ Ｐゴシック" pitchFamily="34" charset="-128"/>
              </a:rPr>
              <a:pPr>
                <a:defRPr/>
              </a:pPr>
              <a:t>3/8/2019</a:t>
            </a:fld>
            <a:endParaRPr lang="en-US">
              <a:ea typeface="ＭＳ Ｐゴシック" pitchFamily="34" charset="-128"/>
            </a:endParaRPr>
          </a:p>
        </p:txBody>
      </p:sp>
      <p:sp>
        <p:nvSpPr>
          <p:cNvPr id="55300" name="Rectangle 6"/>
          <p:cNvSpPr>
            <a:spLocks noGrp="1" noChangeArrowheads="1"/>
          </p:cNvSpPr>
          <p:nvPr>
            <p:ph type="ftr" sz="quarter" idx="4"/>
          </p:nvPr>
        </p:nvSpPr>
        <p:spPr/>
        <p:txBody>
          <a:bodyPr/>
          <a:lstStyle/>
          <a:p>
            <a:pPr>
              <a:defRPr/>
            </a:pPr>
            <a:r>
              <a:rPr lang="en-US">
                <a:ea typeface="ＭＳ Ｐゴシック" pitchFamily="34" charset="-128"/>
              </a:rPr>
              <a:t>APPRISE, A Program of the Pennsylvania Department of Aging</a:t>
            </a:r>
          </a:p>
        </p:txBody>
      </p:sp>
      <p:sp>
        <p:nvSpPr>
          <p:cNvPr id="53253" name="Rectangle 2"/>
          <p:cNvSpPr>
            <a:spLocks noGrp="1" noRot="1" noChangeAspect="1" noChangeArrowheads="1" noTextEdit="1"/>
          </p:cNvSpPr>
          <p:nvPr>
            <p:ph type="sldImg"/>
          </p:nvPr>
        </p:nvSpPr>
        <p:spPr>
          <a:ln/>
        </p:spPr>
      </p:sp>
      <p:sp>
        <p:nvSpPr>
          <p:cNvPr id="53254" name="Rectangle 3"/>
          <p:cNvSpPr>
            <a:spLocks noGrp="1" noChangeArrowheads="1"/>
          </p:cNvSpPr>
          <p:nvPr>
            <p:ph type="body" idx="1"/>
          </p:nvPr>
        </p:nvSpPr>
        <p:spPr>
          <a:noFill/>
          <a:ln/>
        </p:spPr>
        <p:txBody>
          <a:bodyPr/>
          <a:lstStyle/>
          <a:p>
            <a:pPr marL="107950" indent="-107950" eaLnBrk="1" hangingPunct="1"/>
            <a:r>
              <a:rPr lang="en-US"/>
              <a:t>If you have creditable coverage from an  Employee Group Plan, you do not have to sign up for Part D.</a:t>
            </a:r>
          </a:p>
          <a:p>
            <a:pPr marL="107950" indent="-107950" eaLnBrk="1" hangingPunct="1"/>
            <a:r>
              <a:rPr lang="en-US"/>
              <a:t>VA benefits or PACE benefits are also considered creditable coverage.</a:t>
            </a:r>
          </a:p>
          <a:p>
            <a:pPr marL="107950" indent="-107950" eaLnBrk="1" hangingPunct="1"/>
            <a:r>
              <a:rPr lang="en-US"/>
              <a:t>You should sign up for Drug coverage even if you don’t currently take any drugs or take inexpensive generic drugs.</a:t>
            </a:r>
          </a:p>
          <a:p>
            <a:pPr marL="107950" indent="-107950" eaLnBrk="1" hangingPunct="1"/>
            <a:endParaRPr lang="en-US"/>
          </a:p>
          <a:p>
            <a:pPr marL="107950" indent="-107950" eaLnBrk="1" hangingPunct="1"/>
            <a:r>
              <a:rPr lang="en-US"/>
              <a:t>If you don’t enroll when first eligible, then you must wait for the annual enrollment period each year.</a:t>
            </a:r>
          </a:p>
          <a:p>
            <a:pPr marL="107950" indent="-107950" eaLnBrk="1" hangingPunct="1"/>
            <a:r>
              <a:rPr lang="en-US"/>
              <a:t>The Part D penalty is 1% of the current base beneficiary premium multiplied by the total full months  you were eligible &amp; not enrolled</a:t>
            </a:r>
          </a:p>
          <a:p>
            <a:pPr marL="107950" indent="-107950" eaLnBrk="1" hangingPunct="1"/>
            <a:r>
              <a:rPr lang="en-US"/>
              <a:t>This is re-calculated every year based on the average base premium.  In 2012, the base is around $34.</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p:txBody>
          <a:bodyPr/>
          <a:lstStyle/>
          <a:p>
            <a:pPr>
              <a:defRPr/>
            </a:pPr>
            <a:r>
              <a:rPr lang="en-US">
                <a:ea typeface="ＭＳ Ｐゴシック" pitchFamily="34" charset="-128"/>
              </a:rPr>
              <a:t>Get Ready for Medicare</a:t>
            </a:r>
          </a:p>
        </p:txBody>
      </p:sp>
      <p:sp>
        <p:nvSpPr>
          <p:cNvPr id="65539" name="Rectangle 3"/>
          <p:cNvSpPr>
            <a:spLocks noGrp="1" noChangeArrowheads="1"/>
          </p:cNvSpPr>
          <p:nvPr>
            <p:ph type="dt" sz="quarter" idx="1"/>
          </p:nvPr>
        </p:nvSpPr>
        <p:spPr/>
        <p:txBody>
          <a:bodyPr/>
          <a:lstStyle/>
          <a:p>
            <a:pPr>
              <a:defRPr/>
            </a:pPr>
            <a:fld id="{3B6D2BB5-3964-4927-AE58-033B74AF7DFA}" type="datetime1">
              <a:rPr lang="en-US" smtClean="0">
                <a:ea typeface="ＭＳ Ｐゴシック" pitchFamily="34" charset="-128"/>
              </a:rPr>
              <a:pPr>
                <a:defRPr/>
              </a:pPr>
              <a:t>3/8/2019</a:t>
            </a:fld>
            <a:endParaRPr lang="en-US">
              <a:ea typeface="ＭＳ Ｐゴシック" pitchFamily="34" charset="-128"/>
            </a:endParaRPr>
          </a:p>
        </p:txBody>
      </p:sp>
      <p:sp>
        <p:nvSpPr>
          <p:cNvPr id="65540" name="Rectangle 6"/>
          <p:cNvSpPr>
            <a:spLocks noGrp="1" noChangeArrowheads="1"/>
          </p:cNvSpPr>
          <p:nvPr>
            <p:ph type="ftr" sz="quarter" idx="4"/>
          </p:nvPr>
        </p:nvSpPr>
        <p:spPr/>
        <p:txBody>
          <a:bodyPr/>
          <a:lstStyle/>
          <a:p>
            <a:pPr>
              <a:defRPr/>
            </a:pPr>
            <a:r>
              <a:rPr lang="en-US">
                <a:ea typeface="ＭＳ Ｐゴシック" pitchFamily="34" charset="-128"/>
              </a:rPr>
              <a:t>APPRISE, A Program of the Pennsylvania Department of Aging</a:t>
            </a:r>
          </a:p>
        </p:txBody>
      </p:sp>
      <p:sp>
        <p:nvSpPr>
          <p:cNvPr id="61445" name="Rectangle 2"/>
          <p:cNvSpPr>
            <a:spLocks noGrp="1" noRot="1" noChangeAspect="1" noChangeArrowheads="1" noTextEdit="1"/>
          </p:cNvSpPr>
          <p:nvPr>
            <p:ph type="sldImg"/>
          </p:nvPr>
        </p:nvSpPr>
        <p:spPr>
          <a:ln/>
        </p:spPr>
      </p:sp>
      <p:sp>
        <p:nvSpPr>
          <p:cNvPr id="61446" name="Rectangle 3"/>
          <p:cNvSpPr>
            <a:spLocks noGrp="1" noChangeArrowheads="1"/>
          </p:cNvSpPr>
          <p:nvPr>
            <p:ph type="body" idx="1"/>
          </p:nvPr>
        </p:nvSpPr>
        <p:spPr>
          <a:xfrm>
            <a:off x="934720" y="4416425"/>
            <a:ext cx="5218853" cy="4414838"/>
          </a:xfrm>
          <a:noFill/>
          <a:ln/>
        </p:spPr>
        <p:txBody>
          <a:bodyPr/>
          <a:lstStyle/>
          <a:p>
            <a:pPr marL="107950" indent="-107950" eaLnBrk="1" hangingPunct="1"/>
            <a:r>
              <a:rPr lang="en-US" b="1"/>
              <a:t>October 15-December 7 (AEP):</a:t>
            </a:r>
          </a:p>
          <a:p>
            <a:pPr marL="107950" indent="-107950" eaLnBrk="1" hangingPunct="1">
              <a:buFontTx/>
              <a:buChar char="•"/>
            </a:pPr>
            <a:r>
              <a:rPr lang="en-US" sz="1000" dirty="0"/>
              <a:t>Add a Medicare Advantage Plan.</a:t>
            </a:r>
          </a:p>
          <a:p>
            <a:pPr marL="107950" indent="-107950" eaLnBrk="1" hangingPunct="1">
              <a:buFontTx/>
              <a:buChar char="•"/>
            </a:pPr>
            <a:r>
              <a:rPr lang="en-US" sz="1000" dirty="0"/>
              <a:t>Change from a Medicare Advantage Plan back to Original Medicare.</a:t>
            </a:r>
          </a:p>
          <a:p>
            <a:pPr marL="107950" indent="-107950" eaLnBrk="1" hangingPunct="1">
              <a:buFontTx/>
              <a:buChar char="•"/>
            </a:pPr>
            <a:r>
              <a:rPr lang="en-US" sz="1000" dirty="0"/>
              <a:t>Switch from one Medicare Advantage Plan to another Medicare Advantage Plan.</a:t>
            </a:r>
          </a:p>
          <a:p>
            <a:pPr marL="107950" indent="-107950" eaLnBrk="1" hangingPunct="1">
              <a:buFontTx/>
              <a:buChar char="•"/>
            </a:pPr>
            <a:r>
              <a:rPr lang="en-US" sz="1000" dirty="0"/>
              <a:t>Join a Medicare Prescription Drug Plan. </a:t>
            </a:r>
          </a:p>
          <a:p>
            <a:pPr marL="107950" indent="-107950" eaLnBrk="1" hangingPunct="1">
              <a:buFontTx/>
              <a:buChar char="•"/>
            </a:pPr>
            <a:r>
              <a:rPr lang="en-US" sz="1000" dirty="0"/>
              <a:t>Switch from one Medicare Prescription Drug Plan to another Medicare Prescription Drug Plan.</a:t>
            </a:r>
          </a:p>
          <a:p>
            <a:pPr marL="107950" indent="-107950" eaLnBrk="1" hangingPunct="1">
              <a:buFontTx/>
              <a:buChar char="•"/>
            </a:pPr>
            <a:r>
              <a:rPr lang="en-US" sz="1000" dirty="0"/>
              <a:t>Drop your Medicare prescription drug coverage completely.</a:t>
            </a:r>
          </a:p>
          <a:p>
            <a:pPr marL="107950" indent="-107950" eaLnBrk="1" hangingPunct="1"/>
            <a:r>
              <a:rPr lang="en-US" b="1" dirty="0"/>
              <a:t>January 1-Febraury 14:</a:t>
            </a:r>
            <a:endParaRPr lang="en-US" dirty="0"/>
          </a:p>
          <a:p>
            <a:pPr marL="107950" indent="-107950" eaLnBrk="1" hangingPunct="1">
              <a:buFontTx/>
              <a:buChar char="•"/>
            </a:pPr>
            <a:r>
              <a:rPr lang="en-US" sz="1000" dirty="0"/>
              <a:t>you’re in a Medicare Advantage Plan, you can leave your plan and switch to Original Medicare.</a:t>
            </a:r>
          </a:p>
          <a:p>
            <a:pPr marL="107950" indent="-107950" eaLnBrk="1" hangingPunct="1">
              <a:buFontTx/>
              <a:buChar char="•"/>
            </a:pPr>
            <a:r>
              <a:rPr lang="en-US" sz="1000" dirty="0"/>
              <a:t>If you switch to Original Medicare during this period, you will have until February 14 to also join a Medicare Prescription Drug Plan to add drug coverage. Your coverage will begin the first day of the month after the plan gets your enrollment form.</a:t>
            </a:r>
          </a:p>
          <a:p>
            <a:pPr marL="107950" indent="-107950" eaLnBrk="1" hangingPunct="1">
              <a:buFontTx/>
              <a:buChar char="•"/>
            </a:pPr>
            <a:endParaRPr lang="en-US" sz="1000" dirty="0"/>
          </a:p>
          <a:p>
            <a:pPr marL="107950" indent="-107950" eaLnBrk="1" hangingPunct="1">
              <a:buFontTx/>
              <a:buChar char="•"/>
            </a:pPr>
            <a:r>
              <a:rPr lang="en-US" sz="1000" dirty="0"/>
              <a:t>Even if you are happy with your current coverage, we recommend you reevaluate your coverage options on a yearly basis. Even if you are completely satisfied with your plan, another plan may have changed that would better suit your needs that you can switch in to.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p:txBody>
          <a:bodyPr/>
          <a:lstStyle/>
          <a:p>
            <a:pPr>
              <a:defRPr/>
            </a:pPr>
            <a:r>
              <a:rPr lang="en-US">
                <a:ea typeface="ＭＳ Ｐゴシック" pitchFamily="34" charset="-128"/>
              </a:rPr>
              <a:t>Get Ready for Medicare</a:t>
            </a:r>
          </a:p>
        </p:txBody>
      </p:sp>
      <p:sp>
        <p:nvSpPr>
          <p:cNvPr id="67587" name="Rectangle 3"/>
          <p:cNvSpPr>
            <a:spLocks noGrp="1" noChangeArrowheads="1"/>
          </p:cNvSpPr>
          <p:nvPr>
            <p:ph type="dt" sz="quarter" idx="1"/>
          </p:nvPr>
        </p:nvSpPr>
        <p:spPr/>
        <p:txBody>
          <a:bodyPr/>
          <a:lstStyle/>
          <a:p>
            <a:pPr>
              <a:defRPr/>
            </a:pPr>
            <a:fld id="{B7B2617D-AB02-44A3-A30E-4A3ED07DDADD}" type="datetime1">
              <a:rPr lang="en-US" smtClean="0">
                <a:ea typeface="ＭＳ Ｐゴシック" pitchFamily="34" charset="-128"/>
              </a:rPr>
              <a:pPr>
                <a:defRPr/>
              </a:pPr>
              <a:t>3/8/2019</a:t>
            </a:fld>
            <a:endParaRPr lang="en-US">
              <a:ea typeface="ＭＳ Ｐゴシック" pitchFamily="34" charset="-128"/>
            </a:endParaRPr>
          </a:p>
        </p:txBody>
      </p:sp>
      <p:sp>
        <p:nvSpPr>
          <p:cNvPr id="67588" name="Rectangle 6"/>
          <p:cNvSpPr>
            <a:spLocks noGrp="1" noChangeArrowheads="1"/>
          </p:cNvSpPr>
          <p:nvPr>
            <p:ph type="ftr" sz="quarter" idx="4"/>
          </p:nvPr>
        </p:nvSpPr>
        <p:spPr/>
        <p:txBody>
          <a:bodyPr/>
          <a:lstStyle/>
          <a:p>
            <a:pPr>
              <a:defRPr/>
            </a:pPr>
            <a:r>
              <a:rPr lang="en-US">
                <a:ea typeface="ＭＳ Ｐゴシック" pitchFamily="34" charset="-128"/>
              </a:rPr>
              <a:t>APPRISE, A Program of the Pennsylvania Department of Aging</a:t>
            </a:r>
          </a:p>
        </p:txBody>
      </p:sp>
      <p:sp>
        <p:nvSpPr>
          <p:cNvPr id="63493" name="Rectangle 2"/>
          <p:cNvSpPr>
            <a:spLocks noGrp="1" noRot="1" noChangeAspect="1" noChangeArrowheads="1" noTextEdit="1"/>
          </p:cNvSpPr>
          <p:nvPr>
            <p:ph type="sldImg"/>
          </p:nvPr>
        </p:nvSpPr>
        <p:spPr>
          <a:ln/>
        </p:spPr>
      </p:sp>
      <p:sp>
        <p:nvSpPr>
          <p:cNvPr id="63494" name="Rectangle 3"/>
          <p:cNvSpPr>
            <a:spLocks noGrp="1" noChangeArrowheads="1"/>
          </p:cNvSpPr>
          <p:nvPr>
            <p:ph type="body" idx="1"/>
          </p:nvPr>
        </p:nvSpPr>
        <p:spPr>
          <a:noFill/>
          <a:ln/>
        </p:spPr>
        <p:txBody>
          <a:bodyPr/>
          <a:lstStyle/>
          <a:p>
            <a:pPr eaLnBrk="1" hangingPunct="1"/>
            <a:r>
              <a:rPr lang="en-US" dirty="0"/>
              <a:t>Some important points to take away from today’s presentation: </a:t>
            </a:r>
          </a:p>
          <a:p>
            <a:pPr eaLnBrk="1" hangingPunct="1"/>
            <a:endParaRPr lang="en-US"/>
          </a:p>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p:txBody>
          <a:bodyPr/>
          <a:lstStyle/>
          <a:p>
            <a:pPr>
              <a:defRPr/>
            </a:pPr>
            <a:r>
              <a:rPr lang="en-US">
                <a:ea typeface="ＭＳ Ｐゴシック" pitchFamily="34" charset="-128"/>
              </a:rPr>
              <a:t>Get Ready for Medicare</a:t>
            </a:r>
          </a:p>
        </p:txBody>
      </p:sp>
      <p:sp>
        <p:nvSpPr>
          <p:cNvPr id="68611" name="Rectangle 3"/>
          <p:cNvSpPr>
            <a:spLocks noGrp="1" noChangeArrowheads="1"/>
          </p:cNvSpPr>
          <p:nvPr>
            <p:ph type="dt" sz="quarter" idx="1"/>
          </p:nvPr>
        </p:nvSpPr>
        <p:spPr/>
        <p:txBody>
          <a:bodyPr/>
          <a:lstStyle/>
          <a:p>
            <a:pPr>
              <a:defRPr/>
            </a:pPr>
            <a:fld id="{89FA7551-F217-4F10-8E8B-6C7731B639A4}" type="datetime1">
              <a:rPr lang="en-US" smtClean="0">
                <a:ea typeface="ＭＳ Ｐゴシック" pitchFamily="34" charset="-128"/>
              </a:rPr>
              <a:pPr>
                <a:defRPr/>
              </a:pPr>
              <a:t>3/8/2019</a:t>
            </a:fld>
            <a:endParaRPr lang="en-US">
              <a:ea typeface="ＭＳ Ｐゴシック" pitchFamily="34" charset="-128"/>
            </a:endParaRPr>
          </a:p>
        </p:txBody>
      </p:sp>
      <p:sp>
        <p:nvSpPr>
          <p:cNvPr id="68612" name="Rectangle 6"/>
          <p:cNvSpPr>
            <a:spLocks noGrp="1" noChangeArrowheads="1"/>
          </p:cNvSpPr>
          <p:nvPr>
            <p:ph type="ftr" sz="quarter" idx="4"/>
          </p:nvPr>
        </p:nvSpPr>
        <p:spPr/>
        <p:txBody>
          <a:bodyPr/>
          <a:lstStyle/>
          <a:p>
            <a:pPr>
              <a:defRPr/>
            </a:pPr>
            <a:r>
              <a:rPr lang="en-US">
                <a:ea typeface="ＭＳ Ｐゴシック" pitchFamily="34" charset="-128"/>
              </a:rPr>
              <a:t>APPRISE, A Program of the Pennsylvania Department of Aging</a:t>
            </a:r>
          </a:p>
        </p:txBody>
      </p:sp>
      <p:sp>
        <p:nvSpPr>
          <p:cNvPr id="64517" name="Rectangle 2"/>
          <p:cNvSpPr>
            <a:spLocks noGrp="1" noRot="1" noChangeAspect="1" noChangeArrowheads="1" noTextEdit="1"/>
          </p:cNvSpPr>
          <p:nvPr>
            <p:ph type="sldImg"/>
          </p:nvPr>
        </p:nvSpPr>
        <p:spPr>
          <a:ln/>
        </p:spPr>
      </p:sp>
      <p:sp>
        <p:nvSpPr>
          <p:cNvPr id="64518" name="Rectangle 3"/>
          <p:cNvSpPr>
            <a:spLocks noGrp="1" noChangeArrowheads="1"/>
          </p:cNvSpPr>
          <p:nvPr>
            <p:ph type="body" idx="1"/>
          </p:nvPr>
        </p:nvSpPr>
        <p:spPr>
          <a:noFill/>
          <a:ln/>
        </p:spPr>
        <p:txBody>
          <a:bodyPr/>
          <a:lstStyle/>
          <a:p>
            <a:pPr eaLnBrk="1" hangingPunct="1"/>
            <a:r>
              <a:rPr lang="en-US"/>
              <a:t>If you don’t know who to call, contact APPRISE.  We’ll help you sort out the confusion.</a:t>
            </a:r>
          </a:p>
          <a:p>
            <a:pPr eaLnBrk="1" hangingPunct="1"/>
            <a:r>
              <a:rPr lang="en-US"/>
              <a:t>We also offer monthly evening educational seminars on topics such as: Powers of Attorney, Long Term Care Insurance, Social Security Benefits. </a:t>
            </a:r>
          </a:p>
          <a:p>
            <a:pPr eaLnBrk="1" hangingPunct="1"/>
            <a:endParaRPr lang="en-US"/>
          </a:p>
          <a:p>
            <a:pPr eaLnBrk="1" hangingPunct="1"/>
            <a:r>
              <a:rPr lang="en-US"/>
              <a:t>Medicare.gov: Helpful tools, compare plans, and answer general questions in regard to Medicare.</a:t>
            </a:r>
          </a:p>
          <a:p>
            <a:pPr eaLnBrk="1" hangingPunct="1"/>
            <a:r>
              <a:rPr lang="en-US"/>
              <a:t>MyMedicare.gov: Not required to sign-up for this, although you might receive several letters for this program. It gives you access to personalized information about your Medicare information and coverage choices and allows you to view Medicare claims. </a:t>
            </a:r>
          </a:p>
          <a:p>
            <a:pPr eaLnBrk="1" hangingPunct="1"/>
            <a:endParaRPr lang="en-US"/>
          </a:p>
          <a:p>
            <a:pPr eaLnBrk="1" hangingPunct="1"/>
            <a:r>
              <a:rPr lang="en-US"/>
              <a:t>Thank you for coming!  Please fill out the survey at the end of your notes.  Just fill in your contact information if there is any additional information that you would like us to send you.</a:t>
            </a:r>
          </a:p>
          <a:p>
            <a:pPr eaLnBrk="1" hangingPunct="1"/>
            <a:endParaRPr lang="en-US"/>
          </a:p>
          <a:p>
            <a:pPr eaLnBrk="1" hangingPunct="1"/>
            <a:endParaRPr lang="en-US"/>
          </a:p>
          <a:p>
            <a:pPr eaLnBrk="1" hangingPunct="1"/>
            <a:r>
              <a:rPr lang="en-US"/>
              <a:t>I’d like to ask everyone to please take a moment and fill out the brief survey that is the next page in your packet. This allows Berks Encore and APPRISE counselors insight into things we can change, ideas for upcoming events, but it also allows us to send you information if you would like us to.</a:t>
            </a:r>
          </a:p>
          <a:p>
            <a:pPr eaLnBrk="1" hangingPunct="1"/>
            <a:endParaRPr lang="en-US"/>
          </a:p>
          <a:p>
            <a:pPr eaLnBrk="1" hangingPunct="1"/>
            <a:r>
              <a:rPr lang="en-US"/>
              <a:t>Any additional questions?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p:txBody>
          <a:bodyPr/>
          <a:lstStyle/>
          <a:p>
            <a:pPr>
              <a:defRPr/>
            </a:pPr>
            <a:r>
              <a:rPr lang="en-US">
                <a:ea typeface="ＭＳ Ｐゴシック" pitchFamily="34" charset="-128"/>
              </a:rPr>
              <a:t>Get Ready for Medicare</a:t>
            </a:r>
          </a:p>
        </p:txBody>
      </p:sp>
      <p:sp>
        <p:nvSpPr>
          <p:cNvPr id="49155" name="Rectangle 3"/>
          <p:cNvSpPr>
            <a:spLocks noGrp="1" noChangeArrowheads="1"/>
          </p:cNvSpPr>
          <p:nvPr>
            <p:ph type="dt" sz="quarter" idx="1"/>
          </p:nvPr>
        </p:nvSpPr>
        <p:spPr/>
        <p:txBody>
          <a:bodyPr/>
          <a:lstStyle/>
          <a:p>
            <a:pPr>
              <a:defRPr/>
            </a:pPr>
            <a:fld id="{5C086954-B7AF-4950-8BB3-6E60F5811B5E}" type="datetime1">
              <a:rPr lang="en-US" smtClean="0">
                <a:ea typeface="ＭＳ Ｐゴシック" pitchFamily="34" charset="-128"/>
              </a:rPr>
              <a:pPr>
                <a:defRPr/>
              </a:pPr>
              <a:t>3/8/2019</a:t>
            </a:fld>
            <a:endParaRPr lang="en-US">
              <a:ea typeface="ＭＳ Ｐゴシック" pitchFamily="34" charset="-128"/>
            </a:endParaRPr>
          </a:p>
        </p:txBody>
      </p:sp>
      <p:sp>
        <p:nvSpPr>
          <p:cNvPr id="49156" name="Rectangle 6"/>
          <p:cNvSpPr>
            <a:spLocks noGrp="1" noChangeArrowheads="1"/>
          </p:cNvSpPr>
          <p:nvPr>
            <p:ph type="ftr" sz="quarter" idx="4"/>
          </p:nvPr>
        </p:nvSpPr>
        <p:spPr/>
        <p:txBody>
          <a:bodyPr/>
          <a:lstStyle/>
          <a:p>
            <a:pPr>
              <a:defRPr/>
            </a:pPr>
            <a:r>
              <a:rPr lang="en-US">
                <a:ea typeface="ＭＳ Ｐゴシック" pitchFamily="34" charset="-128"/>
              </a:rPr>
              <a:t>APPRISE, A Program of the Pennsylvania Department of Aging</a:t>
            </a:r>
          </a:p>
        </p:txBody>
      </p:sp>
      <p:sp>
        <p:nvSpPr>
          <p:cNvPr id="47109" name="Rectangle 2"/>
          <p:cNvSpPr>
            <a:spLocks noGrp="1" noRot="1" noChangeAspect="1" noChangeArrowheads="1" noTextEdit="1"/>
          </p:cNvSpPr>
          <p:nvPr>
            <p:ph type="sldImg"/>
          </p:nvPr>
        </p:nvSpPr>
        <p:spPr>
          <a:ln/>
        </p:spPr>
      </p:sp>
      <p:sp>
        <p:nvSpPr>
          <p:cNvPr id="47110" name="Rectangle 3"/>
          <p:cNvSpPr>
            <a:spLocks noGrp="1" noChangeArrowheads="1"/>
          </p:cNvSpPr>
          <p:nvPr>
            <p:ph type="body" idx="1"/>
          </p:nvPr>
        </p:nvSpPr>
        <p:spPr>
          <a:noFill/>
          <a:ln/>
        </p:spPr>
        <p:txBody>
          <a:bodyPr/>
          <a:lstStyle/>
          <a:p>
            <a:pPr eaLnBrk="1" hangingPunct="1"/>
            <a:r>
              <a:rPr lang="en-US" dirty="0"/>
              <a:t>Berks Encore is your one-stop shop for education, I &amp; R, and services for persons aged 50 and above and their families.</a:t>
            </a:r>
          </a:p>
          <a:p>
            <a:pPr eaLnBrk="1" hangingPunct="1"/>
            <a:r>
              <a:rPr lang="en-US" dirty="0"/>
              <a:t>APPRISE is one of the programs we offer, as a sub-contractor of the Berks Co. Area Agency on Aging.</a:t>
            </a:r>
          </a:p>
          <a:p>
            <a:pPr eaLnBrk="1" hangingPunct="1"/>
            <a:r>
              <a:rPr lang="en-US" dirty="0"/>
              <a:t>We have 3</a:t>
            </a:r>
            <a:r>
              <a:rPr lang="en-US" baseline="0" dirty="0"/>
              <a:t> </a:t>
            </a:r>
            <a:r>
              <a:rPr lang="en-US" dirty="0"/>
              <a:t>full-time staff working year-round to assist persons with questions on Medicare, Long-term Care insurance and financial assistance programs.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p:txBody>
          <a:bodyPr/>
          <a:lstStyle/>
          <a:p>
            <a:pPr>
              <a:defRPr/>
            </a:pPr>
            <a:r>
              <a:rPr lang="en-US">
                <a:ea typeface="ＭＳ Ｐゴシック" pitchFamily="34" charset="-128"/>
              </a:rPr>
              <a:t>Get Ready for Medicare</a:t>
            </a:r>
          </a:p>
        </p:txBody>
      </p:sp>
      <p:sp>
        <p:nvSpPr>
          <p:cNvPr id="50179" name="Rectangle 3"/>
          <p:cNvSpPr>
            <a:spLocks noGrp="1" noChangeArrowheads="1"/>
          </p:cNvSpPr>
          <p:nvPr>
            <p:ph type="dt" sz="quarter" idx="1"/>
          </p:nvPr>
        </p:nvSpPr>
        <p:spPr/>
        <p:txBody>
          <a:bodyPr/>
          <a:lstStyle/>
          <a:p>
            <a:pPr>
              <a:defRPr/>
            </a:pPr>
            <a:fld id="{FA3D3D3A-F0C0-46CB-BC89-7BCC79959041}" type="datetime1">
              <a:rPr lang="en-US" smtClean="0">
                <a:ea typeface="ＭＳ Ｐゴシック" pitchFamily="34" charset="-128"/>
              </a:rPr>
              <a:pPr>
                <a:defRPr/>
              </a:pPr>
              <a:t>3/8/2019</a:t>
            </a:fld>
            <a:endParaRPr lang="en-US">
              <a:ea typeface="ＭＳ Ｐゴシック" pitchFamily="34" charset="-128"/>
            </a:endParaRPr>
          </a:p>
        </p:txBody>
      </p:sp>
      <p:sp>
        <p:nvSpPr>
          <p:cNvPr id="50180" name="Rectangle 6"/>
          <p:cNvSpPr>
            <a:spLocks noGrp="1" noChangeArrowheads="1"/>
          </p:cNvSpPr>
          <p:nvPr>
            <p:ph type="ftr" sz="quarter" idx="4"/>
          </p:nvPr>
        </p:nvSpPr>
        <p:spPr/>
        <p:txBody>
          <a:bodyPr/>
          <a:lstStyle/>
          <a:p>
            <a:pPr>
              <a:defRPr/>
            </a:pPr>
            <a:r>
              <a:rPr lang="en-US">
                <a:ea typeface="ＭＳ Ｐゴシック" pitchFamily="34" charset="-128"/>
              </a:rPr>
              <a:t>APPRISE, A Program of the Pennsylvania Department of Aging</a:t>
            </a:r>
          </a:p>
        </p:txBody>
      </p:sp>
      <p:sp>
        <p:nvSpPr>
          <p:cNvPr id="48133" name="Rectangle 2"/>
          <p:cNvSpPr>
            <a:spLocks noGrp="1" noRot="1" noChangeAspect="1" noChangeArrowheads="1" noTextEdit="1"/>
          </p:cNvSpPr>
          <p:nvPr>
            <p:ph type="sldImg"/>
          </p:nvPr>
        </p:nvSpPr>
        <p:spPr>
          <a:ln/>
        </p:spPr>
      </p:sp>
      <p:sp>
        <p:nvSpPr>
          <p:cNvPr id="48134" name="Rectangle 3"/>
          <p:cNvSpPr>
            <a:spLocks noGrp="1" noChangeArrowheads="1"/>
          </p:cNvSpPr>
          <p:nvPr>
            <p:ph type="body" idx="1"/>
          </p:nvPr>
        </p:nvSpPr>
        <p:spPr>
          <a:noFill/>
          <a:ln/>
        </p:spPr>
        <p:txBody>
          <a:bodyPr/>
          <a:lstStyle/>
          <a:p>
            <a:pPr eaLnBrk="1" hangingPunct="1"/>
            <a:r>
              <a:rPr lang="en-US"/>
              <a:t>Today’s session is an overview of Medicare, its benefits and costs.  We want to make sure you are aware of your options, but you should really have an individual appointment to get guidance on what is best for you.  Medicare coverage is unique to the individual, their medical needs, drug lists, treatment preferences, and how they view insurance.  What works for your neighbor may not be the best option for you!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p:txBody>
          <a:bodyPr/>
          <a:lstStyle/>
          <a:p>
            <a:pPr>
              <a:defRPr/>
            </a:pPr>
            <a:r>
              <a:rPr lang="en-US">
                <a:ea typeface="ＭＳ Ｐゴシック" pitchFamily="34" charset="-128"/>
              </a:rPr>
              <a:t>Get Ready for Medicare</a:t>
            </a:r>
          </a:p>
        </p:txBody>
      </p:sp>
      <p:sp>
        <p:nvSpPr>
          <p:cNvPr id="51203" name="Rectangle 3"/>
          <p:cNvSpPr>
            <a:spLocks noGrp="1" noChangeArrowheads="1"/>
          </p:cNvSpPr>
          <p:nvPr>
            <p:ph type="dt" sz="quarter" idx="1"/>
          </p:nvPr>
        </p:nvSpPr>
        <p:spPr/>
        <p:txBody>
          <a:bodyPr/>
          <a:lstStyle/>
          <a:p>
            <a:pPr>
              <a:defRPr/>
            </a:pPr>
            <a:fld id="{5F6CD487-A664-4E13-81FF-18EFFB4DAC38}" type="datetime1">
              <a:rPr lang="en-US" smtClean="0">
                <a:ea typeface="ＭＳ Ｐゴシック" pitchFamily="34" charset="-128"/>
              </a:rPr>
              <a:pPr>
                <a:defRPr/>
              </a:pPr>
              <a:t>3/8/2019</a:t>
            </a:fld>
            <a:endParaRPr lang="en-US">
              <a:ea typeface="ＭＳ Ｐゴシック" pitchFamily="34" charset="-128"/>
            </a:endParaRPr>
          </a:p>
        </p:txBody>
      </p:sp>
      <p:sp>
        <p:nvSpPr>
          <p:cNvPr id="51204" name="Rectangle 6"/>
          <p:cNvSpPr>
            <a:spLocks noGrp="1" noChangeArrowheads="1"/>
          </p:cNvSpPr>
          <p:nvPr>
            <p:ph type="ftr" sz="quarter" idx="4"/>
          </p:nvPr>
        </p:nvSpPr>
        <p:spPr/>
        <p:txBody>
          <a:bodyPr/>
          <a:lstStyle/>
          <a:p>
            <a:pPr>
              <a:defRPr/>
            </a:pPr>
            <a:r>
              <a:rPr lang="en-US">
                <a:ea typeface="ＭＳ Ｐゴシック" pitchFamily="34" charset="-128"/>
              </a:rPr>
              <a:t>APPRISE, A Program of the Pennsylvania Department of Aging</a:t>
            </a:r>
          </a:p>
        </p:txBody>
      </p:sp>
      <p:sp>
        <p:nvSpPr>
          <p:cNvPr id="49157" name="Rectangle 2"/>
          <p:cNvSpPr>
            <a:spLocks noGrp="1" noRot="1" noChangeAspect="1" noChangeArrowheads="1" noTextEdit="1"/>
          </p:cNvSpPr>
          <p:nvPr>
            <p:ph type="sldImg"/>
          </p:nvPr>
        </p:nvSpPr>
        <p:spPr>
          <a:ln/>
        </p:spPr>
      </p:sp>
      <p:sp>
        <p:nvSpPr>
          <p:cNvPr id="49158" name="Rectangle 3"/>
          <p:cNvSpPr>
            <a:spLocks noGrp="1" noChangeArrowheads="1"/>
          </p:cNvSpPr>
          <p:nvPr>
            <p:ph type="body" idx="1"/>
          </p:nvPr>
        </p:nvSpPr>
        <p:spPr>
          <a:noFill/>
          <a:ln/>
        </p:spPr>
        <p:txBody>
          <a:bodyPr/>
          <a:lstStyle/>
          <a:p>
            <a:pPr eaLnBrk="1" hangingPunct="1">
              <a:spcBef>
                <a:spcPct val="0"/>
              </a:spcBef>
              <a:buClr>
                <a:srgbClr val="C00F4F"/>
              </a:buClr>
              <a:buFont typeface="Times" pitchFamily="18" charset="0"/>
              <a:buNone/>
            </a:pPr>
            <a:r>
              <a:rPr lang="en-US" dirty="0"/>
              <a:t>You are eligible for Medicare when you turn 65, whether you are currently working or not,  if you have been collecting Social Security Disability benefits for two years, or if you have certain disabilities, such as:</a:t>
            </a:r>
          </a:p>
          <a:p>
            <a:pPr eaLnBrk="1" hangingPunct="1">
              <a:spcBef>
                <a:spcPct val="0"/>
              </a:spcBef>
              <a:buClr>
                <a:srgbClr val="C00F4F"/>
              </a:buClr>
              <a:buFont typeface="Times" pitchFamily="18" charset="0"/>
              <a:buNone/>
            </a:pPr>
            <a:endParaRPr lang="en-US" dirty="0"/>
          </a:p>
          <a:p>
            <a:pPr eaLnBrk="1" hangingPunct="1">
              <a:spcBef>
                <a:spcPct val="0"/>
              </a:spcBef>
              <a:buClr>
                <a:srgbClr val="C00F4F"/>
              </a:buClr>
              <a:buFont typeface="Times" pitchFamily="18" charset="0"/>
              <a:buNone/>
            </a:pPr>
            <a:r>
              <a:rPr lang="en-US" dirty="0"/>
              <a:t>Disabilities = ALS (Lou </a:t>
            </a:r>
            <a:r>
              <a:rPr lang="en-US" dirty="0" err="1"/>
              <a:t>Gherig’s</a:t>
            </a:r>
            <a:r>
              <a:rPr lang="en-US" dirty="0"/>
              <a:t> Disease) </a:t>
            </a:r>
          </a:p>
          <a:p>
            <a:pPr eaLnBrk="1" hangingPunct="1">
              <a:spcBef>
                <a:spcPct val="0"/>
              </a:spcBef>
              <a:buClr>
                <a:srgbClr val="C00F4F"/>
              </a:buClr>
              <a:buFont typeface="Times" pitchFamily="18" charset="0"/>
              <a:buNone/>
            </a:pPr>
            <a:r>
              <a:rPr lang="en-US" dirty="0"/>
              <a:t>ESRD (End Stage Renal Disease) = With kidney transplant or regular dialysis and have received dialysis for at least 3 months.</a:t>
            </a:r>
          </a:p>
          <a:p>
            <a:pPr eaLnBrk="1" hangingPunct="1">
              <a:spcBef>
                <a:spcPct val="0"/>
              </a:spcBef>
            </a:pPr>
            <a:r>
              <a:rPr lang="en-US" dirty="0"/>
              <a:t>ALS (Amyotrophic Lateral Sclerosis or Lou Gehrig’s disease)</a:t>
            </a:r>
          </a:p>
          <a:p>
            <a:pPr eaLnBrk="1" hangingPunct="1">
              <a:spcBef>
                <a:spcPct val="0"/>
              </a:spcBef>
            </a:pPr>
            <a:endParaRPr lang="en-US" dirty="0"/>
          </a:p>
          <a:p>
            <a:pPr eaLnBrk="1" hangingPunct="1">
              <a:spcBef>
                <a:spcPct val="0"/>
              </a:spcBef>
              <a:buClr>
                <a:srgbClr val="C00F4F"/>
              </a:buClr>
              <a:buFont typeface="Times" pitchFamily="18" charset="0"/>
              <a:buNone/>
            </a:pPr>
            <a:r>
              <a:rPr lang="en-US" dirty="0"/>
              <a:t>Must have at least 5 years legal residency if an immigrant.</a:t>
            </a:r>
          </a:p>
          <a:p>
            <a:pPr eaLnBrk="1" hangingPunct="1">
              <a:spcBef>
                <a:spcPct val="0"/>
              </a:spcBef>
            </a:pPr>
            <a:endParaRPr lang="en-US" dirty="0"/>
          </a:p>
          <a:p>
            <a:pPr eaLnBrk="1" hangingPunct="1">
              <a:spcBef>
                <a:spcPct val="0"/>
              </a:spcBef>
            </a:pPr>
            <a:r>
              <a:rPr lang="en-US" dirty="0"/>
              <a:t>Can purchase it even if you never paid in to the system through your paycheck.  If you didn’t work, but your spouse paid in, you can “</a:t>
            </a:r>
            <a:r>
              <a:rPr lang="en-US" dirty="0" err="1"/>
              <a:t>hitchike</a:t>
            </a:r>
            <a:r>
              <a:rPr lang="en-US" dirty="0"/>
              <a:t>” on their payments.</a:t>
            </a:r>
          </a:p>
          <a:p>
            <a:pPr eaLnBrk="1" hangingPunct="1">
              <a:spcBef>
                <a:spcPct val="0"/>
              </a:spcBef>
              <a:buClr>
                <a:srgbClr val="C00F4F"/>
              </a:buClr>
              <a:buFont typeface="Times" pitchFamily="18" charset="0"/>
              <a:buNone/>
            </a:pPr>
            <a:endParaRPr lang="en-US" dirty="0"/>
          </a:p>
          <a:p>
            <a:pPr eaLnBrk="1" hangingPunct="1">
              <a:spcBef>
                <a:spcPct val="0"/>
              </a:spcBef>
              <a:buClr>
                <a:srgbClr val="C00F4F"/>
              </a:buClr>
              <a:buFont typeface="Times" pitchFamily="18" charset="0"/>
              <a:buNone/>
            </a:pPr>
            <a:r>
              <a:rPr lang="en-US" dirty="0"/>
              <a:t>Medicaid is a program for low-income people who meet certain requirements (aged, blind, disabled, children, pregnant women, etc.) and is run by the state of Pennsylvania.</a:t>
            </a:r>
          </a:p>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p:txBody>
          <a:bodyPr/>
          <a:lstStyle/>
          <a:p>
            <a:pPr>
              <a:defRPr/>
            </a:pPr>
            <a:r>
              <a:rPr lang="en-US">
                <a:ea typeface="ＭＳ Ｐゴシック" pitchFamily="34" charset="-128"/>
              </a:rPr>
              <a:t>Get Ready for Medicare</a:t>
            </a:r>
          </a:p>
        </p:txBody>
      </p:sp>
      <p:sp>
        <p:nvSpPr>
          <p:cNvPr id="52227" name="Rectangle 3"/>
          <p:cNvSpPr>
            <a:spLocks noGrp="1" noChangeArrowheads="1"/>
          </p:cNvSpPr>
          <p:nvPr>
            <p:ph type="dt" sz="quarter" idx="1"/>
          </p:nvPr>
        </p:nvSpPr>
        <p:spPr/>
        <p:txBody>
          <a:bodyPr/>
          <a:lstStyle/>
          <a:p>
            <a:pPr>
              <a:defRPr/>
            </a:pPr>
            <a:fld id="{8E904475-D51E-4D38-B7A5-30AC17CFAF41}" type="datetime1">
              <a:rPr lang="en-US" smtClean="0">
                <a:ea typeface="ＭＳ Ｐゴシック" pitchFamily="34" charset="-128"/>
              </a:rPr>
              <a:pPr>
                <a:defRPr/>
              </a:pPr>
              <a:t>3/8/2019</a:t>
            </a:fld>
            <a:endParaRPr lang="en-US">
              <a:ea typeface="ＭＳ Ｐゴシック" pitchFamily="34" charset="-128"/>
            </a:endParaRPr>
          </a:p>
        </p:txBody>
      </p:sp>
      <p:sp>
        <p:nvSpPr>
          <p:cNvPr id="52228" name="Rectangle 6"/>
          <p:cNvSpPr>
            <a:spLocks noGrp="1" noChangeArrowheads="1"/>
          </p:cNvSpPr>
          <p:nvPr>
            <p:ph type="ftr" sz="quarter" idx="4"/>
          </p:nvPr>
        </p:nvSpPr>
        <p:spPr/>
        <p:txBody>
          <a:bodyPr/>
          <a:lstStyle/>
          <a:p>
            <a:pPr>
              <a:defRPr/>
            </a:pPr>
            <a:r>
              <a:rPr lang="en-US">
                <a:ea typeface="ＭＳ Ｐゴシック" pitchFamily="34" charset="-128"/>
              </a:rPr>
              <a:t>APPRISE, A Program of the Pennsylvania Department of Aging</a:t>
            </a:r>
          </a:p>
        </p:txBody>
      </p:sp>
      <p:sp>
        <p:nvSpPr>
          <p:cNvPr id="50181" name="Rectangle 2"/>
          <p:cNvSpPr>
            <a:spLocks noGrp="1" noRot="1" noChangeAspect="1" noChangeArrowheads="1" noTextEdit="1"/>
          </p:cNvSpPr>
          <p:nvPr>
            <p:ph type="sldImg"/>
          </p:nvPr>
        </p:nvSpPr>
        <p:spPr>
          <a:ln/>
        </p:spPr>
      </p:sp>
      <p:sp>
        <p:nvSpPr>
          <p:cNvPr id="50182" name="Rectangle 3"/>
          <p:cNvSpPr>
            <a:spLocks noGrp="1" noChangeArrowheads="1"/>
          </p:cNvSpPr>
          <p:nvPr>
            <p:ph type="body" idx="1"/>
          </p:nvPr>
        </p:nvSpPr>
        <p:spPr>
          <a:noFill/>
          <a:ln/>
        </p:spPr>
        <p:txBody>
          <a:bodyPr/>
          <a:lstStyle/>
          <a:p>
            <a:pPr eaLnBrk="1" hangingPunct="1">
              <a:spcBef>
                <a:spcPct val="0"/>
              </a:spcBef>
              <a:buClr>
                <a:srgbClr val="C00F4F"/>
              </a:buClr>
              <a:buFont typeface="Times" pitchFamily="18" charset="0"/>
              <a:buNone/>
            </a:pPr>
            <a:r>
              <a:rPr lang="en-US"/>
              <a:t>These are the four parts to Medicare.</a:t>
            </a:r>
          </a:p>
          <a:p>
            <a:pPr eaLnBrk="1" hangingPunct="1">
              <a:spcBef>
                <a:spcPct val="0"/>
              </a:spcBef>
              <a:buClr>
                <a:srgbClr val="C00F4F"/>
              </a:buClr>
              <a:buFont typeface="Times" pitchFamily="18" charset="0"/>
              <a:buNone/>
            </a:pPr>
            <a:r>
              <a:rPr lang="en-US"/>
              <a:t>We will go into further detail of each part.</a:t>
            </a:r>
          </a:p>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p:txBody>
          <a:bodyPr/>
          <a:lstStyle/>
          <a:p>
            <a:pPr>
              <a:defRPr/>
            </a:pPr>
            <a:r>
              <a:rPr lang="en-US">
                <a:ea typeface="ＭＳ Ｐゴシック" pitchFamily="34" charset="-128"/>
              </a:rPr>
              <a:t>Get Ready for Medicare</a:t>
            </a:r>
          </a:p>
        </p:txBody>
      </p:sp>
      <p:sp>
        <p:nvSpPr>
          <p:cNvPr id="53251" name="Rectangle 3"/>
          <p:cNvSpPr>
            <a:spLocks noGrp="1" noChangeArrowheads="1"/>
          </p:cNvSpPr>
          <p:nvPr>
            <p:ph type="dt" sz="quarter" idx="1"/>
          </p:nvPr>
        </p:nvSpPr>
        <p:spPr/>
        <p:txBody>
          <a:bodyPr/>
          <a:lstStyle/>
          <a:p>
            <a:pPr>
              <a:defRPr/>
            </a:pPr>
            <a:fld id="{4BD934EA-10A1-43F2-A636-AC889BB4291A}" type="datetime1">
              <a:rPr lang="en-US" smtClean="0">
                <a:ea typeface="ＭＳ Ｐゴシック" pitchFamily="34" charset="-128"/>
              </a:rPr>
              <a:pPr>
                <a:defRPr/>
              </a:pPr>
              <a:t>3/8/2019</a:t>
            </a:fld>
            <a:endParaRPr lang="en-US">
              <a:ea typeface="ＭＳ Ｐゴシック" pitchFamily="34" charset="-128"/>
            </a:endParaRPr>
          </a:p>
        </p:txBody>
      </p:sp>
      <p:sp>
        <p:nvSpPr>
          <p:cNvPr id="53252" name="Rectangle 6"/>
          <p:cNvSpPr>
            <a:spLocks noGrp="1" noChangeArrowheads="1"/>
          </p:cNvSpPr>
          <p:nvPr>
            <p:ph type="ftr" sz="quarter" idx="4"/>
          </p:nvPr>
        </p:nvSpPr>
        <p:spPr/>
        <p:txBody>
          <a:bodyPr/>
          <a:lstStyle/>
          <a:p>
            <a:pPr>
              <a:defRPr/>
            </a:pPr>
            <a:r>
              <a:rPr lang="en-US">
                <a:ea typeface="ＭＳ Ｐゴシック" pitchFamily="34" charset="-128"/>
              </a:rPr>
              <a:t>APPRISE, A Program of the Pennsylvania Department of Aging</a:t>
            </a:r>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noFill/>
          <a:ln/>
        </p:spPr>
        <p:txBody>
          <a:bodyPr/>
          <a:lstStyle/>
          <a:p>
            <a:pPr marL="107950" indent="-107950" eaLnBrk="1" hangingPunct="1"/>
            <a:r>
              <a:rPr lang="en-US" dirty="0"/>
              <a:t>If you will soon be age 65, you can sign up starting three months before your birthday.  You have until three months after your birthday month to enroll.</a:t>
            </a:r>
          </a:p>
          <a:p>
            <a:pPr marL="107950" indent="-107950" eaLnBrk="1" hangingPunct="1"/>
            <a:r>
              <a:rPr lang="en-US" dirty="0"/>
              <a:t>If you are collecting SSA benefits, you will automatically be mailed a card with the effective dates being the first day of your birth month.</a:t>
            </a:r>
          </a:p>
          <a:p>
            <a:pPr marL="107950" indent="-107950" eaLnBrk="1" hangingPunct="1"/>
            <a:endParaRPr lang="en-US" dirty="0"/>
          </a:p>
          <a:p>
            <a:pPr marL="107950" indent="-107950" eaLnBrk="1" hangingPunct="1"/>
            <a:r>
              <a:rPr lang="en-US" dirty="0"/>
              <a:t>Special Enrollment Situations</a:t>
            </a:r>
          </a:p>
          <a:p>
            <a:pPr marL="107950" indent="-107950" eaLnBrk="1" hangingPunct="1"/>
            <a:r>
              <a:rPr lang="en-US" dirty="0"/>
              <a:t>You will have to contact Social Security if:</a:t>
            </a:r>
          </a:p>
          <a:p>
            <a:pPr marL="107950" indent="-107950" eaLnBrk="1" hangingPunct="1"/>
            <a:r>
              <a:rPr lang="en-US" dirty="0"/>
              <a:t>You are not collecting SSA Benefits yet</a:t>
            </a:r>
          </a:p>
          <a:p>
            <a:pPr marL="107950" indent="-107950" eaLnBrk="1" hangingPunct="1">
              <a:buFontTx/>
              <a:buChar char="•"/>
            </a:pPr>
            <a:endParaRPr lang="en-US" dirty="0"/>
          </a:p>
          <a:p>
            <a:pPr marL="107950" indent="-107950" eaLnBrk="1" hangingPunct="1"/>
            <a:r>
              <a:rPr lang="en-US" dirty="0"/>
              <a:t>(Don’t need to mention, but be aware of)</a:t>
            </a:r>
          </a:p>
          <a:p>
            <a:pPr marL="107950" indent="-107950" eaLnBrk="1" hangingPunct="1">
              <a:buFontTx/>
              <a:buChar char="•"/>
            </a:pPr>
            <a:r>
              <a:rPr lang="en-US" dirty="0"/>
              <a:t>You are a disabled widow or widower between age 50 and age 65, but have not applied for disability benefits because you are already getting another kind of Social Security benefit;</a:t>
            </a:r>
          </a:p>
          <a:p>
            <a:pPr marL="107950" indent="-107950" eaLnBrk="1" hangingPunct="1">
              <a:buFontTx/>
              <a:buChar char="•"/>
            </a:pPr>
            <a:r>
              <a:rPr lang="en-US" dirty="0"/>
              <a:t>You are a government employee and became disabled before age 65;</a:t>
            </a:r>
          </a:p>
          <a:p>
            <a:pPr marL="107950" indent="-107950" eaLnBrk="1" hangingPunct="1">
              <a:buFontTx/>
              <a:buChar char="•"/>
            </a:pPr>
            <a:r>
              <a:rPr lang="en-US" dirty="0"/>
              <a:t>You, your spouse or your dependent child has permanent kidney failure;</a:t>
            </a:r>
          </a:p>
          <a:p>
            <a:pPr marL="107950" indent="-107950" eaLnBrk="1" hangingPunct="1">
              <a:buFontTx/>
              <a:buChar char="•"/>
            </a:pPr>
            <a:r>
              <a:rPr lang="en-US" dirty="0"/>
              <a:t>You had Medicare medical insurance in the past but dropped the coverage; or</a:t>
            </a:r>
          </a:p>
          <a:p>
            <a:pPr marL="107950" indent="-107950" eaLnBrk="1" hangingPunct="1">
              <a:buFontTx/>
              <a:buChar char="•"/>
            </a:pPr>
            <a:r>
              <a:rPr lang="en-US" dirty="0"/>
              <a:t>You turned down Medicare medical insurance when you became entitled to hospital insurance (Part A).</a:t>
            </a:r>
          </a:p>
          <a:p>
            <a:pPr marL="107950" indent="-107950"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1200" dirty="0">
                <a:solidFill>
                  <a:schemeClr val="tx1"/>
                </a:solidFill>
                <a:effectLst/>
              </a:rPr>
              <a:t>None</a:t>
            </a:r>
            <a:r>
              <a:rPr lang="en-US" kern="1200" baseline="0" dirty="0">
                <a:solidFill>
                  <a:schemeClr val="tx1"/>
                </a:solidFill>
                <a:effectLst/>
              </a:rPr>
              <a:t> of the items removed from the card are needed</a:t>
            </a:r>
            <a:r>
              <a:rPr lang="en-US" kern="1200" dirty="0">
                <a:solidFill>
                  <a:schemeClr val="tx1"/>
                </a:solidFill>
                <a:effectLst/>
              </a:rPr>
              <a:t> to obtain Medicare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kern="1200" dirty="0">
              <a:solidFill>
                <a:schemeClr val="tx1"/>
              </a:solidFill>
              <a:effectLst/>
            </a:endParaRPr>
          </a:p>
          <a:p>
            <a:pPr marR="0" lvl="0" algn="l" defTabSz="914400" rtl="0" eaLnBrk="1" fontAlgn="auto" latinLnBrk="0" hangingPunct="1">
              <a:lnSpc>
                <a:spcPct val="100000"/>
              </a:lnSpc>
              <a:spcBef>
                <a:spcPts val="0"/>
              </a:spcBef>
              <a:spcAft>
                <a:spcPts val="0"/>
              </a:spcAft>
              <a:buClrTx/>
              <a:buSzTx/>
              <a:tabLst/>
              <a:defRPr/>
            </a:pPr>
            <a:endParaRPr lang="en-US" kern="1200" dirty="0">
              <a:solidFill>
                <a:srgbClr val="FF0000"/>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1200" dirty="0">
                <a:effectLst/>
              </a:rPr>
              <a:t>The new card will have the beneficiary’s randomly generated new Medicare number on it.</a:t>
            </a:r>
          </a:p>
          <a:p>
            <a:pPr marR="0" lvl="0" algn="l" defTabSz="914400" rtl="0" eaLnBrk="1" fontAlgn="auto" latinLnBrk="0" hangingPunct="1">
              <a:lnSpc>
                <a:spcPct val="100000"/>
              </a:lnSpc>
              <a:spcBef>
                <a:spcPts val="0"/>
              </a:spcBef>
              <a:spcAft>
                <a:spcPts val="0"/>
              </a:spcAft>
              <a:buClrTx/>
              <a:buSzTx/>
              <a:tabLst/>
              <a:defRPr/>
            </a:pPr>
            <a:endParaRPr lang="en-US" kern="1200" dirty="0">
              <a:solidFill>
                <a:srgbClr val="FF0000"/>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1200" dirty="0">
                <a:solidFill>
                  <a:schemeClr val="tx1"/>
                </a:solidFill>
                <a:effectLst/>
              </a:rPr>
              <a:t>The new Medicare card is being reduced to match the size of a standard credit card</a:t>
            </a:r>
            <a:r>
              <a:rPr lang="en-US" kern="1200" baseline="0" dirty="0">
                <a:solidFill>
                  <a:schemeClr val="tx1"/>
                </a:solidFill>
                <a:effectLst/>
              </a:rPr>
              <a:t> and the </a:t>
            </a:r>
            <a:r>
              <a:rPr lang="en-US" kern="1200" dirty="0">
                <a:solidFill>
                  <a:schemeClr val="tx1"/>
                </a:solidFill>
                <a:effectLst/>
              </a:rPr>
              <a:t>smaller size will fit more easily in a wallet.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kern="1200" dirty="0">
              <a:solidFill>
                <a:schemeClr val="tx1"/>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1200" dirty="0">
                <a:solidFill>
                  <a:schemeClr val="tx1"/>
                </a:solidFill>
                <a:effectLst/>
              </a:rPr>
              <a:t>The cards will now be bilingual in English/Spanish.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kern="1200" dirty="0">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2F4037-46CC-6045-BE7A-CA09502B48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6829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marL="107950" indent="-107950" eaLnBrk="1" hangingPunct="1"/>
            <a:r>
              <a:rPr lang="en-US"/>
              <a:t>Part A covers expenses related to an in-patient hospital stay and hospice services.</a:t>
            </a:r>
          </a:p>
          <a:p>
            <a:pPr marL="107950" indent="-107950" eaLnBrk="1" hangingPunct="1"/>
            <a:r>
              <a:rPr lang="en-US"/>
              <a:t>Must be sure you are actually admitted at the hospital for Part A to cover.  Hospitals may not admit if they think Medicare will say it was not necessary when reviewing claim.  If not admitted, then coverage is under Part B.</a:t>
            </a:r>
          </a:p>
          <a:p>
            <a:pPr marL="107950" indent="-107950" eaLnBrk="1" hangingPunct="1"/>
            <a:r>
              <a:rPr lang="en-US"/>
              <a:t>Must have a 3-night qualifying stay for Part A to cover Skilled Nursing facility stays.</a:t>
            </a:r>
          </a:p>
          <a:p>
            <a:pPr marL="107950" indent="-107950" eaLnBrk="1" hangingPunct="1"/>
            <a:r>
              <a:rPr lang="en-US"/>
              <a:t>Part A stops paying Skilled Nursing room &amp; board if you stop receiving therapy at the facility.</a:t>
            </a:r>
          </a:p>
        </p:txBody>
      </p:sp>
      <p:sp>
        <p:nvSpPr>
          <p:cNvPr id="4" name="Header Placeholder 3"/>
          <p:cNvSpPr>
            <a:spLocks noGrp="1"/>
          </p:cNvSpPr>
          <p:nvPr>
            <p:ph type="hdr" sz="quarter"/>
          </p:nvPr>
        </p:nvSpPr>
        <p:spPr/>
        <p:txBody>
          <a:bodyPr/>
          <a:lstStyle/>
          <a:p>
            <a:pPr>
              <a:defRPr/>
            </a:pPr>
            <a:r>
              <a:rPr lang="en-US"/>
              <a:t>Get Ready for Medicare</a:t>
            </a:r>
          </a:p>
        </p:txBody>
      </p:sp>
      <p:sp>
        <p:nvSpPr>
          <p:cNvPr id="5" name="Date Placeholder 4"/>
          <p:cNvSpPr>
            <a:spLocks noGrp="1"/>
          </p:cNvSpPr>
          <p:nvPr>
            <p:ph type="dt" sz="quarter" idx="1"/>
          </p:nvPr>
        </p:nvSpPr>
        <p:spPr/>
        <p:txBody>
          <a:bodyPr/>
          <a:lstStyle/>
          <a:p>
            <a:pPr>
              <a:defRPr/>
            </a:pPr>
            <a:fld id="{85BD4537-F2B6-460C-BF8E-301F9FD20693}" type="datetime1">
              <a:rPr lang="en-US" smtClean="0"/>
              <a:pPr>
                <a:defRPr/>
              </a:pPr>
              <a:t>3/8/2019</a:t>
            </a:fld>
            <a:endParaRPr lang="en-US"/>
          </a:p>
        </p:txBody>
      </p:sp>
      <p:sp>
        <p:nvSpPr>
          <p:cNvPr id="6" name="Footer Placeholder 5"/>
          <p:cNvSpPr>
            <a:spLocks noGrp="1"/>
          </p:cNvSpPr>
          <p:nvPr>
            <p:ph type="ftr" sz="quarter" idx="4"/>
          </p:nvPr>
        </p:nvSpPr>
        <p:spPr/>
        <p:txBody>
          <a:bodyPr/>
          <a:lstStyle/>
          <a:p>
            <a:pPr>
              <a:defRPr/>
            </a:pPr>
            <a:r>
              <a:rPr lang="en-US"/>
              <a:t>APPRISE, A Program of the Pennsylvania Department of Aging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p:txBody>
          <a:bodyPr/>
          <a:lstStyle/>
          <a:p>
            <a:pPr>
              <a:defRPr/>
            </a:pPr>
            <a:r>
              <a:rPr lang="en-US">
                <a:ea typeface="ＭＳ Ｐゴシック" pitchFamily="34" charset="-128"/>
              </a:rPr>
              <a:t>Get Ready for Medicare</a:t>
            </a:r>
          </a:p>
        </p:txBody>
      </p:sp>
      <p:sp>
        <p:nvSpPr>
          <p:cNvPr id="59395" name="Rectangle 3"/>
          <p:cNvSpPr>
            <a:spLocks noGrp="1" noChangeArrowheads="1"/>
          </p:cNvSpPr>
          <p:nvPr>
            <p:ph type="dt" sz="quarter" idx="1"/>
          </p:nvPr>
        </p:nvSpPr>
        <p:spPr/>
        <p:txBody>
          <a:bodyPr/>
          <a:lstStyle/>
          <a:p>
            <a:pPr>
              <a:defRPr/>
            </a:pPr>
            <a:fld id="{7CE8C639-78BA-4D50-BCFF-4011A85AB077}" type="datetime1">
              <a:rPr lang="en-US" smtClean="0">
                <a:ea typeface="ＭＳ Ｐゴシック" pitchFamily="34" charset="-128"/>
              </a:rPr>
              <a:pPr>
                <a:defRPr/>
              </a:pPr>
              <a:t>3/8/2019</a:t>
            </a:fld>
            <a:endParaRPr lang="en-US">
              <a:ea typeface="ＭＳ Ｐゴシック" pitchFamily="34" charset="-128"/>
            </a:endParaRPr>
          </a:p>
        </p:txBody>
      </p:sp>
      <p:sp>
        <p:nvSpPr>
          <p:cNvPr id="59396" name="Rectangle 6"/>
          <p:cNvSpPr>
            <a:spLocks noGrp="1" noChangeArrowheads="1"/>
          </p:cNvSpPr>
          <p:nvPr>
            <p:ph type="ftr" sz="quarter" idx="4"/>
          </p:nvPr>
        </p:nvSpPr>
        <p:spPr/>
        <p:txBody>
          <a:bodyPr/>
          <a:lstStyle/>
          <a:p>
            <a:pPr>
              <a:defRPr/>
            </a:pPr>
            <a:r>
              <a:rPr lang="en-US">
                <a:ea typeface="ＭＳ Ｐゴシック" pitchFamily="34" charset="-128"/>
              </a:rPr>
              <a:t>APPRISE, A Program of the Pennsylvania Department of Aging</a:t>
            </a:r>
          </a:p>
        </p:txBody>
      </p:sp>
      <p:sp>
        <p:nvSpPr>
          <p:cNvPr id="56325" name="Rectangle 2"/>
          <p:cNvSpPr>
            <a:spLocks noGrp="1" noRot="1" noChangeAspect="1" noChangeArrowheads="1" noTextEdit="1"/>
          </p:cNvSpPr>
          <p:nvPr>
            <p:ph type="sldImg"/>
          </p:nvPr>
        </p:nvSpPr>
        <p:spPr>
          <a:ln/>
        </p:spPr>
      </p:sp>
      <p:sp>
        <p:nvSpPr>
          <p:cNvPr id="56326" name="Rectangle 3"/>
          <p:cNvSpPr>
            <a:spLocks noGrp="1" noChangeArrowheads="1"/>
          </p:cNvSpPr>
          <p:nvPr>
            <p:ph type="body" idx="1"/>
          </p:nvPr>
        </p:nvSpPr>
        <p:spPr>
          <a:noFill/>
          <a:ln/>
        </p:spPr>
        <p:txBody>
          <a:bodyPr/>
          <a:lstStyle/>
          <a:p>
            <a:pPr marL="107950" indent="-107950" eaLnBrk="1" hangingPunct="1"/>
            <a:r>
              <a:rPr lang="en-US"/>
              <a:t>Part B covers expenses outside of the hospital as well as drugs administered in a hospital or Dr’s office.</a:t>
            </a:r>
          </a:p>
          <a:p>
            <a:pPr marL="107950" indent="-107950" eaLnBrk="1" hangingPunct="1"/>
            <a:r>
              <a:rPr lang="en-US"/>
              <a:t>Home health care is covered if you are home bound – you can get preventive checks done at your home by a visiting nurse or Dr. who does house calls.</a:t>
            </a:r>
          </a:p>
          <a:p>
            <a:pPr marL="107950" indent="-107950" eaLnBrk="1" hangingPunct="1"/>
            <a:r>
              <a:rPr lang="en-US"/>
              <a:t>Durable Medical Equipment is covered under Part B, such as wheelchairs, diabetic supplies, or the  lift for lounge chair.  You must use a Medicare-approved provider.  Note: Scooters are covered only if another device cannot be used.</a:t>
            </a:r>
          </a:p>
          <a:p>
            <a:pPr marL="107950" indent="-107950" eaLnBrk="1" hangingPunct="1"/>
            <a:endParaRPr lang="en-US"/>
          </a:p>
          <a:p>
            <a:pPr marL="107950" indent="-107950" eaLnBrk="1" hangingPunct="1"/>
            <a:r>
              <a:rPr lang="en-US"/>
              <a:t>Many preventive services are free, however, for some tests a co-pay is required to cover the doctor’s visit.  You may also need to pay your deductible.</a:t>
            </a:r>
          </a:p>
          <a:p>
            <a:pPr marL="107950" indent="-107950" eaLnBrk="1" hangingPunct="1"/>
            <a:r>
              <a:rPr lang="en-US"/>
              <a:t>Preventive services include:</a:t>
            </a:r>
          </a:p>
          <a:p>
            <a:pPr marL="107950" indent="-107950" eaLnBrk="1" hangingPunct="1">
              <a:buFontTx/>
              <a:buChar char="•"/>
            </a:pPr>
            <a:r>
              <a:rPr lang="en-US"/>
              <a:t>Abdominal aortic aneurysm screening </a:t>
            </a:r>
          </a:p>
          <a:p>
            <a:pPr marL="107950" indent="-107950" eaLnBrk="1" hangingPunct="1">
              <a:buFontTx/>
              <a:buChar char="•"/>
            </a:pPr>
            <a:r>
              <a:rPr lang="en-US"/>
              <a:t>Bone mass measurement </a:t>
            </a:r>
          </a:p>
          <a:p>
            <a:pPr marL="107950" indent="-107950" eaLnBrk="1" hangingPunct="1">
              <a:buFontTx/>
              <a:buChar char="•"/>
            </a:pPr>
            <a:r>
              <a:rPr lang="en-US"/>
              <a:t>Breast cancer screening/mammograms</a:t>
            </a:r>
          </a:p>
          <a:p>
            <a:pPr marL="107950" indent="-107950" eaLnBrk="1" hangingPunct="1">
              <a:buFontTx/>
              <a:buChar char="•"/>
            </a:pPr>
            <a:r>
              <a:rPr lang="en-US"/>
              <a:t>Cardiovascular screening tests</a:t>
            </a:r>
          </a:p>
          <a:p>
            <a:pPr marL="107950" indent="-107950" eaLnBrk="1" hangingPunct="1">
              <a:buFontTx/>
              <a:buChar char="•"/>
            </a:pPr>
            <a:r>
              <a:rPr lang="en-US"/>
              <a:t>Certain types of colorectal cancer screenings </a:t>
            </a:r>
          </a:p>
          <a:p>
            <a:pPr marL="107950" indent="-107950" eaLnBrk="1" hangingPunct="1">
              <a:buFontTx/>
              <a:buChar char="•"/>
            </a:pPr>
            <a:r>
              <a:rPr lang="en-US"/>
              <a:t>Diabetes screening tests</a:t>
            </a:r>
          </a:p>
          <a:p>
            <a:pPr marL="107950" indent="-107950" eaLnBrk="1" hangingPunct="1">
              <a:buFontTx/>
              <a:buChar char="•"/>
            </a:pPr>
            <a:r>
              <a:rPr lang="en-US"/>
              <a:t>HIV screening tests</a:t>
            </a:r>
          </a:p>
          <a:p>
            <a:pPr marL="107950" indent="-107950" eaLnBrk="1" hangingPunct="1">
              <a:buFontTx/>
              <a:buChar char="•"/>
            </a:pPr>
            <a:r>
              <a:rPr lang="en-US"/>
              <a:t>Flu, Pneumococcal, &amp; Hepatitis B shots </a:t>
            </a:r>
          </a:p>
          <a:p>
            <a:pPr marL="107950" indent="-107950" eaLnBrk="1" hangingPunct="1">
              <a:buFontTx/>
              <a:buChar char="•"/>
            </a:pPr>
            <a:r>
              <a:rPr lang="en-US"/>
              <a:t>Medical nutrition therapy services (with diabetes, kidney disease, or kidney transplant within 36 months)</a:t>
            </a:r>
          </a:p>
          <a:p>
            <a:pPr marL="107950" indent="-107950" eaLnBrk="1" hangingPunct="1">
              <a:buFontTx/>
              <a:buChar char="•"/>
            </a:pPr>
            <a:r>
              <a:rPr lang="en-US"/>
              <a:t>Pap tests and pelvic exams </a:t>
            </a:r>
          </a:p>
          <a:p>
            <a:pPr marL="107950" indent="-107950" eaLnBrk="1" hangingPunct="1">
              <a:buFontTx/>
              <a:buChar char="•"/>
            </a:pPr>
            <a:r>
              <a:rPr lang="en-US"/>
              <a:t>Prostate cancer screening </a:t>
            </a:r>
          </a:p>
          <a:p>
            <a:pPr marL="107950" indent="-107950" eaLnBrk="1" hangingPunct="1">
              <a:buFontTx/>
              <a:buChar char="•"/>
            </a:pPr>
            <a:r>
              <a:rPr lang="en-US"/>
              <a:t>Smoking cessation counseling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Jan 2012</a:t>
            </a:r>
            <a:endParaRPr lang="en-US" sz="1400">
              <a:solidFill>
                <a:schemeClr val="tx1"/>
              </a:solidFill>
            </a:endParaRPr>
          </a:p>
        </p:txBody>
      </p:sp>
      <p:sp>
        <p:nvSpPr>
          <p:cNvPr id="5" name="Footer Placeholder 4"/>
          <p:cNvSpPr>
            <a:spLocks noGrp="1"/>
          </p:cNvSpPr>
          <p:nvPr>
            <p:ph type="ftr" sz="quarter" idx="11"/>
          </p:nvPr>
        </p:nvSpPr>
        <p:spPr/>
        <p:txBody>
          <a:bodyPr/>
          <a:lstStyle>
            <a:lvl1pPr>
              <a:defRPr/>
            </a:lvl1pPr>
          </a:lstStyle>
          <a:p>
            <a:pPr>
              <a:defRPr/>
            </a:pPr>
            <a:r>
              <a:rPr lang="en-US"/>
              <a:t>APPRISE: A Program of the Pennsylvania Department of Aging</a:t>
            </a:r>
            <a:endParaRPr lang="en-US" sz="1400">
              <a:solidFill>
                <a:schemeClr val="tx1"/>
              </a:solidFill>
            </a:endParaRPr>
          </a:p>
        </p:txBody>
      </p:sp>
      <p:sp>
        <p:nvSpPr>
          <p:cNvPr id="6" name="Slide Number Placeholder 5"/>
          <p:cNvSpPr>
            <a:spLocks noGrp="1"/>
          </p:cNvSpPr>
          <p:nvPr>
            <p:ph type="sldNum" sz="quarter" idx="12"/>
          </p:nvPr>
        </p:nvSpPr>
        <p:spPr/>
        <p:txBody>
          <a:bodyPr/>
          <a:lstStyle>
            <a:lvl1pPr>
              <a:defRPr/>
            </a:lvl1pPr>
          </a:lstStyle>
          <a:p>
            <a:pPr>
              <a:defRPr/>
            </a:pPr>
            <a:fld id="{FA833B38-2285-4A06-91B5-FC6D9B1CB93F}" type="slidenum">
              <a:rPr lang="en-US"/>
              <a:pPr>
                <a:defRPr/>
              </a:pPr>
              <a:t>‹#›</a:t>
            </a:fld>
            <a:endParaRPr lang="en-US" sz="14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Jan 2012</a:t>
            </a:r>
            <a:endParaRPr lang="en-US" sz="1400">
              <a:solidFill>
                <a:schemeClr val="tx1"/>
              </a:solidFill>
            </a:endParaRPr>
          </a:p>
        </p:txBody>
      </p:sp>
      <p:sp>
        <p:nvSpPr>
          <p:cNvPr id="5" name="Footer Placeholder 4"/>
          <p:cNvSpPr>
            <a:spLocks noGrp="1"/>
          </p:cNvSpPr>
          <p:nvPr>
            <p:ph type="ftr" sz="quarter" idx="11"/>
          </p:nvPr>
        </p:nvSpPr>
        <p:spPr/>
        <p:txBody>
          <a:bodyPr/>
          <a:lstStyle>
            <a:lvl1pPr>
              <a:defRPr/>
            </a:lvl1pPr>
          </a:lstStyle>
          <a:p>
            <a:pPr>
              <a:defRPr/>
            </a:pPr>
            <a:r>
              <a:rPr lang="en-US"/>
              <a:t>APPRISE: A Program of the Pennsylvania Department of Aging</a:t>
            </a:r>
            <a:endParaRPr lang="en-US" sz="1400">
              <a:solidFill>
                <a:schemeClr val="tx1"/>
              </a:solidFill>
            </a:endParaRPr>
          </a:p>
        </p:txBody>
      </p:sp>
      <p:sp>
        <p:nvSpPr>
          <p:cNvPr id="6" name="Slide Number Placeholder 5"/>
          <p:cNvSpPr>
            <a:spLocks noGrp="1"/>
          </p:cNvSpPr>
          <p:nvPr>
            <p:ph type="sldNum" sz="quarter" idx="12"/>
          </p:nvPr>
        </p:nvSpPr>
        <p:spPr/>
        <p:txBody>
          <a:bodyPr/>
          <a:lstStyle>
            <a:lvl1pPr>
              <a:defRPr/>
            </a:lvl1pPr>
          </a:lstStyle>
          <a:p>
            <a:pPr>
              <a:defRPr/>
            </a:pPr>
            <a:fld id="{B86CF747-DB55-4046-99FD-EBEC5DB34978}" type="slidenum">
              <a:rPr lang="en-US"/>
              <a:pPr>
                <a:defRPr/>
              </a:pPr>
              <a:t>‹#›</a:t>
            </a:fld>
            <a:endParaRPr lang="en-US" sz="14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Jan 2012</a:t>
            </a:r>
            <a:endParaRPr lang="en-US" sz="1400">
              <a:solidFill>
                <a:schemeClr val="tx1"/>
              </a:solidFill>
            </a:endParaRPr>
          </a:p>
        </p:txBody>
      </p:sp>
      <p:sp>
        <p:nvSpPr>
          <p:cNvPr id="5" name="Footer Placeholder 4"/>
          <p:cNvSpPr>
            <a:spLocks noGrp="1"/>
          </p:cNvSpPr>
          <p:nvPr>
            <p:ph type="ftr" sz="quarter" idx="11"/>
          </p:nvPr>
        </p:nvSpPr>
        <p:spPr/>
        <p:txBody>
          <a:bodyPr/>
          <a:lstStyle>
            <a:lvl1pPr>
              <a:defRPr/>
            </a:lvl1pPr>
          </a:lstStyle>
          <a:p>
            <a:pPr>
              <a:defRPr/>
            </a:pPr>
            <a:r>
              <a:rPr lang="en-US"/>
              <a:t>APPRISE: A Program of the Pennsylvania Department of Aging</a:t>
            </a:r>
            <a:endParaRPr lang="en-US" sz="1400">
              <a:solidFill>
                <a:schemeClr val="tx1"/>
              </a:solidFill>
            </a:endParaRPr>
          </a:p>
        </p:txBody>
      </p:sp>
      <p:sp>
        <p:nvSpPr>
          <p:cNvPr id="6" name="Slide Number Placeholder 5"/>
          <p:cNvSpPr>
            <a:spLocks noGrp="1"/>
          </p:cNvSpPr>
          <p:nvPr>
            <p:ph type="sldNum" sz="quarter" idx="12"/>
          </p:nvPr>
        </p:nvSpPr>
        <p:spPr/>
        <p:txBody>
          <a:bodyPr/>
          <a:lstStyle>
            <a:lvl1pPr>
              <a:defRPr/>
            </a:lvl1pPr>
          </a:lstStyle>
          <a:p>
            <a:pPr>
              <a:defRPr/>
            </a:pPr>
            <a:fld id="{42F28FA0-290B-4527-9999-0553130F9A0F}" type="slidenum">
              <a:rPr lang="en-US"/>
              <a:pPr>
                <a:defRPr/>
              </a:pPr>
              <a:t>‹#›</a:t>
            </a:fld>
            <a:endParaRPr lang="en-US" sz="14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Jan 2012</a:t>
            </a:r>
            <a:endParaRPr lang="en-US" sz="1400">
              <a:solidFill>
                <a:schemeClr val="tx1"/>
              </a:solidFill>
            </a:endParaRPr>
          </a:p>
        </p:txBody>
      </p:sp>
      <p:sp>
        <p:nvSpPr>
          <p:cNvPr id="5" name="Footer Placeholder 4"/>
          <p:cNvSpPr>
            <a:spLocks noGrp="1"/>
          </p:cNvSpPr>
          <p:nvPr>
            <p:ph type="ftr" sz="quarter" idx="11"/>
          </p:nvPr>
        </p:nvSpPr>
        <p:spPr/>
        <p:txBody>
          <a:bodyPr/>
          <a:lstStyle>
            <a:lvl1pPr>
              <a:defRPr/>
            </a:lvl1pPr>
          </a:lstStyle>
          <a:p>
            <a:pPr>
              <a:defRPr/>
            </a:pPr>
            <a:r>
              <a:rPr lang="en-US"/>
              <a:t>APPRISE: A Program of the Pennsylvania Department of Aging</a:t>
            </a:r>
            <a:endParaRPr lang="en-US" sz="1400">
              <a:solidFill>
                <a:schemeClr val="tx1"/>
              </a:solidFill>
            </a:endParaRPr>
          </a:p>
        </p:txBody>
      </p:sp>
      <p:sp>
        <p:nvSpPr>
          <p:cNvPr id="6" name="Slide Number Placeholder 5"/>
          <p:cNvSpPr>
            <a:spLocks noGrp="1"/>
          </p:cNvSpPr>
          <p:nvPr>
            <p:ph type="sldNum" sz="quarter" idx="12"/>
          </p:nvPr>
        </p:nvSpPr>
        <p:spPr/>
        <p:txBody>
          <a:bodyPr/>
          <a:lstStyle>
            <a:lvl1pPr>
              <a:defRPr/>
            </a:lvl1pPr>
          </a:lstStyle>
          <a:p>
            <a:pPr>
              <a:defRPr/>
            </a:pPr>
            <a:fld id="{D131CA53-86D7-42A7-9780-CC97D31FC3E7}" type="slidenum">
              <a:rPr lang="en-US"/>
              <a:pPr>
                <a:defRPr/>
              </a:pPr>
              <a:t>‹#›</a:t>
            </a:fld>
            <a:endParaRPr lang="en-US" sz="140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Jan 2012</a:t>
            </a:r>
            <a:endParaRPr lang="en-US" sz="1400">
              <a:solidFill>
                <a:schemeClr val="tx1"/>
              </a:solidFill>
            </a:endParaRPr>
          </a:p>
        </p:txBody>
      </p:sp>
      <p:sp>
        <p:nvSpPr>
          <p:cNvPr id="5" name="Footer Placeholder 4"/>
          <p:cNvSpPr>
            <a:spLocks noGrp="1"/>
          </p:cNvSpPr>
          <p:nvPr>
            <p:ph type="ftr" sz="quarter" idx="11"/>
          </p:nvPr>
        </p:nvSpPr>
        <p:spPr/>
        <p:txBody>
          <a:bodyPr/>
          <a:lstStyle>
            <a:lvl1pPr>
              <a:defRPr/>
            </a:lvl1pPr>
          </a:lstStyle>
          <a:p>
            <a:pPr>
              <a:defRPr/>
            </a:pPr>
            <a:r>
              <a:rPr lang="en-US"/>
              <a:t>APPRISE: A Program of the Pennsylvania Department of Aging</a:t>
            </a:r>
            <a:endParaRPr lang="en-US" sz="1400">
              <a:solidFill>
                <a:schemeClr val="tx1"/>
              </a:solidFill>
            </a:endParaRPr>
          </a:p>
        </p:txBody>
      </p:sp>
      <p:sp>
        <p:nvSpPr>
          <p:cNvPr id="6" name="Slide Number Placeholder 5"/>
          <p:cNvSpPr>
            <a:spLocks noGrp="1"/>
          </p:cNvSpPr>
          <p:nvPr>
            <p:ph type="sldNum" sz="quarter" idx="12"/>
          </p:nvPr>
        </p:nvSpPr>
        <p:spPr/>
        <p:txBody>
          <a:bodyPr/>
          <a:lstStyle>
            <a:lvl1pPr>
              <a:defRPr/>
            </a:lvl1pPr>
          </a:lstStyle>
          <a:p>
            <a:pPr>
              <a:defRPr/>
            </a:pPr>
            <a:fld id="{50D8F7D8-D714-41A2-909B-EFB0592860F7}" type="slidenum">
              <a:rPr lang="en-US"/>
              <a:pPr>
                <a:defRPr/>
              </a:pPr>
              <a:t>‹#›</a:t>
            </a:fld>
            <a:endParaRPr lang="en-US" sz="1400">
              <a:solidFill>
                <a:schemeClr val="tx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Jan 2012</a:t>
            </a:r>
            <a:endParaRPr lang="en-US" sz="1400">
              <a:solidFill>
                <a:schemeClr val="tx1"/>
              </a:solidFill>
            </a:endParaRPr>
          </a:p>
        </p:txBody>
      </p:sp>
      <p:sp>
        <p:nvSpPr>
          <p:cNvPr id="5" name="Footer Placeholder 4"/>
          <p:cNvSpPr>
            <a:spLocks noGrp="1"/>
          </p:cNvSpPr>
          <p:nvPr>
            <p:ph type="ftr" sz="quarter" idx="11"/>
          </p:nvPr>
        </p:nvSpPr>
        <p:spPr/>
        <p:txBody>
          <a:bodyPr/>
          <a:lstStyle>
            <a:lvl1pPr>
              <a:defRPr/>
            </a:lvl1pPr>
          </a:lstStyle>
          <a:p>
            <a:pPr>
              <a:defRPr/>
            </a:pPr>
            <a:r>
              <a:rPr lang="en-US"/>
              <a:t>APPRISE: A Program of the Pennsylvania Department of Aging</a:t>
            </a:r>
            <a:endParaRPr lang="en-US" sz="1400">
              <a:solidFill>
                <a:schemeClr val="tx1"/>
              </a:solidFill>
            </a:endParaRPr>
          </a:p>
        </p:txBody>
      </p:sp>
      <p:sp>
        <p:nvSpPr>
          <p:cNvPr id="6" name="Slide Number Placeholder 5"/>
          <p:cNvSpPr>
            <a:spLocks noGrp="1"/>
          </p:cNvSpPr>
          <p:nvPr>
            <p:ph type="sldNum" sz="quarter" idx="12"/>
          </p:nvPr>
        </p:nvSpPr>
        <p:spPr/>
        <p:txBody>
          <a:bodyPr/>
          <a:lstStyle>
            <a:lvl1pPr>
              <a:defRPr/>
            </a:lvl1pPr>
          </a:lstStyle>
          <a:p>
            <a:pPr>
              <a:defRPr/>
            </a:pPr>
            <a:fld id="{F9EA67A6-D1F7-4A48-9B2E-DDA57967D7F1}" type="slidenum">
              <a:rPr lang="en-US"/>
              <a:pPr>
                <a:defRPr/>
              </a:pPr>
              <a:t>‹#›</a:t>
            </a:fld>
            <a:endParaRPr lang="en-US" sz="1400">
              <a:solidFill>
                <a:schemeClr val="tx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r>
              <a:rPr lang="en-US"/>
              <a:t>Jan 2012</a:t>
            </a:r>
            <a:endParaRPr lang="en-US" sz="1400">
              <a:solidFill>
                <a:schemeClr val="tx1"/>
              </a:solidFill>
            </a:endParaRPr>
          </a:p>
        </p:txBody>
      </p:sp>
      <p:sp>
        <p:nvSpPr>
          <p:cNvPr id="6" name="Footer Placeholder 5"/>
          <p:cNvSpPr>
            <a:spLocks noGrp="1"/>
          </p:cNvSpPr>
          <p:nvPr>
            <p:ph type="ftr" sz="quarter" idx="11"/>
          </p:nvPr>
        </p:nvSpPr>
        <p:spPr/>
        <p:txBody>
          <a:bodyPr/>
          <a:lstStyle>
            <a:lvl1pPr>
              <a:defRPr/>
            </a:lvl1pPr>
          </a:lstStyle>
          <a:p>
            <a:pPr>
              <a:defRPr/>
            </a:pPr>
            <a:r>
              <a:rPr lang="en-US"/>
              <a:t>APPRISE: A Program of the Pennsylvania Department of Aging</a:t>
            </a:r>
            <a:endParaRPr lang="en-US" sz="1400">
              <a:solidFill>
                <a:schemeClr val="tx1"/>
              </a:solidFill>
            </a:endParaRPr>
          </a:p>
        </p:txBody>
      </p:sp>
      <p:sp>
        <p:nvSpPr>
          <p:cNvPr id="7" name="Slide Number Placeholder 6"/>
          <p:cNvSpPr>
            <a:spLocks noGrp="1"/>
          </p:cNvSpPr>
          <p:nvPr>
            <p:ph type="sldNum" sz="quarter" idx="12"/>
          </p:nvPr>
        </p:nvSpPr>
        <p:spPr/>
        <p:txBody>
          <a:bodyPr/>
          <a:lstStyle>
            <a:lvl1pPr>
              <a:defRPr/>
            </a:lvl1pPr>
          </a:lstStyle>
          <a:p>
            <a:pPr>
              <a:defRPr/>
            </a:pPr>
            <a:fld id="{D5E9C808-FB78-429D-B56E-45EFC174562F}" type="slidenum">
              <a:rPr lang="en-US"/>
              <a:pPr>
                <a:defRPr/>
              </a:pPr>
              <a:t>‹#›</a:t>
            </a:fld>
            <a:endParaRPr lang="en-US" sz="1400">
              <a:solidFill>
                <a:schemeClr val="tx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r>
              <a:rPr lang="en-US"/>
              <a:t>Jan 2012</a:t>
            </a:r>
            <a:endParaRPr lang="en-US" sz="1400">
              <a:solidFill>
                <a:schemeClr val="tx1"/>
              </a:solidFill>
            </a:endParaRPr>
          </a:p>
        </p:txBody>
      </p:sp>
      <p:sp>
        <p:nvSpPr>
          <p:cNvPr id="8" name="Footer Placeholder 7"/>
          <p:cNvSpPr>
            <a:spLocks noGrp="1"/>
          </p:cNvSpPr>
          <p:nvPr>
            <p:ph type="ftr" sz="quarter" idx="11"/>
          </p:nvPr>
        </p:nvSpPr>
        <p:spPr/>
        <p:txBody>
          <a:bodyPr/>
          <a:lstStyle>
            <a:lvl1pPr>
              <a:defRPr/>
            </a:lvl1pPr>
          </a:lstStyle>
          <a:p>
            <a:pPr>
              <a:defRPr/>
            </a:pPr>
            <a:r>
              <a:rPr lang="en-US"/>
              <a:t>APPRISE: A Program of the Pennsylvania Department of Aging</a:t>
            </a:r>
            <a:endParaRPr lang="en-US" sz="1400">
              <a:solidFill>
                <a:schemeClr val="tx1"/>
              </a:solidFill>
            </a:endParaRPr>
          </a:p>
        </p:txBody>
      </p:sp>
      <p:sp>
        <p:nvSpPr>
          <p:cNvPr id="9" name="Slide Number Placeholder 8"/>
          <p:cNvSpPr>
            <a:spLocks noGrp="1"/>
          </p:cNvSpPr>
          <p:nvPr>
            <p:ph type="sldNum" sz="quarter" idx="12"/>
          </p:nvPr>
        </p:nvSpPr>
        <p:spPr/>
        <p:txBody>
          <a:bodyPr/>
          <a:lstStyle>
            <a:lvl1pPr>
              <a:defRPr/>
            </a:lvl1pPr>
          </a:lstStyle>
          <a:p>
            <a:pPr>
              <a:defRPr/>
            </a:pPr>
            <a:fld id="{3D22DBCC-8324-40D9-8F56-71A3B6055F28}" type="slidenum">
              <a:rPr lang="en-US"/>
              <a:pPr>
                <a:defRPr/>
              </a:pPr>
              <a:t>‹#›</a:t>
            </a:fld>
            <a:endParaRPr lang="en-US" sz="1400">
              <a:solidFill>
                <a:schemeClr val="tx1"/>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a:t>Jan 2012</a:t>
            </a:r>
            <a:endParaRPr lang="en-US" sz="1400">
              <a:solidFill>
                <a:schemeClr val="tx1"/>
              </a:solidFill>
            </a:endParaRPr>
          </a:p>
        </p:txBody>
      </p:sp>
      <p:sp>
        <p:nvSpPr>
          <p:cNvPr id="4" name="Footer Placeholder 3"/>
          <p:cNvSpPr>
            <a:spLocks noGrp="1"/>
          </p:cNvSpPr>
          <p:nvPr>
            <p:ph type="ftr" sz="quarter" idx="11"/>
          </p:nvPr>
        </p:nvSpPr>
        <p:spPr/>
        <p:txBody>
          <a:bodyPr/>
          <a:lstStyle>
            <a:lvl1pPr>
              <a:defRPr/>
            </a:lvl1pPr>
          </a:lstStyle>
          <a:p>
            <a:pPr>
              <a:defRPr/>
            </a:pPr>
            <a:r>
              <a:rPr lang="en-US"/>
              <a:t>APPRISE: A Program of the Pennsylvania Department of Aging</a:t>
            </a:r>
            <a:endParaRPr lang="en-US" sz="1400">
              <a:solidFill>
                <a:schemeClr val="tx1"/>
              </a:solidFill>
            </a:endParaRPr>
          </a:p>
        </p:txBody>
      </p:sp>
      <p:sp>
        <p:nvSpPr>
          <p:cNvPr id="5" name="Slide Number Placeholder 4"/>
          <p:cNvSpPr>
            <a:spLocks noGrp="1"/>
          </p:cNvSpPr>
          <p:nvPr>
            <p:ph type="sldNum" sz="quarter" idx="12"/>
          </p:nvPr>
        </p:nvSpPr>
        <p:spPr/>
        <p:txBody>
          <a:bodyPr/>
          <a:lstStyle>
            <a:lvl1pPr>
              <a:defRPr/>
            </a:lvl1pPr>
          </a:lstStyle>
          <a:p>
            <a:pPr>
              <a:defRPr/>
            </a:pPr>
            <a:fld id="{8E980002-F77D-4037-A67E-98E4126DE3B4}" type="slidenum">
              <a:rPr lang="en-US"/>
              <a:pPr>
                <a:defRPr/>
              </a:pPr>
              <a:t>‹#›</a:t>
            </a:fld>
            <a:endParaRPr lang="en-US" sz="1400">
              <a:solidFill>
                <a:schemeClr val="tx1"/>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Jan 2012</a:t>
            </a:r>
            <a:endParaRPr lang="en-US" sz="1400">
              <a:solidFill>
                <a:schemeClr val="tx1"/>
              </a:solidFill>
            </a:endParaRPr>
          </a:p>
        </p:txBody>
      </p:sp>
      <p:sp>
        <p:nvSpPr>
          <p:cNvPr id="3" name="Footer Placeholder 2"/>
          <p:cNvSpPr>
            <a:spLocks noGrp="1"/>
          </p:cNvSpPr>
          <p:nvPr>
            <p:ph type="ftr" sz="quarter" idx="11"/>
          </p:nvPr>
        </p:nvSpPr>
        <p:spPr/>
        <p:txBody>
          <a:bodyPr/>
          <a:lstStyle>
            <a:lvl1pPr>
              <a:defRPr/>
            </a:lvl1pPr>
          </a:lstStyle>
          <a:p>
            <a:pPr>
              <a:defRPr/>
            </a:pPr>
            <a:r>
              <a:rPr lang="en-US"/>
              <a:t>APPRISE: A Program of the Pennsylvania Department of Aging</a:t>
            </a:r>
            <a:endParaRPr lang="en-US" sz="1400">
              <a:solidFill>
                <a:schemeClr val="tx1"/>
              </a:solidFill>
            </a:endParaRPr>
          </a:p>
        </p:txBody>
      </p:sp>
      <p:sp>
        <p:nvSpPr>
          <p:cNvPr id="4" name="Slide Number Placeholder 3"/>
          <p:cNvSpPr>
            <a:spLocks noGrp="1"/>
          </p:cNvSpPr>
          <p:nvPr>
            <p:ph type="sldNum" sz="quarter" idx="12"/>
          </p:nvPr>
        </p:nvSpPr>
        <p:spPr/>
        <p:txBody>
          <a:bodyPr/>
          <a:lstStyle>
            <a:lvl1pPr>
              <a:defRPr/>
            </a:lvl1pPr>
          </a:lstStyle>
          <a:p>
            <a:pPr>
              <a:defRPr/>
            </a:pPr>
            <a:fld id="{7E2AFF45-9341-45DB-AA03-A539BA321EAD}" type="slidenum">
              <a:rPr lang="en-US"/>
              <a:pPr>
                <a:defRPr/>
              </a:pPr>
              <a:t>‹#›</a:t>
            </a:fld>
            <a:endParaRPr lang="en-US" sz="1400">
              <a:solidFill>
                <a:schemeClr val="tx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Jan 2012</a:t>
            </a:r>
            <a:endParaRPr lang="en-US" sz="1400">
              <a:solidFill>
                <a:schemeClr val="tx1"/>
              </a:solidFill>
            </a:endParaRPr>
          </a:p>
        </p:txBody>
      </p:sp>
      <p:sp>
        <p:nvSpPr>
          <p:cNvPr id="6" name="Footer Placeholder 5"/>
          <p:cNvSpPr>
            <a:spLocks noGrp="1"/>
          </p:cNvSpPr>
          <p:nvPr>
            <p:ph type="ftr" sz="quarter" idx="11"/>
          </p:nvPr>
        </p:nvSpPr>
        <p:spPr/>
        <p:txBody>
          <a:bodyPr/>
          <a:lstStyle>
            <a:lvl1pPr>
              <a:defRPr/>
            </a:lvl1pPr>
          </a:lstStyle>
          <a:p>
            <a:pPr>
              <a:defRPr/>
            </a:pPr>
            <a:r>
              <a:rPr lang="en-US"/>
              <a:t>APPRISE: A Program of the Pennsylvania Department of Aging</a:t>
            </a:r>
            <a:endParaRPr lang="en-US" sz="1400">
              <a:solidFill>
                <a:schemeClr val="tx1"/>
              </a:solidFill>
            </a:endParaRPr>
          </a:p>
        </p:txBody>
      </p:sp>
      <p:sp>
        <p:nvSpPr>
          <p:cNvPr id="7" name="Slide Number Placeholder 6"/>
          <p:cNvSpPr>
            <a:spLocks noGrp="1"/>
          </p:cNvSpPr>
          <p:nvPr>
            <p:ph type="sldNum" sz="quarter" idx="12"/>
          </p:nvPr>
        </p:nvSpPr>
        <p:spPr/>
        <p:txBody>
          <a:bodyPr/>
          <a:lstStyle>
            <a:lvl1pPr>
              <a:defRPr/>
            </a:lvl1pPr>
          </a:lstStyle>
          <a:p>
            <a:pPr>
              <a:defRPr/>
            </a:pPr>
            <a:fld id="{AAA0F611-7CF2-47CE-ADA4-224B95B3BDFC}" type="slidenum">
              <a:rPr lang="en-US"/>
              <a:pPr>
                <a:defRPr/>
              </a:pPr>
              <a:t>‹#›</a:t>
            </a:fld>
            <a:endParaRPr lang="en-US" sz="14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r>
              <a:rPr lang="en-US"/>
              <a:t>Jan 2012</a:t>
            </a:r>
            <a:endParaRPr lang="en-US" sz="1400">
              <a:solidFill>
                <a:schemeClr val="tx1"/>
              </a:solidFill>
            </a:endParaRPr>
          </a:p>
        </p:txBody>
      </p:sp>
      <p:sp>
        <p:nvSpPr>
          <p:cNvPr id="5" name="Footer Placeholder 4"/>
          <p:cNvSpPr>
            <a:spLocks noGrp="1"/>
          </p:cNvSpPr>
          <p:nvPr>
            <p:ph type="ftr" sz="quarter" idx="11"/>
          </p:nvPr>
        </p:nvSpPr>
        <p:spPr/>
        <p:txBody>
          <a:bodyPr/>
          <a:lstStyle>
            <a:lvl1pPr>
              <a:defRPr/>
            </a:lvl1pPr>
          </a:lstStyle>
          <a:p>
            <a:pPr>
              <a:defRPr/>
            </a:pPr>
            <a:r>
              <a:rPr lang="en-US"/>
              <a:t>APPRISE: A Program of the Pennsylvania Department of Aging</a:t>
            </a:r>
            <a:endParaRPr lang="en-US" sz="1400">
              <a:solidFill>
                <a:schemeClr val="tx1"/>
              </a:solidFill>
            </a:endParaRPr>
          </a:p>
        </p:txBody>
      </p:sp>
      <p:sp>
        <p:nvSpPr>
          <p:cNvPr id="6" name="Slide Number Placeholder 5"/>
          <p:cNvSpPr>
            <a:spLocks noGrp="1"/>
          </p:cNvSpPr>
          <p:nvPr>
            <p:ph type="sldNum" sz="quarter" idx="12"/>
          </p:nvPr>
        </p:nvSpPr>
        <p:spPr/>
        <p:txBody>
          <a:bodyPr/>
          <a:lstStyle>
            <a:lvl1pPr>
              <a:defRPr/>
            </a:lvl1pPr>
          </a:lstStyle>
          <a:p>
            <a:pPr>
              <a:defRPr/>
            </a:pPr>
            <a:fld id="{0E90CCAE-F9AD-48D7-BC54-3CB1A55975D9}" type="slidenum">
              <a:rPr lang="en-US"/>
              <a:pPr>
                <a:defRPr/>
              </a:pPr>
              <a:t>‹#›</a:t>
            </a:fld>
            <a:endParaRPr lang="en-US" sz="1400">
              <a:solidFill>
                <a:schemeClr val="tx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Jan 2012</a:t>
            </a:r>
            <a:endParaRPr lang="en-US" sz="1400">
              <a:solidFill>
                <a:schemeClr val="tx1"/>
              </a:solidFill>
            </a:endParaRPr>
          </a:p>
        </p:txBody>
      </p:sp>
      <p:sp>
        <p:nvSpPr>
          <p:cNvPr id="6" name="Footer Placeholder 5"/>
          <p:cNvSpPr>
            <a:spLocks noGrp="1"/>
          </p:cNvSpPr>
          <p:nvPr>
            <p:ph type="ftr" sz="quarter" idx="11"/>
          </p:nvPr>
        </p:nvSpPr>
        <p:spPr/>
        <p:txBody>
          <a:bodyPr/>
          <a:lstStyle>
            <a:lvl1pPr>
              <a:defRPr/>
            </a:lvl1pPr>
          </a:lstStyle>
          <a:p>
            <a:pPr>
              <a:defRPr/>
            </a:pPr>
            <a:r>
              <a:rPr lang="en-US"/>
              <a:t>APPRISE: A Program of the Pennsylvania Department of Aging</a:t>
            </a:r>
            <a:endParaRPr lang="en-US" sz="1400">
              <a:solidFill>
                <a:schemeClr val="tx1"/>
              </a:solidFill>
            </a:endParaRPr>
          </a:p>
        </p:txBody>
      </p:sp>
      <p:sp>
        <p:nvSpPr>
          <p:cNvPr id="7" name="Slide Number Placeholder 6"/>
          <p:cNvSpPr>
            <a:spLocks noGrp="1"/>
          </p:cNvSpPr>
          <p:nvPr>
            <p:ph type="sldNum" sz="quarter" idx="12"/>
          </p:nvPr>
        </p:nvSpPr>
        <p:spPr/>
        <p:txBody>
          <a:bodyPr/>
          <a:lstStyle>
            <a:lvl1pPr>
              <a:defRPr/>
            </a:lvl1pPr>
          </a:lstStyle>
          <a:p>
            <a:pPr>
              <a:defRPr/>
            </a:pPr>
            <a:fld id="{F543EAE0-72CC-4C7A-9A39-E22DFE4020A5}" type="slidenum">
              <a:rPr lang="en-US"/>
              <a:pPr>
                <a:defRPr/>
              </a:pPr>
              <a:t>‹#›</a:t>
            </a:fld>
            <a:endParaRPr lang="en-US" sz="1400">
              <a:solidFill>
                <a:schemeClr val="tx1"/>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Jan 2012</a:t>
            </a:r>
            <a:endParaRPr lang="en-US" sz="1400">
              <a:solidFill>
                <a:schemeClr val="tx1"/>
              </a:solidFill>
            </a:endParaRPr>
          </a:p>
        </p:txBody>
      </p:sp>
      <p:sp>
        <p:nvSpPr>
          <p:cNvPr id="5" name="Footer Placeholder 4"/>
          <p:cNvSpPr>
            <a:spLocks noGrp="1"/>
          </p:cNvSpPr>
          <p:nvPr>
            <p:ph type="ftr" sz="quarter" idx="11"/>
          </p:nvPr>
        </p:nvSpPr>
        <p:spPr/>
        <p:txBody>
          <a:bodyPr/>
          <a:lstStyle>
            <a:lvl1pPr>
              <a:defRPr/>
            </a:lvl1pPr>
          </a:lstStyle>
          <a:p>
            <a:pPr>
              <a:defRPr/>
            </a:pPr>
            <a:r>
              <a:rPr lang="en-US"/>
              <a:t>APPRISE: A Program of the Pennsylvania Department of Aging</a:t>
            </a:r>
            <a:endParaRPr lang="en-US" sz="1400">
              <a:solidFill>
                <a:schemeClr val="tx1"/>
              </a:solidFill>
            </a:endParaRPr>
          </a:p>
        </p:txBody>
      </p:sp>
      <p:sp>
        <p:nvSpPr>
          <p:cNvPr id="6" name="Slide Number Placeholder 5"/>
          <p:cNvSpPr>
            <a:spLocks noGrp="1"/>
          </p:cNvSpPr>
          <p:nvPr>
            <p:ph type="sldNum" sz="quarter" idx="12"/>
          </p:nvPr>
        </p:nvSpPr>
        <p:spPr/>
        <p:txBody>
          <a:bodyPr/>
          <a:lstStyle>
            <a:lvl1pPr>
              <a:defRPr/>
            </a:lvl1pPr>
          </a:lstStyle>
          <a:p>
            <a:pPr>
              <a:defRPr/>
            </a:pPr>
            <a:fld id="{0410B316-C47B-492D-B336-778CA47E0318}" type="slidenum">
              <a:rPr lang="en-US"/>
              <a:pPr>
                <a:defRPr/>
              </a:pPr>
              <a:t>‹#›</a:t>
            </a:fld>
            <a:endParaRPr lang="en-US" sz="1400">
              <a:solidFill>
                <a:schemeClr val="tx1"/>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Jan 2012</a:t>
            </a:r>
            <a:endParaRPr lang="en-US" sz="1400">
              <a:solidFill>
                <a:schemeClr val="tx1"/>
              </a:solidFill>
            </a:endParaRPr>
          </a:p>
        </p:txBody>
      </p:sp>
      <p:sp>
        <p:nvSpPr>
          <p:cNvPr id="5" name="Footer Placeholder 4"/>
          <p:cNvSpPr>
            <a:spLocks noGrp="1"/>
          </p:cNvSpPr>
          <p:nvPr>
            <p:ph type="ftr" sz="quarter" idx="11"/>
          </p:nvPr>
        </p:nvSpPr>
        <p:spPr/>
        <p:txBody>
          <a:bodyPr/>
          <a:lstStyle>
            <a:lvl1pPr>
              <a:defRPr/>
            </a:lvl1pPr>
          </a:lstStyle>
          <a:p>
            <a:pPr>
              <a:defRPr/>
            </a:pPr>
            <a:r>
              <a:rPr lang="en-US"/>
              <a:t>APPRISE: A Program of the Pennsylvania Department of Aging</a:t>
            </a:r>
            <a:endParaRPr lang="en-US" sz="1400">
              <a:solidFill>
                <a:schemeClr val="tx1"/>
              </a:solidFill>
            </a:endParaRPr>
          </a:p>
        </p:txBody>
      </p:sp>
      <p:sp>
        <p:nvSpPr>
          <p:cNvPr id="6" name="Slide Number Placeholder 5"/>
          <p:cNvSpPr>
            <a:spLocks noGrp="1"/>
          </p:cNvSpPr>
          <p:nvPr>
            <p:ph type="sldNum" sz="quarter" idx="12"/>
          </p:nvPr>
        </p:nvSpPr>
        <p:spPr/>
        <p:txBody>
          <a:bodyPr/>
          <a:lstStyle>
            <a:lvl1pPr>
              <a:defRPr/>
            </a:lvl1pPr>
          </a:lstStyle>
          <a:p>
            <a:pPr>
              <a:defRPr/>
            </a:pPr>
            <a:fld id="{F7DC6103-1CDE-4BAD-98BC-1DDBB2F6AB60}" type="slidenum">
              <a:rPr lang="en-US"/>
              <a:pPr>
                <a:defRPr/>
              </a:pPr>
              <a:t>‹#›</a:t>
            </a:fld>
            <a:endParaRPr lang="en-US" sz="1400">
              <a:solidFill>
                <a:schemeClr val="tx1"/>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9" name="Straight Connector 8"/>
          <p:cNvCxnSpPr/>
          <p:nvPr userDrawn="1"/>
        </p:nvCxnSpPr>
        <p:spPr>
          <a:xfrm>
            <a:off x="4669972" y="1306286"/>
            <a:ext cx="0" cy="198120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465364" y="1961924"/>
            <a:ext cx="3012622" cy="1183613"/>
          </a:xfrm>
          <a:prstGeom prst="rect">
            <a:avLst/>
          </a:prstGeom>
        </p:spPr>
        <p:txBody>
          <a:bodyPr/>
          <a:lstStyle>
            <a:lvl1pPr>
              <a:defRPr sz="4500" b="1" i="0">
                <a:latin typeface="Avenir Black" charset="0"/>
                <a:ea typeface="Avenir Black" charset="0"/>
                <a:cs typeface="Avenir Black" charset="0"/>
              </a:defRPr>
            </a:lvl1pPr>
          </a:lstStyle>
          <a:p>
            <a:r>
              <a:rPr lang="en-US" dirty="0"/>
              <a:t>Title Style</a:t>
            </a:r>
          </a:p>
        </p:txBody>
      </p:sp>
      <p:sp>
        <p:nvSpPr>
          <p:cNvPr id="18" name="Text Placeholder 17"/>
          <p:cNvSpPr>
            <a:spLocks noGrp="1"/>
          </p:cNvSpPr>
          <p:nvPr>
            <p:ph type="body" sz="quarter" idx="10"/>
          </p:nvPr>
        </p:nvSpPr>
        <p:spPr>
          <a:xfrm>
            <a:off x="4963546" y="2133146"/>
            <a:ext cx="3935016" cy="1012390"/>
          </a:xfrm>
          <a:prstGeom prst="rect">
            <a:avLst/>
          </a:prstGeom>
        </p:spPr>
        <p:txBody>
          <a:bodyPr/>
          <a:lstStyle>
            <a:lvl1pPr marL="0" indent="0">
              <a:buNone/>
              <a:defRPr sz="2250">
                <a:solidFill>
                  <a:schemeClr val="bg1"/>
                </a:solidFill>
              </a:defRPr>
            </a:lvl1pPr>
          </a:lstStyle>
          <a:p>
            <a:pPr lvl="0"/>
            <a:r>
              <a:rPr lang="en-US" dirty="0"/>
              <a:t>Click to edit Master text styles</a:t>
            </a:r>
          </a:p>
        </p:txBody>
      </p:sp>
      <p:sp>
        <p:nvSpPr>
          <p:cNvPr id="12" name="Slide Number Placeholder 8"/>
          <p:cNvSpPr txBox="1">
            <a:spLocks/>
          </p:cNvSpPr>
          <p:nvPr userDrawn="1"/>
        </p:nvSpPr>
        <p:spPr>
          <a:xfrm>
            <a:off x="6457950" y="6356351"/>
            <a:ext cx="20574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7C75E07A-B0B0-4112-B211-97C5062F7688}"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29388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2950" y="582838"/>
            <a:ext cx="2290397" cy="2336207"/>
          </a:xfrm>
          <a:prstGeom prst="rect">
            <a:avLst/>
          </a:prstGeom>
        </p:spPr>
        <p:txBody>
          <a:bodyPr/>
          <a:lstStyle>
            <a:lvl1pPr>
              <a:defRPr b="1" i="0" baseline="0">
                <a:solidFill>
                  <a:srgbClr val="0070C0"/>
                </a:solidFill>
                <a:latin typeface="Avenir Black" charset="0"/>
                <a:ea typeface="Avenir Black" charset="0"/>
                <a:cs typeface="Avenir Black" charset="0"/>
              </a:defRPr>
            </a:lvl1pPr>
          </a:lstStyle>
          <a:p>
            <a:r>
              <a:rPr lang="en-US" dirty="0"/>
              <a:t>TITLES GOES HERE</a:t>
            </a:r>
          </a:p>
        </p:txBody>
      </p:sp>
      <p:sp>
        <p:nvSpPr>
          <p:cNvPr id="5" name="Text Placeholder 10"/>
          <p:cNvSpPr>
            <a:spLocks noGrp="1"/>
          </p:cNvSpPr>
          <p:nvPr>
            <p:ph type="body" sz="quarter" idx="10"/>
          </p:nvPr>
        </p:nvSpPr>
        <p:spPr>
          <a:xfrm>
            <a:off x="742950" y="3275440"/>
            <a:ext cx="4400551" cy="3002268"/>
          </a:xfrm>
          <a:prstGeom prst="rect">
            <a:avLst/>
          </a:prstGeom>
        </p:spPr>
        <p:txBody>
          <a:bodyPr/>
          <a:lstStyle>
            <a:lvl1pPr>
              <a:defRPr b="0" i="0">
                <a:solidFill>
                  <a:schemeClr val="tx1"/>
                </a:solidFill>
                <a:latin typeface="Avenir Medium" charset="0"/>
                <a:ea typeface="Avenir Medium" charset="0"/>
                <a:cs typeface="Avenir Medium" charset="0"/>
              </a:defRPr>
            </a:lvl1pPr>
          </a:lstStyle>
          <a:p>
            <a:pPr lvl="0"/>
            <a:r>
              <a:rPr lang="en-US" dirty="0"/>
              <a:t>Click to edit Master text styles</a:t>
            </a: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11056" t="18507" r="9963" b="22786"/>
          <a:stretch/>
        </p:blipFill>
        <p:spPr>
          <a:xfrm>
            <a:off x="5824183" y="1269243"/>
            <a:ext cx="2947916" cy="4026089"/>
          </a:xfrm>
          <a:prstGeom prst="rect">
            <a:avLst/>
          </a:prstGeom>
        </p:spPr>
      </p:pic>
      <p:sp>
        <p:nvSpPr>
          <p:cNvPr id="11" name="Date Placeholder 2"/>
          <p:cNvSpPr txBox="1">
            <a:spLocks/>
          </p:cNvSpPr>
          <p:nvPr userDrawn="1"/>
        </p:nvSpPr>
        <p:spPr>
          <a:xfrm>
            <a:off x="628650" y="6356351"/>
            <a:ext cx="2057400" cy="365125"/>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Jan 2018</a:t>
            </a:r>
          </a:p>
        </p:txBody>
      </p:sp>
      <p:sp>
        <p:nvSpPr>
          <p:cNvPr id="12" name="Footer Placeholder 6"/>
          <p:cNvSpPr txBox="1">
            <a:spLocks/>
          </p:cNvSpPr>
          <p:nvPr userDrawn="1"/>
        </p:nvSpPr>
        <p:spPr>
          <a:xfrm>
            <a:off x="3028950" y="6356351"/>
            <a:ext cx="3086100"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Your New Medicare Card</a:t>
            </a:r>
          </a:p>
        </p:txBody>
      </p:sp>
      <p:sp>
        <p:nvSpPr>
          <p:cNvPr id="13" name="Slide Number Placeholder 8"/>
          <p:cNvSpPr txBox="1">
            <a:spLocks/>
          </p:cNvSpPr>
          <p:nvPr userDrawn="1"/>
        </p:nvSpPr>
        <p:spPr>
          <a:xfrm>
            <a:off x="6457950" y="6356351"/>
            <a:ext cx="20574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7C75E07A-B0B0-4112-B211-97C5062F7688}"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Slide Number Placeholder 2"/>
          <p:cNvSpPr>
            <a:spLocks noGrp="1"/>
          </p:cNvSpPr>
          <p:nvPr>
            <p:ph type="sldNum" sz="quarter" idx="11"/>
          </p:nvPr>
        </p:nvSpPr>
        <p:spPr>
          <a:xfrm>
            <a:off x="8167255" y="6356351"/>
            <a:ext cx="348095" cy="365125"/>
          </a:xfrm>
          <a:prstGeom prst="rect">
            <a:avLst/>
          </a:prstGeom>
        </p:spPr>
        <p:txBody>
          <a:bodyPr/>
          <a:lstStyle/>
          <a:p>
            <a:pPr defTabSz="685800" fontAlgn="auto">
              <a:spcBef>
                <a:spcPts val="0"/>
              </a:spcBef>
              <a:spcAft>
                <a:spcPts val="0"/>
              </a:spcAft>
              <a:defRPr/>
            </a:pPr>
            <a:fld id="{FC4ACFE8-D096-2541-B423-85B6908FFA9E}" type="slidenum">
              <a:rPr lang="en-US" smtClean="0">
                <a:solidFill>
                  <a:prstClr val="black">
                    <a:tint val="75000"/>
                  </a:prstClr>
                </a:solidFill>
                <a:latin typeface="Calibri" panose="020F0502020204030204"/>
                <a:ea typeface="+mn-ea"/>
              </a:rPr>
              <a:pPr defTabSz="685800" fontAlgn="auto">
                <a:spcBef>
                  <a:spcPts val="0"/>
                </a:spcBef>
                <a:spcAft>
                  <a:spcPts val="0"/>
                </a:spcAft>
                <a:defRPr/>
              </a:pPr>
              <a:t>‹#›</a:t>
            </a:fld>
            <a:endParaRPr lang="en-US" dirty="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3587162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9" name="Straight Connector 8"/>
          <p:cNvCxnSpPr/>
          <p:nvPr userDrawn="1"/>
        </p:nvCxnSpPr>
        <p:spPr>
          <a:xfrm>
            <a:off x="4669972" y="1306286"/>
            <a:ext cx="0" cy="198120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465364" y="1961924"/>
            <a:ext cx="3012622" cy="1183613"/>
          </a:xfrm>
          <a:prstGeom prst="rect">
            <a:avLst/>
          </a:prstGeom>
        </p:spPr>
        <p:txBody>
          <a:bodyPr/>
          <a:lstStyle>
            <a:lvl1pPr>
              <a:defRPr sz="4500" b="1" i="0">
                <a:latin typeface="Avenir Black" charset="0"/>
                <a:ea typeface="Avenir Black" charset="0"/>
                <a:cs typeface="Avenir Black" charset="0"/>
              </a:defRPr>
            </a:lvl1pPr>
          </a:lstStyle>
          <a:p>
            <a:r>
              <a:rPr lang="en-US" dirty="0"/>
              <a:t>Title Style</a:t>
            </a:r>
          </a:p>
        </p:txBody>
      </p:sp>
      <p:sp>
        <p:nvSpPr>
          <p:cNvPr id="18" name="Text Placeholder 17"/>
          <p:cNvSpPr>
            <a:spLocks noGrp="1"/>
          </p:cNvSpPr>
          <p:nvPr>
            <p:ph type="body" sz="quarter" idx="10"/>
          </p:nvPr>
        </p:nvSpPr>
        <p:spPr>
          <a:xfrm>
            <a:off x="4963546" y="2133146"/>
            <a:ext cx="3935016" cy="1012390"/>
          </a:xfrm>
          <a:prstGeom prst="rect">
            <a:avLst/>
          </a:prstGeom>
        </p:spPr>
        <p:txBody>
          <a:bodyPr/>
          <a:lstStyle>
            <a:lvl1pPr marL="0" indent="0">
              <a:buNone/>
              <a:defRPr sz="2250">
                <a:solidFill>
                  <a:schemeClr val="bg1"/>
                </a:solidFill>
              </a:defRPr>
            </a:lvl1pPr>
          </a:lstStyle>
          <a:p>
            <a:pPr lvl="0"/>
            <a:r>
              <a:rPr lang="en-US" dirty="0"/>
              <a:t>Click to edit Master text styles</a:t>
            </a:r>
          </a:p>
        </p:txBody>
      </p:sp>
      <p:sp>
        <p:nvSpPr>
          <p:cNvPr id="12" name="Slide Number Placeholder 8"/>
          <p:cNvSpPr txBox="1">
            <a:spLocks/>
          </p:cNvSpPr>
          <p:nvPr userDrawn="1"/>
        </p:nvSpPr>
        <p:spPr>
          <a:xfrm>
            <a:off x="6457950" y="6356351"/>
            <a:ext cx="20574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7C75E07A-B0B0-4112-B211-97C5062F7688}"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214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2950" y="582838"/>
            <a:ext cx="2290397" cy="2336207"/>
          </a:xfrm>
          <a:prstGeom prst="rect">
            <a:avLst/>
          </a:prstGeom>
        </p:spPr>
        <p:txBody>
          <a:bodyPr/>
          <a:lstStyle>
            <a:lvl1pPr>
              <a:defRPr b="1" i="0" baseline="0">
                <a:solidFill>
                  <a:srgbClr val="0070C0"/>
                </a:solidFill>
                <a:latin typeface="Avenir Black" charset="0"/>
                <a:ea typeface="Avenir Black" charset="0"/>
                <a:cs typeface="Avenir Black" charset="0"/>
              </a:defRPr>
            </a:lvl1pPr>
          </a:lstStyle>
          <a:p>
            <a:r>
              <a:rPr lang="en-US" dirty="0"/>
              <a:t>TITLES GOES HERE</a:t>
            </a:r>
          </a:p>
        </p:txBody>
      </p:sp>
      <p:sp>
        <p:nvSpPr>
          <p:cNvPr id="5" name="Text Placeholder 10"/>
          <p:cNvSpPr>
            <a:spLocks noGrp="1"/>
          </p:cNvSpPr>
          <p:nvPr>
            <p:ph type="body" sz="quarter" idx="10"/>
          </p:nvPr>
        </p:nvSpPr>
        <p:spPr>
          <a:xfrm>
            <a:off x="742950" y="3275440"/>
            <a:ext cx="4400551" cy="3002268"/>
          </a:xfrm>
          <a:prstGeom prst="rect">
            <a:avLst/>
          </a:prstGeom>
        </p:spPr>
        <p:txBody>
          <a:bodyPr/>
          <a:lstStyle>
            <a:lvl1pPr>
              <a:defRPr b="0" i="0">
                <a:solidFill>
                  <a:schemeClr val="tx1"/>
                </a:solidFill>
                <a:latin typeface="Avenir Medium" charset="0"/>
                <a:ea typeface="Avenir Medium" charset="0"/>
                <a:cs typeface="Avenir Medium" charset="0"/>
              </a:defRPr>
            </a:lvl1pPr>
          </a:lstStyle>
          <a:p>
            <a:pPr lvl="0"/>
            <a:r>
              <a:rPr lang="en-US" dirty="0"/>
              <a:t>Click to edit Master text styles</a:t>
            </a: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11056" t="18507" r="9963" b="22786"/>
          <a:stretch/>
        </p:blipFill>
        <p:spPr>
          <a:xfrm>
            <a:off x="5824183" y="1269243"/>
            <a:ext cx="2947916" cy="4026089"/>
          </a:xfrm>
          <a:prstGeom prst="rect">
            <a:avLst/>
          </a:prstGeom>
        </p:spPr>
      </p:pic>
      <p:sp>
        <p:nvSpPr>
          <p:cNvPr id="11" name="Date Placeholder 2"/>
          <p:cNvSpPr txBox="1">
            <a:spLocks/>
          </p:cNvSpPr>
          <p:nvPr userDrawn="1"/>
        </p:nvSpPr>
        <p:spPr>
          <a:xfrm>
            <a:off x="628650" y="6356351"/>
            <a:ext cx="2057400" cy="365125"/>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Jan 2018</a:t>
            </a:r>
          </a:p>
        </p:txBody>
      </p:sp>
      <p:sp>
        <p:nvSpPr>
          <p:cNvPr id="12" name="Footer Placeholder 6"/>
          <p:cNvSpPr txBox="1">
            <a:spLocks/>
          </p:cNvSpPr>
          <p:nvPr userDrawn="1"/>
        </p:nvSpPr>
        <p:spPr>
          <a:xfrm>
            <a:off x="3028950" y="6356351"/>
            <a:ext cx="3086100"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Your New Medicare Card</a:t>
            </a:r>
          </a:p>
        </p:txBody>
      </p:sp>
      <p:sp>
        <p:nvSpPr>
          <p:cNvPr id="13" name="Slide Number Placeholder 8"/>
          <p:cNvSpPr txBox="1">
            <a:spLocks/>
          </p:cNvSpPr>
          <p:nvPr userDrawn="1"/>
        </p:nvSpPr>
        <p:spPr>
          <a:xfrm>
            <a:off x="6457950" y="6356351"/>
            <a:ext cx="20574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7C75E07A-B0B0-4112-B211-97C5062F7688}"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Slide Number Placeholder 2"/>
          <p:cNvSpPr>
            <a:spLocks noGrp="1"/>
          </p:cNvSpPr>
          <p:nvPr>
            <p:ph type="sldNum" sz="quarter" idx="11"/>
          </p:nvPr>
        </p:nvSpPr>
        <p:spPr>
          <a:xfrm>
            <a:off x="8167255" y="6356351"/>
            <a:ext cx="348095" cy="365125"/>
          </a:xfrm>
          <a:prstGeom prst="rect">
            <a:avLst/>
          </a:prstGeom>
        </p:spPr>
        <p:txBody>
          <a:bodyPr/>
          <a:lstStyle/>
          <a:p>
            <a:pPr defTabSz="685800" fontAlgn="auto">
              <a:spcBef>
                <a:spcPts val="0"/>
              </a:spcBef>
              <a:spcAft>
                <a:spcPts val="0"/>
              </a:spcAft>
              <a:defRPr/>
            </a:pPr>
            <a:fld id="{FC4ACFE8-D096-2541-B423-85B6908FFA9E}" type="slidenum">
              <a:rPr lang="en-US" smtClean="0">
                <a:solidFill>
                  <a:prstClr val="black">
                    <a:tint val="75000"/>
                  </a:prstClr>
                </a:solidFill>
                <a:latin typeface="Calibri" panose="020F0502020204030204"/>
                <a:ea typeface="+mn-ea"/>
              </a:rPr>
              <a:pPr defTabSz="685800" fontAlgn="auto">
                <a:spcBef>
                  <a:spcPts val="0"/>
                </a:spcBef>
                <a:spcAft>
                  <a:spcPts val="0"/>
                </a:spcAft>
                <a:defRPr/>
              </a:pPr>
              <a:t>‹#›</a:t>
            </a:fld>
            <a:endParaRPr lang="en-US" dirty="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3233371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Jan 2012</a:t>
            </a:r>
            <a:endParaRPr lang="en-US" sz="1400">
              <a:solidFill>
                <a:schemeClr val="tx1"/>
              </a:solidFill>
            </a:endParaRPr>
          </a:p>
        </p:txBody>
      </p:sp>
      <p:sp>
        <p:nvSpPr>
          <p:cNvPr id="5" name="Footer Placeholder 4"/>
          <p:cNvSpPr>
            <a:spLocks noGrp="1"/>
          </p:cNvSpPr>
          <p:nvPr>
            <p:ph type="ftr" sz="quarter" idx="11"/>
          </p:nvPr>
        </p:nvSpPr>
        <p:spPr/>
        <p:txBody>
          <a:bodyPr/>
          <a:lstStyle>
            <a:lvl1pPr>
              <a:defRPr/>
            </a:lvl1pPr>
          </a:lstStyle>
          <a:p>
            <a:pPr>
              <a:defRPr/>
            </a:pPr>
            <a:r>
              <a:rPr lang="en-US"/>
              <a:t>APPRISE: A Program of the Pennsylvania Department of Aging</a:t>
            </a:r>
            <a:endParaRPr lang="en-US" sz="1400">
              <a:solidFill>
                <a:schemeClr val="tx1"/>
              </a:solidFill>
            </a:endParaRPr>
          </a:p>
        </p:txBody>
      </p:sp>
      <p:sp>
        <p:nvSpPr>
          <p:cNvPr id="6" name="Slide Number Placeholder 5"/>
          <p:cNvSpPr>
            <a:spLocks noGrp="1"/>
          </p:cNvSpPr>
          <p:nvPr>
            <p:ph type="sldNum" sz="quarter" idx="12"/>
          </p:nvPr>
        </p:nvSpPr>
        <p:spPr/>
        <p:txBody>
          <a:bodyPr/>
          <a:lstStyle>
            <a:lvl1pPr>
              <a:defRPr/>
            </a:lvl1pPr>
          </a:lstStyle>
          <a:p>
            <a:pPr>
              <a:defRPr/>
            </a:pPr>
            <a:fld id="{D8A4F99B-5202-4B2E-8369-8209247DB965}" type="slidenum">
              <a:rPr lang="en-US"/>
              <a:pPr>
                <a:defRPr/>
              </a:pPr>
              <a:t>‹#›</a:t>
            </a:fld>
            <a:endParaRPr lang="en-US" sz="14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r>
              <a:rPr lang="en-US"/>
              <a:t>Jan 2012</a:t>
            </a:r>
            <a:endParaRPr lang="en-US" sz="1400">
              <a:solidFill>
                <a:schemeClr val="tx1"/>
              </a:solidFill>
            </a:endParaRPr>
          </a:p>
        </p:txBody>
      </p:sp>
      <p:sp>
        <p:nvSpPr>
          <p:cNvPr id="6" name="Footer Placeholder 5"/>
          <p:cNvSpPr>
            <a:spLocks noGrp="1"/>
          </p:cNvSpPr>
          <p:nvPr>
            <p:ph type="ftr" sz="quarter" idx="11"/>
          </p:nvPr>
        </p:nvSpPr>
        <p:spPr/>
        <p:txBody>
          <a:bodyPr/>
          <a:lstStyle>
            <a:lvl1pPr>
              <a:defRPr/>
            </a:lvl1pPr>
          </a:lstStyle>
          <a:p>
            <a:pPr>
              <a:defRPr/>
            </a:pPr>
            <a:r>
              <a:rPr lang="en-US"/>
              <a:t>APPRISE: A Program of the Pennsylvania Department of Aging</a:t>
            </a:r>
            <a:endParaRPr lang="en-US" sz="1400">
              <a:solidFill>
                <a:schemeClr val="tx1"/>
              </a:solidFill>
            </a:endParaRPr>
          </a:p>
        </p:txBody>
      </p:sp>
      <p:sp>
        <p:nvSpPr>
          <p:cNvPr id="7" name="Slide Number Placeholder 6"/>
          <p:cNvSpPr>
            <a:spLocks noGrp="1"/>
          </p:cNvSpPr>
          <p:nvPr>
            <p:ph type="sldNum" sz="quarter" idx="12"/>
          </p:nvPr>
        </p:nvSpPr>
        <p:spPr/>
        <p:txBody>
          <a:bodyPr/>
          <a:lstStyle>
            <a:lvl1pPr>
              <a:defRPr/>
            </a:lvl1pPr>
          </a:lstStyle>
          <a:p>
            <a:pPr>
              <a:defRPr/>
            </a:pPr>
            <a:fld id="{C439BDE6-97E9-40C1-A8EF-A95B14898929}" type="slidenum">
              <a:rPr lang="en-US"/>
              <a:pPr>
                <a:defRPr/>
              </a:pPr>
              <a:t>‹#›</a:t>
            </a:fld>
            <a:endParaRPr lang="en-US" sz="14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r>
              <a:rPr lang="en-US"/>
              <a:t>Jan 2012</a:t>
            </a:r>
            <a:endParaRPr lang="en-US" sz="1400">
              <a:solidFill>
                <a:schemeClr val="tx1"/>
              </a:solidFill>
            </a:endParaRPr>
          </a:p>
        </p:txBody>
      </p:sp>
      <p:sp>
        <p:nvSpPr>
          <p:cNvPr id="8" name="Footer Placeholder 7"/>
          <p:cNvSpPr>
            <a:spLocks noGrp="1"/>
          </p:cNvSpPr>
          <p:nvPr>
            <p:ph type="ftr" sz="quarter" idx="11"/>
          </p:nvPr>
        </p:nvSpPr>
        <p:spPr/>
        <p:txBody>
          <a:bodyPr/>
          <a:lstStyle>
            <a:lvl1pPr>
              <a:defRPr/>
            </a:lvl1pPr>
          </a:lstStyle>
          <a:p>
            <a:pPr>
              <a:defRPr/>
            </a:pPr>
            <a:r>
              <a:rPr lang="en-US"/>
              <a:t>APPRISE: A Program of the Pennsylvania Department of Aging</a:t>
            </a:r>
            <a:endParaRPr lang="en-US" sz="1400">
              <a:solidFill>
                <a:schemeClr val="tx1"/>
              </a:solidFill>
            </a:endParaRPr>
          </a:p>
        </p:txBody>
      </p:sp>
      <p:sp>
        <p:nvSpPr>
          <p:cNvPr id="9" name="Slide Number Placeholder 8"/>
          <p:cNvSpPr>
            <a:spLocks noGrp="1"/>
          </p:cNvSpPr>
          <p:nvPr>
            <p:ph type="sldNum" sz="quarter" idx="12"/>
          </p:nvPr>
        </p:nvSpPr>
        <p:spPr/>
        <p:txBody>
          <a:bodyPr/>
          <a:lstStyle>
            <a:lvl1pPr>
              <a:defRPr/>
            </a:lvl1pPr>
          </a:lstStyle>
          <a:p>
            <a:pPr>
              <a:defRPr/>
            </a:pPr>
            <a:fld id="{9311B69F-2A1E-4AFF-9D9C-874C31DA1553}" type="slidenum">
              <a:rPr lang="en-US"/>
              <a:pPr>
                <a:defRPr/>
              </a:pPr>
              <a:t>‹#›</a:t>
            </a:fld>
            <a:endParaRPr lang="en-US" sz="14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a:t>Jan 2012</a:t>
            </a:r>
            <a:endParaRPr lang="en-US" sz="1400">
              <a:solidFill>
                <a:schemeClr val="tx1"/>
              </a:solidFill>
            </a:endParaRPr>
          </a:p>
        </p:txBody>
      </p:sp>
      <p:sp>
        <p:nvSpPr>
          <p:cNvPr id="4" name="Footer Placeholder 3"/>
          <p:cNvSpPr>
            <a:spLocks noGrp="1"/>
          </p:cNvSpPr>
          <p:nvPr>
            <p:ph type="ftr" sz="quarter" idx="11"/>
          </p:nvPr>
        </p:nvSpPr>
        <p:spPr/>
        <p:txBody>
          <a:bodyPr/>
          <a:lstStyle>
            <a:lvl1pPr>
              <a:defRPr/>
            </a:lvl1pPr>
          </a:lstStyle>
          <a:p>
            <a:pPr>
              <a:defRPr/>
            </a:pPr>
            <a:r>
              <a:rPr lang="en-US"/>
              <a:t>APPRISE: A Program of the Pennsylvania Department of Aging</a:t>
            </a:r>
            <a:endParaRPr lang="en-US" sz="1400">
              <a:solidFill>
                <a:schemeClr val="tx1"/>
              </a:solidFill>
            </a:endParaRPr>
          </a:p>
        </p:txBody>
      </p:sp>
      <p:sp>
        <p:nvSpPr>
          <p:cNvPr id="5" name="Slide Number Placeholder 4"/>
          <p:cNvSpPr>
            <a:spLocks noGrp="1"/>
          </p:cNvSpPr>
          <p:nvPr>
            <p:ph type="sldNum" sz="quarter" idx="12"/>
          </p:nvPr>
        </p:nvSpPr>
        <p:spPr/>
        <p:txBody>
          <a:bodyPr/>
          <a:lstStyle>
            <a:lvl1pPr>
              <a:defRPr/>
            </a:lvl1pPr>
          </a:lstStyle>
          <a:p>
            <a:pPr>
              <a:defRPr/>
            </a:pPr>
            <a:fld id="{644EF34F-9303-4938-83EB-30C93376D540}" type="slidenum">
              <a:rPr lang="en-US"/>
              <a:pPr>
                <a:defRPr/>
              </a:pPr>
              <a:t>‹#›</a:t>
            </a:fld>
            <a:endParaRPr lang="en-US" sz="14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Jan 2012</a:t>
            </a:r>
            <a:endParaRPr lang="en-US" sz="1400">
              <a:solidFill>
                <a:schemeClr val="tx1"/>
              </a:solidFill>
            </a:endParaRPr>
          </a:p>
        </p:txBody>
      </p:sp>
      <p:sp>
        <p:nvSpPr>
          <p:cNvPr id="3" name="Footer Placeholder 2"/>
          <p:cNvSpPr>
            <a:spLocks noGrp="1"/>
          </p:cNvSpPr>
          <p:nvPr>
            <p:ph type="ftr" sz="quarter" idx="11"/>
          </p:nvPr>
        </p:nvSpPr>
        <p:spPr/>
        <p:txBody>
          <a:bodyPr/>
          <a:lstStyle>
            <a:lvl1pPr>
              <a:defRPr/>
            </a:lvl1pPr>
          </a:lstStyle>
          <a:p>
            <a:pPr>
              <a:defRPr/>
            </a:pPr>
            <a:r>
              <a:rPr lang="en-US"/>
              <a:t>APPRISE: A Program of the Pennsylvania Department of Aging</a:t>
            </a:r>
            <a:endParaRPr lang="en-US" sz="1400">
              <a:solidFill>
                <a:schemeClr val="tx1"/>
              </a:solidFill>
            </a:endParaRPr>
          </a:p>
        </p:txBody>
      </p:sp>
      <p:sp>
        <p:nvSpPr>
          <p:cNvPr id="4" name="Slide Number Placeholder 3"/>
          <p:cNvSpPr>
            <a:spLocks noGrp="1"/>
          </p:cNvSpPr>
          <p:nvPr>
            <p:ph type="sldNum" sz="quarter" idx="12"/>
          </p:nvPr>
        </p:nvSpPr>
        <p:spPr/>
        <p:txBody>
          <a:bodyPr/>
          <a:lstStyle>
            <a:lvl1pPr>
              <a:defRPr/>
            </a:lvl1pPr>
          </a:lstStyle>
          <a:p>
            <a:pPr>
              <a:defRPr/>
            </a:pPr>
            <a:fld id="{5802938C-FB90-4599-84DE-6CFA1044D453}" type="slidenum">
              <a:rPr lang="en-US"/>
              <a:pPr>
                <a:defRPr/>
              </a:pPr>
              <a:t>‹#›</a:t>
            </a:fld>
            <a:endParaRPr lang="en-US" sz="14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Jan 2012</a:t>
            </a:r>
            <a:endParaRPr lang="en-US" sz="1400">
              <a:solidFill>
                <a:schemeClr val="tx1"/>
              </a:solidFill>
            </a:endParaRPr>
          </a:p>
        </p:txBody>
      </p:sp>
      <p:sp>
        <p:nvSpPr>
          <p:cNvPr id="6" name="Footer Placeholder 5"/>
          <p:cNvSpPr>
            <a:spLocks noGrp="1"/>
          </p:cNvSpPr>
          <p:nvPr>
            <p:ph type="ftr" sz="quarter" idx="11"/>
          </p:nvPr>
        </p:nvSpPr>
        <p:spPr/>
        <p:txBody>
          <a:bodyPr/>
          <a:lstStyle>
            <a:lvl1pPr>
              <a:defRPr/>
            </a:lvl1pPr>
          </a:lstStyle>
          <a:p>
            <a:pPr>
              <a:defRPr/>
            </a:pPr>
            <a:r>
              <a:rPr lang="en-US"/>
              <a:t>APPRISE: A Program of the Pennsylvania Department of Aging</a:t>
            </a:r>
            <a:endParaRPr lang="en-US" sz="1400">
              <a:solidFill>
                <a:schemeClr val="tx1"/>
              </a:solidFill>
            </a:endParaRPr>
          </a:p>
        </p:txBody>
      </p:sp>
      <p:sp>
        <p:nvSpPr>
          <p:cNvPr id="7" name="Slide Number Placeholder 6"/>
          <p:cNvSpPr>
            <a:spLocks noGrp="1"/>
          </p:cNvSpPr>
          <p:nvPr>
            <p:ph type="sldNum" sz="quarter" idx="12"/>
          </p:nvPr>
        </p:nvSpPr>
        <p:spPr/>
        <p:txBody>
          <a:bodyPr/>
          <a:lstStyle>
            <a:lvl1pPr>
              <a:defRPr/>
            </a:lvl1pPr>
          </a:lstStyle>
          <a:p>
            <a:pPr>
              <a:defRPr/>
            </a:pPr>
            <a:fld id="{C362BFE2-F71B-4EAC-BB89-220A6CFB3CAC}" type="slidenum">
              <a:rPr lang="en-US"/>
              <a:pPr>
                <a:defRPr/>
              </a:pPr>
              <a:t>‹#›</a:t>
            </a:fld>
            <a:endParaRPr lang="en-US" sz="14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Jan 2012</a:t>
            </a:r>
            <a:endParaRPr lang="en-US" sz="1400">
              <a:solidFill>
                <a:schemeClr val="tx1"/>
              </a:solidFill>
            </a:endParaRPr>
          </a:p>
        </p:txBody>
      </p:sp>
      <p:sp>
        <p:nvSpPr>
          <p:cNvPr id="6" name="Footer Placeholder 5"/>
          <p:cNvSpPr>
            <a:spLocks noGrp="1"/>
          </p:cNvSpPr>
          <p:nvPr>
            <p:ph type="ftr" sz="quarter" idx="11"/>
          </p:nvPr>
        </p:nvSpPr>
        <p:spPr/>
        <p:txBody>
          <a:bodyPr/>
          <a:lstStyle>
            <a:lvl1pPr>
              <a:defRPr/>
            </a:lvl1pPr>
          </a:lstStyle>
          <a:p>
            <a:pPr>
              <a:defRPr/>
            </a:pPr>
            <a:r>
              <a:rPr lang="en-US"/>
              <a:t>APPRISE: A Program of the Pennsylvania Department of Aging</a:t>
            </a:r>
            <a:endParaRPr lang="en-US" sz="1400">
              <a:solidFill>
                <a:schemeClr val="tx1"/>
              </a:solidFill>
            </a:endParaRPr>
          </a:p>
        </p:txBody>
      </p:sp>
      <p:sp>
        <p:nvSpPr>
          <p:cNvPr id="7" name="Slide Number Placeholder 6"/>
          <p:cNvSpPr>
            <a:spLocks noGrp="1"/>
          </p:cNvSpPr>
          <p:nvPr>
            <p:ph type="sldNum" sz="quarter" idx="12"/>
          </p:nvPr>
        </p:nvSpPr>
        <p:spPr/>
        <p:txBody>
          <a:bodyPr/>
          <a:lstStyle>
            <a:lvl1pPr>
              <a:defRPr/>
            </a:lvl1pPr>
          </a:lstStyle>
          <a:p>
            <a:pPr>
              <a:defRPr/>
            </a:pPr>
            <a:fld id="{DCADFE66-D372-45B3-8F7D-4BC0778DA4CD}" type="slidenum">
              <a:rPr lang="en-US"/>
              <a:pPr>
                <a:defRPr/>
              </a:pPr>
              <a:t>‹#›</a:t>
            </a:fld>
            <a:endParaRPr lang="en-US" sz="14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solidFill>
                  <a:schemeClr val="bg2"/>
                </a:solidFill>
                <a:ea typeface="ＭＳ Ｐゴシック" charset="-128"/>
                <a:cs typeface="+mn-cs"/>
              </a:defRPr>
            </a:lvl1pPr>
          </a:lstStyle>
          <a:p>
            <a:pPr>
              <a:defRPr/>
            </a:pPr>
            <a:r>
              <a:rPr lang="en-US"/>
              <a:t>Jan 2012</a:t>
            </a:r>
            <a:endParaRPr lang="en-US" sz="1400"/>
          </a:p>
        </p:txBody>
      </p:sp>
      <p:sp>
        <p:nvSpPr>
          <p:cNvPr id="1029" name="Rectangle 5"/>
          <p:cNvSpPr>
            <a:spLocks noGrp="1" noChangeArrowheads="1"/>
          </p:cNvSpPr>
          <p:nvPr>
            <p:ph type="ftr" sz="quarter" idx="3"/>
          </p:nvPr>
        </p:nvSpPr>
        <p:spPr bwMode="auto">
          <a:xfrm>
            <a:off x="2590800" y="6248400"/>
            <a:ext cx="3962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200">
                <a:solidFill>
                  <a:schemeClr val="bg2"/>
                </a:solidFill>
                <a:ea typeface="ＭＳ Ｐゴシック" charset="-128"/>
                <a:cs typeface="+mn-cs"/>
              </a:defRPr>
            </a:lvl1pPr>
          </a:lstStyle>
          <a:p>
            <a:pPr>
              <a:defRPr/>
            </a:pPr>
            <a:r>
              <a:rPr lang="en-US"/>
              <a:t>APPRISE: A Program of the Pennsylvania Department of Aging</a:t>
            </a:r>
            <a:endParaRPr lang="en-US" sz="140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solidFill>
                  <a:schemeClr val="bg2"/>
                </a:solidFill>
                <a:ea typeface="ＭＳ Ｐゴシック" charset="-128"/>
                <a:cs typeface="+mn-cs"/>
              </a:defRPr>
            </a:lvl1pPr>
          </a:lstStyle>
          <a:p>
            <a:pPr>
              <a:defRPr/>
            </a:pPr>
            <a:fld id="{7A06AC37-21A4-4AA0-9B39-15A112679A31}" type="slidenum">
              <a:rPr lang="en-US"/>
              <a:pPr>
                <a:defRPr/>
              </a:pPr>
              <a:t>‹#›</a:t>
            </a:fld>
            <a:endParaRPr lang="en-US" sz="1400"/>
          </a:p>
        </p:txBody>
      </p:sp>
    </p:spTree>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 id="2147484650" r:id="rId11"/>
  </p:sldLayoutIdLst>
  <p:hf sldNum="0" hdr="0" ftr="0" dt="0"/>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defRPr>
      </a:lvl5pPr>
      <a:lvl6pPr marL="457200" algn="ctr" rtl="0" fontAlgn="base">
        <a:spcBef>
          <a:spcPct val="0"/>
        </a:spcBef>
        <a:spcAft>
          <a:spcPct val="0"/>
        </a:spcAft>
        <a:defRPr sz="4400">
          <a:solidFill>
            <a:schemeClr val="tx2"/>
          </a:solidFill>
          <a:latin typeface="Arial" charset="0"/>
          <a:ea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r>
              <a:rPr lang="en-US"/>
              <a:t>Jan 2012</a:t>
            </a:r>
            <a:endParaRPr lang="en-US" sz="140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r>
              <a:rPr lang="en-US"/>
              <a:t>APPRISE: A Program of the Pennsylvania Department of Aging</a:t>
            </a:r>
            <a:endParaRPr lang="en-US" sz="140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36BFF126-2550-42BF-9E1D-D18531EB56A8}" type="slidenum">
              <a:rPr lang="en-US"/>
              <a:pPr>
                <a:defRPr/>
              </a:pPr>
              <a:t>‹#›</a:t>
            </a:fld>
            <a:endParaRPr lang="en-US" sz="1400"/>
          </a:p>
        </p:txBody>
      </p:sp>
    </p:spTree>
  </p:cSld>
  <p:clrMap bg1="lt1" tx1="dk1" bg2="lt2" tx2="dk2" accent1="accent1" accent2="accent2" accent3="accent3" accent4="accent4" accent5="accent5" accent6="accent6" hlink="hlink" folHlink="folHlink"/>
  <p:sldLayoutIdLst>
    <p:sldLayoutId id="2147484651" r:id="rId1"/>
    <p:sldLayoutId id="2147484652" r:id="rId2"/>
    <p:sldLayoutId id="2147484653" r:id="rId3"/>
    <p:sldLayoutId id="2147484654" r:id="rId4"/>
    <p:sldLayoutId id="2147484655" r:id="rId5"/>
    <p:sldLayoutId id="2147484656" r:id="rId6"/>
    <p:sldLayoutId id="2147484657" r:id="rId7"/>
    <p:sldLayoutId id="2147484658" r:id="rId8"/>
    <p:sldLayoutId id="2147484659" r:id="rId9"/>
    <p:sldLayoutId id="2147484660" r:id="rId10"/>
    <p:sldLayoutId id="214748466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defRPr/>
            </a:pPr>
            <a:r>
              <a:rPr lang="en-US">
                <a:solidFill>
                  <a:prstClr val="black">
                    <a:tint val="75000"/>
                  </a:prstClr>
                </a:solidFill>
                <a:latin typeface="Calibri" panose="020F0502020204030204"/>
                <a:ea typeface="+mn-ea"/>
              </a:rPr>
              <a:t>January 2018</a:t>
            </a:r>
            <a:endParaRPr lang="en-US" dirty="0">
              <a:solidFill>
                <a:prstClr val="black">
                  <a:tint val="75000"/>
                </a:prstClr>
              </a:solidFill>
              <a:latin typeface="Calibri" panose="020F0502020204030204"/>
              <a:ea typeface="+mn-ea"/>
            </a:endParaRPr>
          </a:p>
        </p:txBody>
      </p:sp>
      <p:sp>
        <p:nvSpPr>
          <p:cNvPr id="7" name="Footer Placeholder 6"/>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defRPr/>
            </a:pPr>
            <a:r>
              <a:rPr lang="en-US">
                <a:solidFill>
                  <a:prstClr val="black">
                    <a:tint val="75000"/>
                  </a:prstClr>
                </a:solidFill>
                <a:latin typeface="Calibri" panose="020F0502020204030204"/>
                <a:ea typeface="+mn-ea"/>
              </a:rPr>
              <a:t>Your New Medicare Card</a:t>
            </a:r>
            <a:endParaRPr lang="en-US" dirty="0">
              <a:solidFill>
                <a:prstClr val="black">
                  <a:tint val="75000"/>
                </a:prstClr>
              </a:solidFill>
              <a:latin typeface="Calibri" panose="020F0502020204030204"/>
              <a:ea typeface="+mn-ea"/>
            </a:endParaRPr>
          </a:p>
        </p:txBody>
      </p:sp>
      <p:sp>
        <p:nvSpPr>
          <p:cNvPr id="9" name="Slide Number Placeholder 8"/>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defRPr/>
            </a:pPr>
            <a:fld id="{7C75E07A-B0B0-4112-B211-97C5062F7688}" type="slidenum">
              <a:rPr lang="en-US" smtClean="0">
                <a:solidFill>
                  <a:prstClr val="black">
                    <a:tint val="75000"/>
                  </a:prstClr>
                </a:solidFill>
                <a:latin typeface="Calibri" panose="020F0502020204030204"/>
                <a:ea typeface="+mn-ea"/>
              </a:rPr>
              <a:pPr defTabSz="685800" fontAlgn="auto">
                <a:spcBef>
                  <a:spcPts val="0"/>
                </a:spcBef>
                <a:spcAft>
                  <a:spcPts val="0"/>
                </a:spcAft>
                <a:defRPr/>
              </a:pPr>
              <a:t>‹#›</a:t>
            </a:fld>
            <a:endParaRPr lang="en-US" dirty="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1386583806"/>
      </p:ext>
    </p:extLst>
  </p:cSld>
  <p:clrMap bg1="lt1" tx1="dk1" bg2="lt2" tx2="dk2" accent1="accent1" accent2="accent2" accent3="accent3" accent4="accent4" accent5="accent5" accent6="accent6" hlink="hlink" folHlink="folHlink"/>
  <p:sldLayoutIdLst>
    <p:sldLayoutId id="2147484663" r:id="rId1"/>
    <p:sldLayoutId id="2147484664" r:id="rId2"/>
  </p:sldLayoutIdLst>
  <p:hf hdr="0"/>
  <p:txStyles>
    <p:titleStyle>
      <a:lvl1pPr algn="l" defTabSz="685800" rtl="0" eaLnBrk="1" latinLnBrk="0" hangingPunct="1">
        <a:lnSpc>
          <a:spcPct val="90000"/>
        </a:lnSpc>
        <a:spcBef>
          <a:spcPct val="0"/>
        </a:spcBef>
        <a:buNone/>
        <a:defRPr sz="3300" b="0" i="0" kern="1200" baseline="0">
          <a:solidFill>
            <a:schemeClr val="bg1"/>
          </a:solidFill>
          <a:latin typeface="Avenir Medium" charset="0"/>
          <a:ea typeface="Avenir Medium" charset="0"/>
          <a:cs typeface="Avenir Medium"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defRPr/>
            </a:pPr>
            <a:r>
              <a:rPr lang="en-US">
                <a:solidFill>
                  <a:prstClr val="black">
                    <a:tint val="75000"/>
                  </a:prstClr>
                </a:solidFill>
                <a:latin typeface="Calibri" panose="020F0502020204030204"/>
                <a:ea typeface="+mn-ea"/>
              </a:rPr>
              <a:t>January 2018</a:t>
            </a:r>
            <a:endParaRPr lang="en-US" dirty="0">
              <a:solidFill>
                <a:prstClr val="black">
                  <a:tint val="75000"/>
                </a:prstClr>
              </a:solidFill>
              <a:latin typeface="Calibri" panose="020F0502020204030204"/>
              <a:ea typeface="+mn-ea"/>
            </a:endParaRPr>
          </a:p>
        </p:txBody>
      </p:sp>
      <p:sp>
        <p:nvSpPr>
          <p:cNvPr id="7" name="Footer Placeholder 6"/>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defRPr/>
            </a:pPr>
            <a:r>
              <a:rPr lang="en-US">
                <a:solidFill>
                  <a:prstClr val="black">
                    <a:tint val="75000"/>
                  </a:prstClr>
                </a:solidFill>
                <a:latin typeface="Calibri" panose="020F0502020204030204"/>
                <a:ea typeface="+mn-ea"/>
              </a:rPr>
              <a:t>Your New Medicare Card</a:t>
            </a:r>
            <a:endParaRPr lang="en-US" dirty="0">
              <a:solidFill>
                <a:prstClr val="black">
                  <a:tint val="75000"/>
                </a:prstClr>
              </a:solidFill>
              <a:latin typeface="Calibri" panose="020F0502020204030204"/>
              <a:ea typeface="+mn-ea"/>
            </a:endParaRPr>
          </a:p>
        </p:txBody>
      </p:sp>
      <p:sp>
        <p:nvSpPr>
          <p:cNvPr id="9" name="Slide Number Placeholder 8"/>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defRPr/>
            </a:pPr>
            <a:fld id="{7C75E07A-B0B0-4112-B211-97C5062F7688}" type="slidenum">
              <a:rPr lang="en-US" smtClean="0">
                <a:solidFill>
                  <a:prstClr val="black">
                    <a:tint val="75000"/>
                  </a:prstClr>
                </a:solidFill>
                <a:latin typeface="Calibri" panose="020F0502020204030204"/>
                <a:ea typeface="+mn-ea"/>
              </a:rPr>
              <a:pPr defTabSz="685800" fontAlgn="auto">
                <a:spcBef>
                  <a:spcPts val="0"/>
                </a:spcBef>
                <a:spcAft>
                  <a:spcPts val="0"/>
                </a:spcAft>
                <a:defRPr/>
              </a:pPr>
              <a:t>‹#›</a:t>
            </a:fld>
            <a:endParaRPr lang="en-US" dirty="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556908222"/>
      </p:ext>
    </p:extLst>
  </p:cSld>
  <p:clrMap bg1="lt1" tx1="dk1" bg2="lt2" tx2="dk2" accent1="accent1" accent2="accent2" accent3="accent3" accent4="accent4" accent5="accent5" accent6="accent6" hlink="hlink" folHlink="folHlink"/>
  <p:sldLayoutIdLst>
    <p:sldLayoutId id="2147484666" r:id="rId1"/>
    <p:sldLayoutId id="2147484667" r:id="rId2"/>
  </p:sldLayoutIdLst>
  <p:hf hdr="0"/>
  <p:txStyles>
    <p:titleStyle>
      <a:lvl1pPr algn="l" defTabSz="685800" rtl="0" eaLnBrk="1" latinLnBrk="0" hangingPunct="1">
        <a:lnSpc>
          <a:spcPct val="90000"/>
        </a:lnSpc>
        <a:spcBef>
          <a:spcPct val="0"/>
        </a:spcBef>
        <a:buNone/>
        <a:defRPr sz="3300" b="0" i="0" kern="1200" baseline="0">
          <a:solidFill>
            <a:schemeClr val="bg1"/>
          </a:solidFill>
          <a:latin typeface="Avenir Medium" charset="0"/>
          <a:ea typeface="Avenir Medium" charset="0"/>
          <a:cs typeface="Avenir Medium"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www.berksencore.org/"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hyperlink" Target="http://www.mymedicare.gov/" TargetMode="External"/><Relationship Id="rId4" Type="http://schemas.openxmlformats.org/officeDocument/2006/relationships/hyperlink" Target="http://www.medicare.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533399" y="3429000"/>
            <a:ext cx="8077200" cy="1143000"/>
          </a:xfrm>
        </p:spPr>
        <p:txBody>
          <a:bodyPr rtlCol="0">
            <a:normAutofit fontScale="90000"/>
          </a:bodyPr>
          <a:lstStyle/>
          <a:p>
            <a:pPr eaLnBrk="1" fontAlgn="auto" hangingPunct="1">
              <a:spcAft>
                <a:spcPts val="0"/>
              </a:spcAft>
              <a:defRPr/>
            </a:pPr>
            <a:r>
              <a:rPr lang="en-US" sz="6000" b="1" dirty="0">
                <a:solidFill>
                  <a:srgbClr val="62078C"/>
                </a:solidFill>
              </a:rPr>
              <a:t>Medicare Made Easy</a:t>
            </a:r>
            <a:br>
              <a:rPr lang="en-US" dirty="0">
                <a:solidFill>
                  <a:srgbClr val="62078C"/>
                </a:solidFill>
              </a:rPr>
            </a:br>
            <a:endParaRPr lang="en-US" dirty="0"/>
          </a:p>
        </p:txBody>
      </p:sp>
      <p:sp>
        <p:nvSpPr>
          <p:cNvPr id="14339" name="Rectangle 3"/>
          <p:cNvSpPr>
            <a:spLocks noGrp="1" noChangeArrowheads="1"/>
          </p:cNvSpPr>
          <p:nvPr>
            <p:ph type="subTitle" idx="1"/>
          </p:nvPr>
        </p:nvSpPr>
        <p:spPr>
          <a:xfrm>
            <a:off x="533400" y="4262735"/>
            <a:ext cx="7924800" cy="1905000"/>
          </a:xfrm>
        </p:spPr>
        <p:txBody>
          <a:bodyPr rtlCol="0">
            <a:normAutofit/>
          </a:bodyPr>
          <a:lstStyle/>
          <a:p>
            <a:pPr eaLnBrk="1" fontAlgn="auto" hangingPunct="1">
              <a:spcAft>
                <a:spcPts val="0"/>
              </a:spcAft>
              <a:buFont typeface="Arial" pitchFamily="34" charset="0"/>
              <a:buNone/>
              <a:defRPr/>
            </a:pPr>
            <a:r>
              <a:rPr lang="en-US" sz="3000" dirty="0"/>
              <a:t> </a:t>
            </a:r>
            <a:endParaRPr lang="en-US" sz="2400" dirty="0"/>
          </a:p>
        </p:txBody>
      </p:sp>
      <p:pic>
        <p:nvPicPr>
          <p:cNvPr id="25605" name="Picture 7" descr="Berks Encore logo.JPG"/>
          <p:cNvPicPr>
            <a:picLocks noChangeAspect="1"/>
          </p:cNvPicPr>
          <p:nvPr/>
        </p:nvPicPr>
        <p:blipFill>
          <a:blip r:embed="rId3" cstate="print"/>
          <a:srcRect/>
          <a:stretch>
            <a:fillRect/>
          </a:stretch>
        </p:blipFill>
        <p:spPr bwMode="auto">
          <a:xfrm>
            <a:off x="3124199" y="4876800"/>
            <a:ext cx="2370667" cy="1600200"/>
          </a:xfrm>
          <a:prstGeom prst="rect">
            <a:avLst/>
          </a:prstGeom>
          <a:noFill/>
          <a:ln w="9525">
            <a:noFill/>
            <a:miter lim="800000"/>
            <a:headEnd/>
            <a:tailEnd/>
          </a:ln>
        </p:spPr>
      </p:pic>
      <p:pic>
        <p:nvPicPr>
          <p:cNvPr id="6" name="Picture 5" descr="U:\AEP Pictures\image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587" y="228600"/>
            <a:ext cx="4314825" cy="3025775"/>
          </a:xfrm>
          <a:prstGeom prst="rect">
            <a:avLst/>
          </a:prstGeom>
          <a:noFill/>
          <a:ln>
            <a:noFill/>
          </a:ln>
        </p:spPr>
      </p:pic>
      <p:sp>
        <p:nvSpPr>
          <p:cNvPr id="2" name="TextBox 1"/>
          <p:cNvSpPr txBox="1"/>
          <p:nvPr/>
        </p:nvSpPr>
        <p:spPr>
          <a:xfrm>
            <a:off x="533400" y="5215235"/>
            <a:ext cx="2286000" cy="830997"/>
          </a:xfrm>
          <a:prstGeom prst="rect">
            <a:avLst/>
          </a:prstGeom>
          <a:noFill/>
        </p:spPr>
        <p:txBody>
          <a:bodyPr wrap="square" rtlCol="0">
            <a:spAutoFit/>
          </a:bodyPr>
          <a:lstStyle/>
          <a:p>
            <a:r>
              <a:rPr lang="en-US" dirty="0">
                <a:solidFill>
                  <a:schemeClr val="bg1">
                    <a:lumMod val="50000"/>
                  </a:schemeClr>
                </a:solidFill>
                <a:latin typeface="+mj-lt"/>
              </a:rPr>
              <a:t>Presented By:</a:t>
            </a:r>
          </a:p>
          <a:p>
            <a:r>
              <a:rPr lang="en-US" dirty="0">
                <a:solidFill>
                  <a:schemeClr val="bg1">
                    <a:lumMod val="50000"/>
                  </a:schemeClr>
                </a:solidFill>
                <a:latin typeface="+mj-lt"/>
              </a:rPr>
              <a:t>Kate Becker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09600"/>
            <a:ext cx="7924800" cy="769441"/>
          </a:xfrm>
          <a:prstGeom prst="rect">
            <a:avLst/>
          </a:prstGeom>
          <a:noFill/>
        </p:spPr>
        <p:txBody>
          <a:bodyPr wrap="square" rtlCol="0">
            <a:spAutoFit/>
          </a:bodyPr>
          <a:lstStyle/>
          <a:p>
            <a:pPr algn="ctr"/>
            <a:r>
              <a:rPr lang="en-US" sz="4400" b="1" dirty="0">
                <a:solidFill>
                  <a:srgbClr val="7030A0"/>
                </a:solidFill>
                <a:latin typeface="+mj-lt"/>
              </a:rPr>
              <a:t>Part  A  &amp; B Costs for 2019</a:t>
            </a:r>
          </a:p>
        </p:txBody>
      </p:sp>
      <p:sp>
        <p:nvSpPr>
          <p:cNvPr id="4" name="TextBox 3"/>
          <p:cNvSpPr txBox="1"/>
          <p:nvPr/>
        </p:nvSpPr>
        <p:spPr>
          <a:xfrm>
            <a:off x="228600" y="1676400"/>
            <a:ext cx="8458200" cy="2308324"/>
          </a:xfrm>
          <a:prstGeom prst="rect">
            <a:avLst/>
          </a:prstGeom>
          <a:noFill/>
        </p:spPr>
        <p:txBody>
          <a:bodyPr wrap="square" rtlCol="0">
            <a:spAutoFit/>
          </a:bodyPr>
          <a:lstStyle/>
          <a:p>
            <a:pPr lvl="1"/>
            <a:r>
              <a:rPr lang="en-US" b="1" dirty="0">
                <a:latin typeface="+mn-lt"/>
              </a:rPr>
              <a:t>Premiums </a:t>
            </a:r>
          </a:p>
          <a:p>
            <a:pPr lvl="2">
              <a:buFont typeface="Arial" pitchFamily="34" charset="0"/>
              <a:buChar char="•"/>
            </a:pPr>
            <a:r>
              <a:rPr lang="en-US" dirty="0">
                <a:latin typeface="+mn-lt"/>
              </a:rPr>
              <a:t>Part A costs $0 for those who paid Medicare taxes for at least 40 quarters</a:t>
            </a:r>
          </a:p>
          <a:p>
            <a:pPr lvl="2">
              <a:buFont typeface="Arial" pitchFamily="34" charset="0"/>
              <a:buChar char="•"/>
            </a:pPr>
            <a:r>
              <a:rPr lang="en-US" dirty="0">
                <a:latin typeface="+mn-lt"/>
              </a:rPr>
              <a:t>Part B costs $135.50 per month</a:t>
            </a:r>
            <a:endParaRPr lang="en-US" b="1" dirty="0">
              <a:latin typeface="+mn-lt"/>
            </a:endParaRPr>
          </a:p>
          <a:p>
            <a:pPr lvl="2"/>
            <a:endParaRPr lang="en-US" dirty="0">
              <a:latin typeface="+mn-lt"/>
            </a:endParaRPr>
          </a:p>
          <a:p>
            <a:pPr lvl="2"/>
            <a:endParaRPr lang="en-US" dirty="0">
              <a:latin typeface="+mn-lt"/>
            </a:endParaRPr>
          </a:p>
        </p:txBody>
      </p:sp>
      <p:sp>
        <p:nvSpPr>
          <p:cNvPr id="5" name="TextBox 4"/>
          <p:cNvSpPr txBox="1"/>
          <p:nvPr/>
        </p:nvSpPr>
        <p:spPr>
          <a:xfrm>
            <a:off x="228600" y="3429000"/>
            <a:ext cx="8610600" cy="1200329"/>
          </a:xfrm>
          <a:prstGeom prst="rect">
            <a:avLst/>
          </a:prstGeom>
          <a:noFill/>
        </p:spPr>
        <p:txBody>
          <a:bodyPr wrap="square" rtlCol="0">
            <a:spAutoFit/>
          </a:bodyPr>
          <a:lstStyle/>
          <a:p>
            <a:pPr lvl="1"/>
            <a:r>
              <a:rPr lang="en-US" b="1" dirty="0">
                <a:latin typeface="+mn-lt"/>
              </a:rPr>
              <a:t>Deductibles</a:t>
            </a:r>
          </a:p>
          <a:p>
            <a:pPr lvl="2">
              <a:buFont typeface="Arial" pitchFamily="34" charset="0"/>
              <a:buChar char="•"/>
            </a:pPr>
            <a:r>
              <a:rPr lang="en-US" dirty="0">
                <a:latin typeface="+mn-lt"/>
              </a:rPr>
              <a:t>Part A = $1,364 per inpatient benefit period (days 1-60)</a:t>
            </a:r>
          </a:p>
          <a:p>
            <a:pPr lvl="2">
              <a:buFont typeface="Arial" pitchFamily="34" charset="0"/>
              <a:buChar char="•"/>
            </a:pPr>
            <a:r>
              <a:rPr lang="en-US" dirty="0">
                <a:latin typeface="+mn-lt"/>
              </a:rPr>
              <a:t>Part B = $185 annual </a:t>
            </a:r>
          </a:p>
        </p:txBody>
      </p:sp>
      <p:sp>
        <p:nvSpPr>
          <p:cNvPr id="6" name="TextBox 5"/>
          <p:cNvSpPr txBox="1"/>
          <p:nvPr/>
        </p:nvSpPr>
        <p:spPr>
          <a:xfrm>
            <a:off x="533400" y="4724400"/>
            <a:ext cx="7543800" cy="2308324"/>
          </a:xfrm>
          <a:prstGeom prst="rect">
            <a:avLst/>
          </a:prstGeom>
          <a:noFill/>
        </p:spPr>
        <p:txBody>
          <a:bodyPr wrap="square" rtlCol="0">
            <a:spAutoFit/>
          </a:bodyPr>
          <a:lstStyle/>
          <a:p>
            <a:r>
              <a:rPr lang="en-US" b="1" dirty="0">
                <a:latin typeface="+mn-lt"/>
              </a:rPr>
              <a:t>Coinsurance</a:t>
            </a:r>
          </a:p>
          <a:p>
            <a:pPr>
              <a:buFont typeface="Arial" pitchFamily="34" charset="0"/>
              <a:buChar char="•"/>
            </a:pPr>
            <a:r>
              <a:rPr lang="en-US" dirty="0">
                <a:latin typeface="+mn-lt"/>
              </a:rPr>
              <a:t>Part A= $341 per day for days 61-90 for a hospital stay</a:t>
            </a:r>
          </a:p>
          <a:p>
            <a:pPr lvl="2">
              <a:buFont typeface="Arial" pitchFamily="34" charset="0"/>
              <a:buChar char="•"/>
            </a:pPr>
            <a:r>
              <a:rPr lang="en-US" dirty="0">
                <a:latin typeface="+mn-lt"/>
              </a:rPr>
              <a:t>$0 for the first 20 days in a skilled nursing facility</a:t>
            </a:r>
          </a:p>
          <a:p>
            <a:endParaRPr lang="en-US" dirty="0">
              <a:latin typeface="+mn-lt"/>
            </a:endParaRPr>
          </a:p>
          <a:p>
            <a:pPr>
              <a:buFont typeface="Arial" pitchFamily="34" charset="0"/>
              <a:buChar char="•"/>
            </a:pPr>
            <a:r>
              <a:rPr lang="en-US" dirty="0">
                <a:latin typeface="+mn-lt"/>
              </a:rPr>
              <a:t>Part B= 20% of Medicare allowable charges</a:t>
            </a:r>
          </a:p>
          <a:p>
            <a:endParaRPr lang="en-US" dirty="0">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35" y="142256"/>
            <a:ext cx="7772400" cy="1143000"/>
          </a:xfrm>
        </p:spPr>
        <p:txBody>
          <a:bodyPr/>
          <a:lstStyle/>
          <a:p>
            <a:r>
              <a:rPr lang="en-US" sz="3600" b="1" dirty="0">
                <a:solidFill>
                  <a:srgbClr val="7030A0"/>
                </a:solidFill>
                <a:latin typeface="Calibri" panose="020F0502020204030204" pitchFamily="34" charset="0"/>
                <a:cs typeface="Calibri" panose="020F0502020204030204" pitchFamily="34" charset="0"/>
              </a:rPr>
              <a:t>Medicare B Costs for Higher Incomes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1250387"/>
              </p:ext>
            </p:extLst>
          </p:nvPr>
        </p:nvGraphicFramePr>
        <p:xfrm>
          <a:off x="533400" y="1143000"/>
          <a:ext cx="8153400" cy="5257801"/>
        </p:xfrm>
        <a:graphic>
          <a:graphicData uri="http://schemas.openxmlformats.org/drawingml/2006/table">
            <a:tbl>
              <a:tblPr/>
              <a:tblGrid>
                <a:gridCol w="2038350">
                  <a:extLst>
                    <a:ext uri="{9D8B030D-6E8A-4147-A177-3AD203B41FA5}">
                      <a16:colId xmlns:a16="http://schemas.microsoft.com/office/drawing/2014/main" val="366620139"/>
                    </a:ext>
                  </a:extLst>
                </a:gridCol>
                <a:gridCol w="2038350">
                  <a:extLst>
                    <a:ext uri="{9D8B030D-6E8A-4147-A177-3AD203B41FA5}">
                      <a16:colId xmlns:a16="http://schemas.microsoft.com/office/drawing/2014/main" val="2542136700"/>
                    </a:ext>
                  </a:extLst>
                </a:gridCol>
                <a:gridCol w="2038350">
                  <a:extLst>
                    <a:ext uri="{9D8B030D-6E8A-4147-A177-3AD203B41FA5}">
                      <a16:colId xmlns:a16="http://schemas.microsoft.com/office/drawing/2014/main" val="2741692491"/>
                    </a:ext>
                  </a:extLst>
                </a:gridCol>
                <a:gridCol w="2038350">
                  <a:extLst>
                    <a:ext uri="{9D8B030D-6E8A-4147-A177-3AD203B41FA5}">
                      <a16:colId xmlns:a16="http://schemas.microsoft.com/office/drawing/2014/main" val="3257792379"/>
                    </a:ext>
                  </a:extLst>
                </a:gridCol>
              </a:tblGrid>
              <a:tr h="593623">
                <a:tc gridSpan="3">
                  <a:txBody>
                    <a:bodyPr/>
                    <a:lstStyle/>
                    <a:p>
                      <a:pPr algn="l" fontAlgn="t"/>
                      <a:r>
                        <a:rPr lang="en-US" sz="1300" b="0" dirty="0">
                          <a:solidFill>
                            <a:srgbClr val="000000"/>
                          </a:solidFill>
                          <a:effectLst/>
                        </a:rPr>
                        <a:t>If your yearly Modified</a:t>
                      </a:r>
                      <a:r>
                        <a:rPr lang="en-US" sz="1300" b="0" baseline="0" dirty="0">
                          <a:solidFill>
                            <a:srgbClr val="000000"/>
                          </a:solidFill>
                          <a:effectLst/>
                        </a:rPr>
                        <a:t> </a:t>
                      </a:r>
                      <a:r>
                        <a:rPr lang="en-US" sz="1300" b="0" dirty="0">
                          <a:solidFill>
                            <a:srgbClr val="000000"/>
                          </a:solidFill>
                          <a:effectLst/>
                        </a:rPr>
                        <a:t>Adjusted Gross Income in 2017 (for what you pay in 2019) was</a:t>
                      </a:r>
                    </a:p>
                  </a:txBody>
                  <a:tcPr marL="66368" marR="66368" marT="33184" marB="33184">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1F1F1"/>
                    </a:solidFill>
                  </a:tcPr>
                </a:tc>
                <a:tc hMerge="1">
                  <a:txBody>
                    <a:bodyPr/>
                    <a:lstStyle/>
                    <a:p>
                      <a:endParaRPr lang="en-US"/>
                    </a:p>
                  </a:txBody>
                  <a:tcPr/>
                </a:tc>
                <a:tc hMerge="1">
                  <a:txBody>
                    <a:bodyPr/>
                    <a:lstStyle/>
                    <a:p>
                      <a:endParaRPr lang="en-US"/>
                    </a:p>
                  </a:txBody>
                  <a:tcPr/>
                </a:tc>
                <a:tc rowSpan="2">
                  <a:txBody>
                    <a:bodyPr/>
                    <a:lstStyle/>
                    <a:p>
                      <a:pPr algn="l" fontAlgn="t"/>
                      <a:r>
                        <a:rPr lang="en-US" sz="1300" b="0">
                          <a:solidFill>
                            <a:srgbClr val="000000"/>
                          </a:solidFill>
                          <a:effectLst/>
                        </a:rPr>
                        <a:t>You pay each month (in 2019)</a:t>
                      </a:r>
                    </a:p>
                  </a:txBody>
                  <a:tcPr marL="66368" marR="66368" marT="33184" marB="33184">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1F1F1"/>
                    </a:solidFill>
                  </a:tcPr>
                </a:tc>
                <a:extLst>
                  <a:ext uri="{0D108BD9-81ED-4DB2-BD59-A6C34878D82A}">
                    <a16:rowId xmlns:a16="http://schemas.microsoft.com/office/drawing/2014/main" val="877910660"/>
                  </a:ext>
                </a:extLst>
              </a:tr>
              <a:tr h="848032">
                <a:tc>
                  <a:txBody>
                    <a:bodyPr/>
                    <a:lstStyle/>
                    <a:p>
                      <a:pPr algn="l" fontAlgn="t"/>
                      <a:r>
                        <a:rPr lang="en-US" sz="1300" b="0">
                          <a:solidFill>
                            <a:srgbClr val="000000"/>
                          </a:solidFill>
                          <a:effectLst/>
                        </a:rPr>
                        <a:t>File individual tax return</a:t>
                      </a:r>
                    </a:p>
                  </a:txBody>
                  <a:tcPr marL="66368" marR="66368" marT="33184" marB="33184">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1F1F1"/>
                    </a:solidFill>
                  </a:tcPr>
                </a:tc>
                <a:tc>
                  <a:txBody>
                    <a:bodyPr/>
                    <a:lstStyle/>
                    <a:p>
                      <a:pPr algn="l" fontAlgn="t"/>
                      <a:r>
                        <a:rPr lang="en-US" sz="1300" b="0">
                          <a:solidFill>
                            <a:srgbClr val="000000"/>
                          </a:solidFill>
                          <a:effectLst/>
                        </a:rPr>
                        <a:t>File joint tax return</a:t>
                      </a:r>
                    </a:p>
                  </a:txBody>
                  <a:tcPr marL="66368" marR="66368" marT="33184" marB="33184">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1F1F1"/>
                    </a:solidFill>
                  </a:tcPr>
                </a:tc>
                <a:tc>
                  <a:txBody>
                    <a:bodyPr/>
                    <a:lstStyle/>
                    <a:p>
                      <a:pPr algn="l" fontAlgn="t"/>
                      <a:r>
                        <a:rPr lang="en-US" sz="1300" b="0">
                          <a:solidFill>
                            <a:srgbClr val="000000"/>
                          </a:solidFill>
                          <a:effectLst/>
                        </a:rPr>
                        <a:t>File married &amp; separate tax return</a:t>
                      </a:r>
                    </a:p>
                  </a:txBody>
                  <a:tcPr marL="66368" marR="66368" marT="33184" marB="33184">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1F1F1"/>
                    </a:solidFill>
                  </a:tcPr>
                </a:tc>
                <a:tc vMerge="1">
                  <a:txBody>
                    <a:bodyPr/>
                    <a:lstStyle/>
                    <a:p>
                      <a:endParaRPr lang="en-US"/>
                    </a:p>
                  </a:txBody>
                  <a:tcPr/>
                </a:tc>
                <a:extLst>
                  <a:ext uri="{0D108BD9-81ED-4DB2-BD59-A6C34878D82A}">
                    <a16:rowId xmlns:a16="http://schemas.microsoft.com/office/drawing/2014/main" val="2601687731"/>
                  </a:ext>
                </a:extLst>
              </a:tr>
              <a:tr h="339212">
                <a:tc>
                  <a:txBody>
                    <a:bodyPr/>
                    <a:lstStyle/>
                    <a:p>
                      <a:pPr algn="l" fontAlgn="t"/>
                      <a:r>
                        <a:rPr lang="en-US" sz="1300">
                          <a:solidFill>
                            <a:srgbClr val="333333"/>
                          </a:solidFill>
                          <a:effectLst/>
                        </a:rPr>
                        <a:t>$85,000 or less</a:t>
                      </a:r>
                    </a:p>
                  </a:txBody>
                  <a:tcPr marL="66368" marR="66368" marT="33184" marB="33184">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300">
                          <a:solidFill>
                            <a:srgbClr val="333333"/>
                          </a:solidFill>
                          <a:effectLst/>
                        </a:rPr>
                        <a:t>$170,000 or less</a:t>
                      </a:r>
                    </a:p>
                  </a:txBody>
                  <a:tcPr marL="66368" marR="66368" marT="33184" marB="33184">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300">
                          <a:solidFill>
                            <a:srgbClr val="333333"/>
                          </a:solidFill>
                          <a:effectLst/>
                        </a:rPr>
                        <a:t>$85,000 or less</a:t>
                      </a:r>
                    </a:p>
                  </a:txBody>
                  <a:tcPr marL="66368" marR="66368" marT="33184" marB="33184">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300">
                          <a:solidFill>
                            <a:srgbClr val="333333"/>
                          </a:solidFill>
                          <a:effectLst/>
                        </a:rPr>
                        <a:t>$135.50</a:t>
                      </a:r>
                    </a:p>
                  </a:txBody>
                  <a:tcPr marL="66368" marR="66368" marT="33184" marB="33184">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724640632"/>
                  </a:ext>
                </a:extLst>
              </a:tr>
              <a:tr h="593623">
                <a:tc>
                  <a:txBody>
                    <a:bodyPr/>
                    <a:lstStyle/>
                    <a:p>
                      <a:pPr algn="l" fontAlgn="t"/>
                      <a:r>
                        <a:rPr lang="en-US" sz="1300">
                          <a:solidFill>
                            <a:srgbClr val="333333"/>
                          </a:solidFill>
                          <a:effectLst/>
                        </a:rPr>
                        <a:t>above $85,000 up to $107,000</a:t>
                      </a:r>
                    </a:p>
                  </a:txBody>
                  <a:tcPr marL="66368" marR="66368" marT="33184" marB="33184">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300">
                          <a:solidFill>
                            <a:srgbClr val="333333"/>
                          </a:solidFill>
                          <a:effectLst/>
                        </a:rPr>
                        <a:t>above $170,000 up to $214,000</a:t>
                      </a:r>
                    </a:p>
                  </a:txBody>
                  <a:tcPr marL="66368" marR="66368" marT="33184" marB="33184">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300">
                          <a:solidFill>
                            <a:srgbClr val="333333"/>
                          </a:solidFill>
                          <a:effectLst/>
                        </a:rPr>
                        <a:t>Not applicable</a:t>
                      </a:r>
                    </a:p>
                  </a:txBody>
                  <a:tcPr marL="66368" marR="66368" marT="33184" marB="33184">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300">
                          <a:solidFill>
                            <a:srgbClr val="333333"/>
                          </a:solidFill>
                          <a:effectLst/>
                        </a:rPr>
                        <a:t>$189.60</a:t>
                      </a:r>
                    </a:p>
                  </a:txBody>
                  <a:tcPr marL="66368" marR="66368" marT="33184" marB="33184">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1932114012"/>
                  </a:ext>
                </a:extLst>
              </a:tr>
              <a:tr h="593623">
                <a:tc>
                  <a:txBody>
                    <a:bodyPr/>
                    <a:lstStyle/>
                    <a:p>
                      <a:pPr algn="l" fontAlgn="t"/>
                      <a:r>
                        <a:rPr lang="en-US" sz="1300">
                          <a:solidFill>
                            <a:srgbClr val="333333"/>
                          </a:solidFill>
                          <a:effectLst/>
                        </a:rPr>
                        <a:t>above $107,000 up to $133,500</a:t>
                      </a:r>
                    </a:p>
                  </a:txBody>
                  <a:tcPr marL="66368" marR="66368" marT="33184" marB="33184">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300">
                          <a:solidFill>
                            <a:srgbClr val="333333"/>
                          </a:solidFill>
                          <a:effectLst/>
                        </a:rPr>
                        <a:t>above $214,000 up to $267,000</a:t>
                      </a:r>
                    </a:p>
                  </a:txBody>
                  <a:tcPr marL="66368" marR="66368" marT="33184" marB="33184">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300">
                          <a:solidFill>
                            <a:srgbClr val="333333"/>
                          </a:solidFill>
                          <a:effectLst/>
                        </a:rPr>
                        <a:t>Not applicable</a:t>
                      </a:r>
                    </a:p>
                  </a:txBody>
                  <a:tcPr marL="66368" marR="66368" marT="33184" marB="33184">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300">
                          <a:solidFill>
                            <a:srgbClr val="333333"/>
                          </a:solidFill>
                          <a:effectLst/>
                        </a:rPr>
                        <a:t>$270.90</a:t>
                      </a:r>
                    </a:p>
                  </a:txBody>
                  <a:tcPr marL="66368" marR="66368" marT="33184" marB="33184">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3333187166"/>
                  </a:ext>
                </a:extLst>
              </a:tr>
              <a:tr h="593623">
                <a:tc>
                  <a:txBody>
                    <a:bodyPr/>
                    <a:lstStyle/>
                    <a:p>
                      <a:pPr algn="l" fontAlgn="t"/>
                      <a:r>
                        <a:rPr lang="en-US" sz="1300">
                          <a:solidFill>
                            <a:srgbClr val="333333"/>
                          </a:solidFill>
                          <a:effectLst/>
                        </a:rPr>
                        <a:t>above $133,500 up to $160,000</a:t>
                      </a:r>
                    </a:p>
                  </a:txBody>
                  <a:tcPr marL="66368" marR="66368" marT="33184" marB="33184">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300">
                          <a:solidFill>
                            <a:srgbClr val="333333"/>
                          </a:solidFill>
                          <a:effectLst/>
                        </a:rPr>
                        <a:t>above $267,000 up to $320,000</a:t>
                      </a:r>
                    </a:p>
                  </a:txBody>
                  <a:tcPr marL="66368" marR="66368" marT="33184" marB="33184">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300">
                          <a:solidFill>
                            <a:srgbClr val="333333"/>
                          </a:solidFill>
                          <a:effectLst/>
                        </a:rPr>
                        <a:t>Not applicable</a:t>
                      </a:r>
                    </a:p>
                  </a:txBody>
                  <a:tcPr marL="66368" marR="66368" marT="33184" marB="33184">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300">
                          <a:solidFill>
                            <a:srgbClr val="333333"/>
                          </a:solidFill>
                          <a:effectLst/>
                        </a:rPr>
                        <a:t>$352.20</a:t>
                      </a:r>
                    </a:p>
                  </a:txBody>
                  <a:tcPr marL="66368" marR="66368" marT="33184" marB="33184">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3956658050"/>
                  </a:ext>
                </a:extLst>
              </a:tr>
              <a:tr h="1102442">
                <a:tc>
                  <a:txBody>
                    <a:bodyPr/>
                    <a:lstStyle/>
                    <a:p>
                      <a:pPr algn="l" fontAlgn="t"/>
                      <a:r>
                        <a:rPr lang="en-US" sz="1300">
                          <a:solidFill>
                            <a:srgbClr val="333333"/>
                          </a:solidFill>
                          <a:effectLst/>
                        </a:rPr>
                        <a:t>above $160,000 and less than $500,000</a:t>
                      </a:r>
                    </a:p>
                  </a:txBody>
                  <a:tcPr marL="66368" marR="66368" marT="33184" marB="33184">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300">
                          <a:solidFill>
                            <a:srgbClr val="333333"/>
                          </a:solidFill>
                          <a:effectLst/>
                        </a:rPr>
                        <a:t>above $320,000 and less than $750,000</a:t>
                      </a:r>
                    </a:p>
                  </a:txBody>
                  <a:tcPr marL="66368" marR="66368" marT="33184" marB="33184">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300">
                          <a:solidFill>
                            <a:srgbClr val="333333"/>
                          </a:solidFill>
                          <a:effectLst/>
                        </a:rPr>
                        <a:t>above $85,000 and less than $415,000</a:t>
                      </a:r>
                    </a:p>
                  </a:txBody>
                  <a:tcPr marL="66368" marR="66368" marT="33184" marB="33184">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300">
                          <a:solidFill>
                            <a:srgbClr val="333333"/>
                          </a:solidFill>
                          <a:effectLst/>
                        </a:rPr>
                        <a:t>$433.40</a:t>
                      </a:r>
                    </a:p>
                  </a:txBody>
                  <a:tcPr marL="66368" marR="66368" marT="33184" marB="33184">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936849535"/>
                  </a:ext>
                </a:extLst>
              </a:tr>
              <a:tr h="593623">
                <a:tc>
                  <a:txBody>
                    <a:bodyPr/>
                    <a:lstStyle/>
                    <a:p>
                      <a:pPr algn="l" fontAlgn="t"/>
                      <a:r>
                        <a:rPr lang="en-US" sz="1300">
                          <a:solidFill>
                            <a:srgbClr val="333333"/>
                          </a:solidFill>
                          <a:effectLst/>
                        </a:rPr>
                        <a:t>$500,000 or above</a:t>
                      </a:r>
                    </a:p>
                  </a:txBody>
                  <a:tcPr marL="66368" marR="66368" marT="33184" marB="33184">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300">
                          <a:solidFill>
                            <a:srgbClr val="333333"/>
                          </a:solidFill>
                          <a:effectLst/>
                        </a:rPr>
                        <a:t>$750,000 and above</a:t>
                      </a:r>
                    </a:p>
                  </a:txBody>
                  <a:tcPr marL="66368" marR="66368" marT="33184" marB="33184">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300">
                          <a:solidFill>
                            <a:srgbClr val="333333"/>
                          </a:solidFill>
                          <a:effectLst/>
                        </a:rPr>
                        <a:t>$415,000 and above</a:t>
                      </a:r>
                    </a:p>
                  </a:txBody>
                  <a:tcPr marL="66368" marR="66368" marT="33184" marB="33184">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300" dirty="0">
                          <a:solidFill>
                            <a:srgbClr val="333333"/>
                          </a:solidFill>
                          <a:effectLst/>
                        </a:rPr>
                        <a:t>$460.50</a:t>
                      </a:r>
                    </a:p>
                  </a:txBody>
                  <a:tcPr marL="66368" marR="66368" marT="33184" marB="33184">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1340928564"/>
                  </a:ext>
                </a:extLst>
              </a:tr>
            </a:tbl>
          </a:graphicData>
        </a:graphic>
      </p:graphicFrame>
      <p:sp>
        <p:nvSpPr>
          <p:cNvPr id="5" name="Rectangle 1"/>
          <p:cNvSpPr>
            <a:spLocks noChangeArrowheads="1"/>
          </p:cNvSpPr>
          <p:nvPr/>
        </p:nvSpPr>
        <p:spPr bwMode="auto">
          <a:xfrm>
            <a:off x="-1217971" y="-361820"/>
            <a:ext cx="132159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10126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sz="3600" b="1" dirty="0">
                <a:solidFill>
                  <a:srgbClr val="7030A0"/>
                </a:solidFill>
                <a:latin typeface="Calibri" panose="020F0502020204030204" pitchFamily="34" charset="0"/>
                <a:cs typeface="Calibri" panose="020F0502020204030204" pitchFamily="34" charset="0"/>
              </a:rPr>
              <a:t>Medicare D Costs for Higher Incomes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2611718"/>
              </p:ext>
            </p:extLst>
          </p:nvPr>
        </p:nvGraphicFramePr>
        <p:xfrm>
          <a:off x="533398" y="1066798"/>
          <a:ext cx="8305800" cy="5334000"/>
        </p:xfrm>
        <a:graphic>
          <a:graphicData uri="http://schemas.openxmlformats.org/drawingml/2006/table">
            <a:tbl>
              <a:tblPr/>
              <a:tblGrid>
                <a:gridCol w="2076450">
                  <a:extLst>
                    <a:ext uri="{9D8B030D-6E8A-4147-A177-3AD203B41FA5}">
                      <a16:colId xmlns:a16="http://schemas.microsoft.com/office/drawing/2014/main" val="3742871781"/>
                    </a:ext>
                  </a:extLst>
                </a:gridCol>
                <a:gridCol w="2076450">
                  <a:extLst>
                    <a:ext uri="{9D8B030D-6E8A-4147-A177-3AD203B41FA5}">
                      <a16:colId xmlns:a16="http://schemas.microsoft.com/office/drawing/2014/main" val="1348627946"/>
                    </a:ext>
                  </a:extLst>
                </a:gridCol>
                <a:gridCol w="2076450">
                  <a:extLst>
                    <a:ext uri="{9D8B030D-6E8A-4147-A177-3AD203B41FA5}">
                      <a16:colId xmlns:a16="http://schemas.microsoft.com/office/drawing/2014/main" val="2308085277"/>
                    </a:ext>
                  </a:extLst>
                </a:gridCol>
                <a:gridCol w="2076450">
                  <a:extLst>
                    <a:ext uri="{9D8B030D-6E8A-4147-A177-3AD203B41FA5}">
                      <a16:colId xmlns:a16="http://schemas.microsoft.com/office/drawing/2014/main" val="2336451569"/>
                    </a:ext>
                  </a:extLst>
                </a:gridCol>
              </a:tblGrid>
              <a:tr h="343321">
                <a:tc gridSpan="4">
                  <a:txBody>
                    <a:bodyPr/>
                    <a:lstStyle/>
                    <a:p>
                      <a:pPr algn="l" fontAlgn="t"/>
                      <a:r>
                        <a:rPr lang="en-US" sz="1400" b="1">
                          <a:solidFill>
                            <a:srgbClr val="333333"/>
                          </a:solidFill>
                          <a:effectLst/>
                        </a:rPr>
                        <a:t>If your filing status and yearly income in 2017 was</a:t>
                      </a:r>
                      <a:endParaRPr lang="en-US" sz="1400">
                        <a:solidFill>
                          <a:srgbClr val="333333"/>
                        </a:solidFill>
                        <a:effectLst/>
                      </a:endParaRPr>
                    </a:p>
                  </a:txBody>
                  <a:tcPr marL="69742" marR="69742" marT="34871" marB="34871">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3364581"/>
                  </a:ext>
                </a:extLst>
              </a:tr>
              <a:tr h="860808">
                <a:tc>
                  <a:txBody>
                    <a:bodyPr/>
                    <a:lstStyle/>
                    <a:p>
                      <a:pPr algn="l" fontAlgn="t"/>
                      <a:r>
                        <a:rPr lang="en-US" sz="1400" b="0">
                          <a:solidFill>
                            <a:srgbClr val="000000"/>
                          </a:solidFill>
                          <a:effectLst/>
                        </a:rPr>
                        <a:t>File individual tax return</a:t>
                      </a:r>
                    </a:p>
                  </a:txBody>
                  <a:tcPr marL="69742" marR="69742" marT="34871" marB="34871">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1F1F1"/>
                    </a:solidFill>
                  </a:tcPr>
                </a:tc>
                <a:tc>
                  <a:txBody>
                    <a:bodyPr/>
                    <a:lstStyle/>
                    <a:p>
                      <a:pPr algn="l" fontAlgn="t"/>
                      <a:r>
                        <a:rPr lang="en-US" sz="1400" b="0">
                          <a:solidFill>
                            <a:srgbClr val="000000"/>
                          </a:solidFill>
                          <a:effectLst/>
                        </a:rPr>
                        <a:t>File joint tax return</a:t>
                      </a:r>
                    </a:p>
                  </a:txBody>
                  <a:tcPr marL="69742" marR="69742" marT="34871" marB="34871">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1F1F1"/>
                    </a:solidFill>
                  </a:tcPr>
                </a:tc>
                <a:tc>
                  <a:txBody>
                    <a:bodyPr/>
                    <a:lstStyle/>
                    <a:p>
                      <a:pPr algn="l" fontAlgn="t"/>
                      <a:r>
                        <a:rPr lang="en-US" sz="1400" b="0">
                          <a:solidFill>
                            <a:srgbClr val="000000"/>
                          </a:solidFill>
                          <a:effectLst/>
                        </a:rPr>
                        <a:t>File married &amp; separate tax return</a:t>
                      </a:r>
                    </a:p>
                  </a:txBody>
                  <a:tcPr marL="69742" marR="69742" marT="34871" marB="34871">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1F1F1"/>
                    </a:solidFill>
                  </a:tcPr>
                </a:tc>
                <a:tc>
                  <a:txBody>
                    <a:bodyPr/>
                    <a:lstStyle/>
                    <a:p>
                      <a:pPr algn="l" fontAlgn="t"/>
                      <a:r>
                        <a:rPr lang="en-US" sz="1400" b="0">
                          <a:solidFill>
                            <a:srgbClr val="000000"/>
                          </a:solidFill>
                          <a:effectLst/>
                        </a:rPr>
                        <a:t>You pay each month (in 2019)</a:t>
                      </a:r>
                    </a:p>
                  </a:txBody>
                  <a:tcPr marL="69742" marR="69742" marT="34871" marB="34871">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1F1F1"/>
                    </a:solidFill>
                  </a:tcPr>
                </a:tc>
                <a:extLst>
                  <a:ext uri="{0D108BD9-81ED-4DB2-BD59-A6C34878D82A}">
                    <a16:rowId xmlns:a16="http://schemas.microsoft.com/office/drawing/2014/main" val="4087696698"/>
                  </a:ext>
                </a:extLst>
              </a:tr>
              <a:tr h="602064">
                <a:tc>
                  <a:txBody>
                    <a:bodyPr/>
                    <a:lstStyle/>
                    <a:p>
                      <a:pPr algn="l" fontAlgn="t"/>
                      <a:r>
                        <a:rPr lang="en-US" sz="1400">
                          <a:solidFill>
                            <a:srgbClr val="333333"/>
                          </a:solidFill>
                          <a:effectLst/>
                        </a:rPr>
                        <a:t>$85,000 or less</a:t>
                      </a:r>
                    </a:p>
                  </a:txBody>
                  <a:tcPr marL="69742" marR="69742" marT="34871" marB="34871">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400">
                          <a:solidFill>
                            <a:srgbClr val="333333"/>
                          </a:solidFill>
                          <a:effectLst/>
                        </a:rPr>
                        <a:t>$170,000 or less</a:t>
                      </a:r>
                    </a:p>
                  </a:txBody>
                  <a:tcPr marL="69742" marR="69742" marT="34871" marB="34871">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400">
                          <a:solidFill>
                            <a:srgbClr val="333333"/>
                          </a:solidFill>
                          <a:effectLst/>
                        </a:rPr>
                        <a:t>$85,000 or less</a:t>
                      </a:r>
                    </a:p>
                  </a:txBody>
                  <a:tcPr marL="69742" marR="69742" marT="34871" marB="34871">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400">
                          <a:solidFill>
                            <a:srgbClr val="333333"/>
                          </a:solidFill>
                          <a:effectLst/>
                        </a:rPr>
                        <a:t>your plan premium</a:t>
                      </a:r>
                    </a:p>
                  </a:txBody>
                  <a:tcPr marL="69742" marR="69742" marT="34871" marB="34871">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4093133536"/>
                  </a:ext>
                </a:extLst>
              </a:tr>
              <a:tr h="602064">
                <a:tc>
                  <a:txBody>
                    <a:bodyPr/>
                    <a:lstStyle/>
                    <a:p>
                      <a:pPr algn="l" fontAlgn="t"/>
                      <a:r>
                        <a:rPr lang="en-US" sz="1400">
                          <a:solidFill>
                            <a:srgbClr val="333333"/>
                          </a:solidFill>
                          <a:effectLst/>
                        </a:rPr>
                        <a:t>above $85,000 up to $107,000</a:t>
                      </a:r>
                    </a:p>
                  </a:txBody>
                  <a:tcPr marL="69742" marR="69742" marT="34871" marB="34871">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400">
                          <a:solidFill>
                            <a:srgbClr val="333333"/>
                          </a:solidFill>
                          <a:effectLst/>
                        </a:rPr>
                        <a:t>above $170,000 up to $214,000</a:t>
                      </a:r>
                    </a:p>
                  </a:txBody>
                  <a:tcPr marL="69742" marR="69742" marT="34871" marB="34871">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400">
                          <a:solidFill>
                            <a:srgbClr val="333333"/>
                          </a:solidFill>
                          <a:effectLst/>
                        </a:rPr>
                        <a:t>not applicable</a:t>
                      </a:r>
                    </a:p>
                  </a:txBody>
                  <a:tcPr marL="69742" marR="69742" marT="34871" marB="34871">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400">
                          <a:solidFill>
                            <a:srgbClr val="333333"/>
                          </a:solidFill>
                          <a:effectLst/>
                        </a:rPr>
                        <a:t>$12.40 + your plan premium</a:t>
                      </a:r>
                    </a:p>
                  </a:txBody>
                  <a:tcPr marL="69742" marR="69742" marT="34871" marB="34871">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3638969845"/>
                  </a:ext>
                </a:extLst>
              </a:tr>
              <a:tr h="602064">
                <a:tc>
                  <a:txBody>
                    <a:bodyPr/>
                    <a:lstStyle/>
                    <a:p>
                      <a:pPr algn="l" fontAlgn="t"/>
                      <a:r>
                        <a:rPr lang="en-US" sz="1400">
                          <a:solidFill>
                            <a:srgbClr val="333333"/>
                          </a:solidFill>
                          <a:effectLst/>
                        </a:rPr>
                        <a:t>above $107,000 up to $133,500</a:t>
                      </a:r>
                    </a:p>
                  </a:txBody>
                  <a:tcPr marL="69742" marR="69742" marT="34871" marB="34871">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400">
                          <a:solidFill>
                            <a:srgbClr val="333333"/>
                          </a:solidFill>
                          <a:effectLst/>
                        </a:rPr>
                        <a:t>above $214,000 up to $267,000</a:t>
                      </a:r>
                    </a:p>
                  </a:txBody>
                  <a:tcPr marL="69742" marR="69742" marT="34871" marB="34871">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400">
                          <a:solidFill>
                            <a:srgbClr val="333333"/>
                          </a:solidFill>
                          <a:effectLst/>
                        </a:rPr>
                        <a:t>not applicable</a:t>
                      </a:r>
                    </a:p>
                  </a:txBody>
                  <a:tcPr marL="69742" marR="69742" marT="34871" marB="34871">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400">
                          <a:solidFill>
                            <a:srgbClr val="333333"/>
                          </a:solidFill>
                          <a:effectLst/>
                        </a:rPr>
                        <a:t>$31.90 + your plan premium</a:t>
                      </a:r>
                    </a:p>
                  </a:txBody>
                  <a:tcPr marL="69742" marR="69742" marT="34871" marB="34871">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2573432201"/>
                  </a:ext>
                </a:extLst>
              </a:tr>
              <a:tr h="602064">
                <a:tc>
                  <a:txBody>
                    <a:bodyPr/>
                    <a:lstStyle/>
                    <a:p>
                      <a:pPr algn="l" fontAlgn="t"/>
                      <a:r>
                        <a:rPr lang="en-US" sz="1400">
                          <a:solidFill>
                            <a:srgbClr val="333333"/>
                          </a:solidFill>
                          <a:effectLst/>
                        </a:rPr>
                        <a:t>above $133,500 up to $160,000</a:t>
                      </a:r>
                    </a:p>
                  </a:txBody>
                  <a:tcPr marL="69742" marR="69742" marT="34871" marB="34871">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400">
                          <a:solidFill>
                            <a:srgbClr val="333333"/>
                          </a:solidFill>
                          <a:effectLst/>
                        </a:rPr>
                        <a:t>above $267,000 up to $320,000</a:t>
                      </a:r>
                    </a:p>
                  </a:txBody>
                  <a:tcPr marL="69742" marR="69742" marT="34871" marB="34871">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400">
                          <a:solidFill>
                            <a:srgbClr val="333333"/>
                          </a:solidFill>
                          <a:effectLst/>
                        </a:rPr>
                        <a:t>not applicable</a:t>
                      </a:r>
                    </a:p>
                  </a:txBody>
                  <a:tcPr marL="69742" marR="69742" marT="34871" marB="34871">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400">
                          <a:solidFill>
                            <a:srgbClr val="333333"/>
                          </a:solidFill>
                          <a:effectLst/>
                        </a:rPr>
                        <a:t>$51.40 + your plan premium</a:t>
                      </a:r>
                    </a:p>
                  </a:txBody>
                  <a:tcPr marL="69742" marR="69742" marT="34871" marB="34871">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4011108848"/>
                  </a:ext>
                </a:extLst>
              </a:tr>
              <a:tr h="1119551">
                <a:tc>
                  <a:txBody>
                    <a:bodyPr/>
                    <a:lstStyle/>
                    <a:p>
                      <a:pPr algn="l" fontAlgn="t"/>
                      <a:r>
                        <a:rPr lang="en-US" sz="1400">
                          <a:solidFill>
                            <a:srgbClr val="333333"/>
                          </a:solidFill>
                          <a:effectLst/>
                        </a:rPr>
                        <a:t>above $160,000 and less than $500,000</a:t>
                      </a:r>
                    </a:p>
                  </a:txBody>
                  <a:tcPr marL="69742" marR="69742" marT="34871" marB="34871">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400">
                          <a:solidFill>
                            <a:srgbClr val="333333"/>
                          </a:solidFill>
                          <a:effectLst/>
                        </a:rPr>
                        <a:t>above $320,000 and less than $750,000</a:t>
                      </a:r>
                    </a:p>
                  </a:txBody>
                  <a:tcPr marL="69742" marR="69742" marT="34871" marB="34871">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400">
                          <a:solidFill>
                            <a:srgbClr val="333333"/>
                          </a:solidFill>
                          <a:effectLst/>
                        </a:rPr>
                        <a:t>above $85,000 and less than $415,000</a:t>
                      </a:r>
                    </a:p>
                  </a:txBody>
                  <a:tcPr marL="69742" marR="69742" marT="34871" marB="34871">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400">
                          <a:solidFill>
                            <a:srgbClr val="333333"/>
                          </a:solidFill>
                          <a:effectLst/>
                        </a:rPr>
                        <a:t>$70.90 + your plan premium</a:t>
                      </a:r>
                    </a:p>
                  </a:txBody>
                  <a:tcPr marL="69742" marR="69742" marT="34871" marB="34871">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1503098503"/>
                  </a:ext>
                </a:extLst>
              </a:tr>
              <a:tr h="602064">
                <a:tc>
                  <a:txBody>
                    <a:bodyPr/>
                    <a:lstStyle/>
                    <a:p>
                      <a:pPr algn="l" fontAlgn="t"/>
                      <a:r>
                        <a:rPr lang="en-US" sz="1400">
                          <a:solidFill>
                            <a:srgbClr val="333333"/>
                          </a:solidFill>
                          <a:effectLst/>
                        </a:rPr>
                        <a:t>$500,000 or above</a:t>
                      </a:r>
                    </a:p>
                  </a:txBody>
                  <a:tcPr marL="69742" marR="69742" marT="34871" marB="34871">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400">
                          <a:solidFill>
                            <a:srgbClr val="333333"/>
                          </a:solidFill>
                          <a:effectLst/>
                        </a:rPr>
                        <a:t>$750,000 and above</a:t>
                      </a:r>
                    </a:p>
                  </a:txBody>
                  <a:tcPr marL="69742" marR="69742" marT="34871" marB="34871">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400">
                          <a:solidFill>
                            <a:srgbClr val="333333"/>
                          </a:solidFill>
                          <a:effectLst/>
                        </a:rPr>
                        <a:t>$415,000 and above</a:t>
                      </a:r>
                    </a:p>
                  </a:txBody>
                  <a:tcPr marL="69742" marR="69742" marT="34871" marB="34871">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400" dirty="0">
                          <a:solidFill>
                            <a:srgbClr val="333333"/>
                          </a:solidFill>
                          <a:effectLst/>
                        </a:rPr>
                        <a:t>$77.40 + your plan premium</a:t>
                      </a:r>
                    </a:p>
                  </a:txBody>
                  <a:tcPr marL="69742" marR="69742" marT="34871" marB="34871">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3835224227"/>
                  </a:ext>
                </a:extLst>
              </a:tr>
            </a:tbl>
          </a:graphicData>
        </a:graphic>
      </p:graphicFrame>
    </p:spTree>
    <p:extLst>
      <p:ext uri="{BB962C8B-B14F-4D97-AF65-F5344CB8AC3E}">
        <p14:creationId xmlns:p14="http://schemas.microsoft.com/office/powerpoint/2010/main" val="2367094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a:xfrm>
            <a:off x="152400" y="609600"/>
            <a:ext cx="8839200" cy="1143000"/>
          </a:xfrm>
        </p:spPr>
        <p:txBody>
          <a:bodyPr/>
          <a:lstStyle/>
          <a:p>
            <a:pPr eaLnBrk="1" hangingPunct="1"/>
            <a:r>
              <a:rPr lang="en-US" sz="6000" b="1" dirty="0">
                <a:solidFill>
                  <a:srgbClr val="62078C"/>
                </a:solidFill>
              </a:rPr>
              <a:t>Medicare Doesn’t Cover…</a:t>
            </a:r>
            <a:endParaRPr lang="en-US" dirty="0"/>
          </a:p>
        </p:txBody>
      </p:sp>
      <p:sp>
        <p:nvSpPr>
          <p:cNvPr id="38915" name="Rectangle 1027"/>
          <p:cNvSpPr>
            <a:spLocks noChangeArrowheads="1"/>
          </p:cNvSpPr>
          <p:nvPr/>
        </p:nvSpPr>
        <p:spPr bwMode="auto">
          <a:xfrm>
            <a:off x="1562100" y="1828800"/>
            <a:ext cx="6019800" cy="3416320"/>
          </a:xfrm>
          <a:prstGeom prst="rect">
            <a:avLst/>
          </a:prstGeom>
          <a:noFill/>
          <a:ln w="9525">
            <a:noFill/>
            <a:miter lim="800000"/>
            <a:headEnd/>
            <a:tailEnd/>
          </a:ln>
        </p:spPr>
        <p:txBody>
          <a:bodyPr>
            <a:spAutoFit/>
          </a:bodyPr>
          <a:lstStyle/>
          <a:p>
            <a:pPr marL="347663" indent="-347663" eaLnBrk="0" hangingPunct="0">
              <a:buClr>
                <a:srgbClr val="C00F4F"/>
              </a:buClr>
              <a:buFont typeface="Times" pitchFamily="18" charset="0"/>
              <a:buChar char="•"/>
            </a:pPr>
            <a:r>
              <a:rPr lang="en-US" dirty="0">
                <a:latin typeface="Calibri" pitchFamily="34" charset="0"/>
              </a:rPr>
              <a:t>Routine dental &amp; vision care</a:t>
            </a:r>
          </a:p>
          <a:p>
            <a:pPr marL="347663" indent="-347663" eaLnBrk="0" hangingPunct="0">
              <a:buClr>
                <a:srgbClr val="C00F4F"/>
              </a:buClr>
              <a:buFont typeface="Times" pitchFamily="18" charset="0"/>
              <a:buChar char="•"/>
            </a:pPr>
            <a:r>
              <a:rPr lang="en-US" dirty="0">
                <a:latin typeface="Calibri" pitchFamily="34" charset="0"/>
              </a:rPr>
              <a:t>Private duty nursing</a:t>
            </a:r>
          </a:p>
          <a:p>
            <a:pPr marL="347663" indent="-347663" eaLnBrk="0" hangingPunct="0">
              <a:buClr>
                <a:srgbClr val="C00F4F"/>
              </a:buClr>
              <a:buFont typeface="Times" pitchFamily="18" charset="0"/>
              <a:buChar char="•"/>
            </a:pPr>
            <a:r>
              <a:rPr lang="en-US" dirty="0">
                <a:latin typeface="Calibri" pitchFamily="34" charset="0"/>
              </a:rPr>
              <a:t>Long-term care </a:t>
            </a:r>
          </a:p>
          <a:p>
            <a:pPr marL="347663" indent="-347663" eaLnBrk="0" hangingPunct="0">
              <a:buClr>
                <a:srgbClr val="C00F4F"/>
              </a:buClr>
              <a:buFont typeface="Times" pitchFamily="18" charset="0"/>
              <a:buChar char="•"/>
            </a:pPr>
            <a:r>
              <a:rPr lang="en-US" dirty="0">
                <a:latin typeface="Calibri" pitchFamily="34" charset="0"/>
              </a:rPr>
              <a:t>Medical care outside US</a:t>
            </a:r>
          </a:p>
          <a:p>
            <a:pPr marL="347663" indent="-347663" eaLnBrk="0" hangingPunct="0">
              <a:buClr>
                <a:srgbClr val="C00F4F"/>
              </a:buClr>
              <a:buFont typeface="Times" pitchFamily="18" charset="0"/>
              <a:buChar char="•"/>
            </a:pPr>
            <a:r>
              <a:rPr lang="en-US" dirty="0">
                <a:latin typeface="Calibri" pitchFamily="34" charset="0"/>
              </a:rPr>
              <a:t>Homemaker services</a:t>
            </a:r>
          </a:p>
          <a:p>
            <a:pPr marL="347663" indent="-347663" eaLnBrk="0" hangingPunct="0">
              <a:buClr>
                <a:srgbClr val="C00F4F"/>
              </a:buClr>
              <a:buFont typeface="Times" pitchFamily="18" charset="0"/>
              <a:buChar char="•"/>
            </a:pPr>
            <a:r>
              <a:rPr lang="en-US" dirty="0">
                <a:latin typeface="Calibri" pitchFamily="34" charset="0"/>
              </a:rPr>
              <a:t>Meals on Wheels or personal services</a:t>
            </a:r>
          </a:p>
          <a:p>
            <a:pPr marL="347663" indent="-347663" eaLnBrk="0" hangingPunct="0">
              <a:buClr>
                <a:srgbClr val="C00F4F"/>
              </a:buClr>
              <a:buFont typeface="Times" pitchFamily="18" charset="0"/>
              <a:buChar char="•"/>
            </a:pPr>
            <a:r>
              <a:rPr lang="en-US" dirty="0">
                <a:latin typeface="Calibri" pitchFamily="34" charset="0"/>
              </a:rPr>
              <a:t>Non-emergency transportation services</a:t>
            </a:r>
          </a:p>
          <a:p>
            <a:pPr marL="347663" indent="-347663" eaLnBrk="0" hangingPunct="0">
              <a:buClr>
                <a:srgbClr val="C00F4F"/>
              </a:buClr>
              <a:buFont typeface="Times" pitchFamily="18" charset="0"/>
              <a:buChar char="•"/>
            </a:pPr>
            <a:r>
              <a:rPr lang="en-US" dirty="0">
                <a:latin typeface="Calibri" pitchFamily="34" charset="0"/>
              </a:rPr>
              <a:t>Alternative Medicine</a:t>
            </a:r>
          </a:p>
          <a:p>
            <a:pPr marL="347663" indent="-347663" eaLnBrk="0" hangingPunct="0">
              <a:buClr>
                <a:srgbClr val="C00F4F"/>
              </a:buClr>
              <a:buFont typeface="Times" pitchFamily="18" charset="0"/>
              <a:buChar char="•"/>
            </a:pPr>
            <a:r>
              <a:rPr lang="en-US" dirty="0">
                <a:latin typeface="Calibri" pitchFamily="34" charset="0"/>
              </a:rPr>
              <a:t>Drugs unrelated to illness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85800" y="0"/>
            <a:ext cx="7772400" cy="1143000"/>
          </a:xfrm>
        </p:spPr>
        <p:txBody>
          <a:bodyPr/>
          <a:lstStyle/>
          <a:p>
            <a:pPr eaLnBrk="1" hangingPunct="1"/>
            <a:r>
              <a:rPr lang="en-US" b="1" dirty="0">
                <a:solidFill>
                  <a:srgbClr val="7030A0"/>
                </a:solidFill>
              </a:rPr>
              <a:t>Coverage Choices</a:t>
            </a:r>
          </a:p>
        </p:txBody>
      </p:sp>
      <p:sp>
        <p:nvSpPr>
          <p:cNvPr id="37891" name="Content Placeholder 2"/>
          <p:cNvSpPr>
            <a:spLocks noGrp="1"/>
          </p:cNvSpPr>
          <p:nvPr>
            <p:ph idx="1"/>
          </p:nvPr>
        </p:nvSpPr>
        <p:spPr>
          <a:xfrm>
            <a:off x="381000" y="990600"/>
            <a:ext cx="7772400" cy="4343400"/>
          </a:xfrm>
        </p:spPr>
        <p:txBody>
          <a:bodyPr/>
          <a:lstStyle/>
          <a:p>
            <a:pPr algn="ctr" eaLnBrk="1" hangingPunct="1">
              <a:buFontTx/>
              <a:buNone/>
            </a:pPr>
            <a:r>
              <a:rPr lang="en-US" sz="2800"/>
              <a:t>There are two ways to supplement Medicare</a:t>
            </a:r>
          </a:p>
          <a:p>
            <a:pPr algn="ctr" eaLnBrk="1" hangingPunct="1">
              <a:buFontTx/>
              <a:buNone/>
            </a:pPr>
            <a:endParaRPr lang="en-US" sz="2800"/>
          </a:p>
          <a:p>
            <a:pPr algn="ctr" eaLnBrk="1" hangingPunct="1">
              <a:buFontTx/>
              <a:buNone/>
            </a:pPr>
            <a:endParaRPr lang="en-US" sz="2800"/>
          </a:p>
        </p:txBody>
      </p:sp>
      <p:cxnSp>
        <p:nvCxnSpPr>
          <p:cNvPr id="37892" name="Straight Arrow Connector 6"/>
          <p:cNvCxnSpPr>
            <a:cxnSpLocks noChangeShapeType="1"/>
          </p:cNvCxnSpPr>
          <p:nvPr/>
        </p:nvCxnSpPr>
        <p:spPr bwMode="auto">
          <a:xfrm flipH="1">
            <a:off x="3200400" y="1600200"/>
            <a:ext cx="762000" cy="609600"/>
          </a:xfrm>
          <a:prstGeom prst="straightConnector1">
            <a:avLst/>
          </a:prstGeom>
          <a:noFill/>
          <a:ln w="9525" algn="ctr">
            <a:solidFill>
              <a:schemeClr val="tx1"/>
            </a:solidFill>
            <a:round/>
            <a:headEnd/>
            <a:tailEnd type="arrow" w="med" len="med"/>
          </a:ln>
        </p:spPr>
      </p:cxnSp>
      <p:cxnSp>
        <p:nvCxnSpPr>
          <p:cNvPr id="37893" name="Straight Arrow Connector 8"/>
          <p:cNvCxnSpPr>
            <a:cxnSpLocks noChangeShapeType="1"/>
          </p:cNvCxnSpPr>
          <p:nvPr/>
        </p:nvCxnSpPr>
        <p:spPr bwMode="auto">
          <a:xfrm>
            <a:off x="5029200" y="1600200"/>
            <a:ext cx="609600" cy="609600"/>
          </a:xfrm>
          <a:prstGeom prst="straightConnector1">
            <a:avLst/>
          </a:prstGeom>
          <a:noFill/>
          <a:ln w="9525" algn="ctr">
            <a:solidFill>
              <a:schemeClr val="tx1"/>
            </a:solidFill>
            <a:round/>
            <a:headEnd/>
            <a:tailEnd type="arrow" w="med" len="med"/>
          </a:ln>
        </p:spPr>
      </p:cxnSp>
      <p:sp>
        <p:nvSpPr>
          <p:cNvPr id="38918" name="Flowchart: Process 13"/>
          <p:cNvSpPr>
            <a:spLocks noChangeArrowheads="1"/>
          </p:cNvSpPr>
          <p:nvPr/>
        </p:nvSpPr>
        <p:spPr bwMode="auto">
          <a:xfrm>
            <a:off x="1905000" y="2362200"/>
            <a:ext cx="1981200" cy="609600"/>
          </a:xfrm>
          <a:prstGeom prst="flowChartProcess">
            <a:avLst/>
          </a:prstGeom>
          <a:ln>
            <a:headEnd/>
            <a:tailEnd/>
          </a:ln>
        </p:spPr>
        <p:style>
          <a:lnRef idx="2">
            <a:schemeClr val="accent5"/>
          </a:lnRef>
          <a:fillRef idx="1">
            <a:schemeClr val="lt1"/>
          </a:fillRef>
          <a:effectRef idx="0">
            <a:schemeClr val="accent5"/>
          </a:effectRef>
          <a:fontRef idx="minor">
            <a:schemeClr val="dk1"/>
          </a:fontRef>
        </p:style>
        <p:txBody>
          <a:bodyPr/>
          <a:lstStyle/>
          <a:p>
            <a:pPr algn="ctr" eaLnBrk="0" hangingPunct="0">
              <a:defRPr/>
            </a:pPr>
            <a:r>
              <a:rPr lang="en-US" dirty="0"/>
              <a:t>Part A + Part B </a:t>
            </a:r>
          </a:p>
        </p:txBody>
      </p:sp>
      <p:sp>
        <p:nvSpPr>
          <p:cNvPr id="38919" name="Flowchart: Process 16"/>
          <p:cNvSpPr>
            <a:spLocks noChangeArrowheads="1"/>
          </p:cNvSpPr>
          <p:nvPr/>
        </p:nvSpPr>
        <p:spPr bwMode="auto">
          <a:xfrm>
            <a:off x="1752600" y="3657600"/>
            <a:ext cx="2286000" cy="914400"/>
          </a:xfrm>
          <a:prstGeom prst="flowChartProcess">
            <a:avLst/>
          </a:prstGeom>
          <a:ln>
            <a:headEnd/>
            <a:tailEnd/>
          </a:ln>
        </p:spPr>
        <p:style>
          <a:lnRef idx="2">
            <a:schemeClr val="accent5"/>
          </a:lnRef>
          <a:fillRef idx="1">
            <a:schemeClr val="lt1"/>
          </a:fillRef>
          <a:effectRef idx="0">
            <a:schemeClr val="accent5"/>
          </a:effectRef>
          <a:fontRef idx="minor">
            <a:schemeClr val="dk1"/>
          </a:fontRef>
        </p:style>
        <p:txBody>
          <a:bodyPr/>
          <a:lstStyle/>
          <a:p>
            <a:pPr algn="ctr" eaLnBrk="0" hangingPunct="0">
              <a:defRPr/>
            </a:pPr>
            <a:r>
              <a:rPr lang="en-US"/>
              <a:t>Part D</a:t>
            </a:r>
          </a:p>
          <a:p>
            <a:pPr algn="ctr" eaLnBrk="0" hangingPunct="0">
              <a:defRPr/>
            </a:pPr>
            <a:r>
              <a:rPr lang="en-US" sz="1600"/>
              <a:t>(Prescription drug coverage) </a:t>
            </a:r>
          </a:p>
        </p:txBody>
      </p:sp>
      <p:sp>
        <p:nvSpPr>
          <p:cNvPr id="38920" name="Flowchart: Process 17"/>
          <p:cNvSpPr>
            <a:spLocks noChangeArrowheads="1"/>
          </p:cNvSpPr>
          <p:nvPr/>
        </p:nvSpPr>
        <p:spPr bwMode="auto">
          <a:xfrm>
            <a:off x="1981200" y="5257800"/>
            <a:ext cx="1828800" cy="914400"/>
          </a:xfrm>
          <a:prstGeom prst="flowChartProcess">
            <a:avLst/>
          </a:prstGeom>
          <a:ln>
            <a:headEnd/>
            <a:tailEnd/>
          </a:ln>
        </p:spPr>
        <p:style>
          <a:lnRef idx="2">
            <a:schemeClr val="accent5"/>
          </a:lnRef>
          <a:fillRef idx="1">
            <a:schemeClr val="lt1"/>
          </a:fillRef>
          <a:effectRef idx="0">
            <a:schemeClr val="accent5"/>
          </a:effectRef>
          <a:fontRef idx="minor">
            <a:schemeClr val="dk1"/>
          </a:fontRef>
        </p:style>
        <p:txBody>
          <a:bodyPr/>
          <a:lstStyle/>
          <a:p>
            <a:pPr algn="ctr" eaLnBrk="0" hangingPunct="0">
              <a:defRPr/>
            </a:pPr>
            <a:r>
              <a:rPr lang="en-US"/>
              <a:t>Medigap</a:t>
            </a:r>
          </a:p>
          <a:p>
            <a:pPr algn="ctr" eaLnBrk="0" hangingPunct="0">
              <a:defRPr/>
            </a:pPr>
            <a:r>
              <a:rPr lang="en-US" sz="1600"/>
              <a:t>Covers Part A &amp; B cost sharing</a:t>
            </a:r>
          </a:p>
          <a:p>
            <a:pPr algn="ctr" eaLnBrk="0" hangingPunct="0">
              <a:defRPr/>
            </a:pPr>
            <a:r>
              <a:rPr lang="en-US" sz="2000"/>
              <a:t> </a:t>
            </a:r>
          </a:p>
          <a:p>
            <a:pPr algn="ctr" eaLnBrk="0" hangingPunct="0">
              <a:defRPr/>
            </a:pPr>
            <a:endParaRPr lang="en-US" sz="2000"/>
          </a:p>
        </p:txBody>
      </p:sp>
      <p:sp>
        <p:nvSpPr>
          <p:cNvPr id="38921" name="Flowchart: Process 19"/>
          <p:cNvSpPr>
            <a:spLocks noChangeArrowheads="1"/>
          </p:cNvSpPr>
          <p:nvPr/>
        </p:nvSpPr>
        <p:spPr bwMode="auto">
          <a:xfrm>
            <a:off x="5562600" y="2362200"/>
            <a:ext cx="2286000" cy="2590800"/>
          </a:xfrm>
          <a:prstGeom prst="flowChartProcess">
            <a:avLst/>
          </a:prstGeom>
          <a:ln>
            <a:headEnd/>
            <a:tailEnd/>
          </a:ln>
        </p:spPr>
        <p:style>
          <a:lnRef idx="2">
            <a:schemeClr val="accent5"/>
          </a:lnRef>
          <a:fillRef idx="1">
            <a:schemeClr val="lt1"/>
          </a:fillRef>
          <a:effectRef idx="0">
            <a:schemeClr val="accent5"/>
          </a:effectRef>
          <a:fontRef idx="minor">
            <a:schemeClr val="dk1"/>
          </a:fontRef>
        </p:style>
        <p:txBody>
          <a:bodyPr/>
          <a:lstStyle/>
          <a:p>
            <a:pPr algn="ctr" eaLnBrk="0" hangingPunct="0">
              <a:defRPr/>
            </a:pPr>
            <a:r>
              <a:rPr lang="en-US" sz="2200" dirty="0"/>
              <a:t>Part C</a:t>
            </a:r>
          </a:p>
          <a:p>
            <a:pPr algn="ctr" eaLnBrk="0" hangingPunct="0">
              <a:defRPr/>
            </a:pPr>
            <a:r>
              <a:rPr lang="en-US" sz="1600" dirty="0"/>
              <a:t>(Combines hospital costs, doctor and outpatient care in one plan.)</a:t>
            </a:r>
          </a:p>
          <a:p>
            <a:pPr algn="ctr" eaLnBrk="0" hangingPunct="0">
              <a:defRPr/>
            </a:pPr>
            <a:endParaRPr lang="en-US" sz="1000" dirty="0"/>
          </a:p>
          <a:p>
            <a:pPr algn="ctr" eaLnBrk="0" hangingPunct="0">
              <a:defRPr/>
            </a:pPr>
            <a:r>
              <a:rPr lang="en-US" sz="2200" dirty="0"/>
              <a:t>Part D</a:t>
            </a:r>
          </a:p>
          <a:p>
            <a:pPr algn="ctr" eaLnBrk="0" hangingPunct="0">
              <a:defRPr/>
            </a:pPr>
            <a:r>
              <a:rPr lang="en-US" sz="1600" dirty="0"/>
              <a:t>(Most Medicare Advantage Plans include Prescription drug coverage) </a:t>
            </a:r>
          </a:p>
        </p:txBody>
      </p:sp>
      <p:sp>
        <p:nvSpPr>
          <p:cNvPr id="38922" name="Flowchart: Process 20"/>
          <p:cNvSpPr>
            <a:spLocks noChangeArrowheads="1"/>
          </p:cNvSpPr>
          <p:nvPr/>
        </p:nvSpPr>
        <p:spPr bwMode="auto">
          <a:xfrm>
            <a:off x="5334000" y="5562600"/>
            <a:ext cx="2819400" cy="990600"/>
          </a:xfrm>
          <a:prstGeom prst="flowChartProcess">
            <a:avLst/>
          </a:prstGeom>
          <a:ln>
            <a:headEnd/>
            <a:tailEnd/>
          </a:ln>
        </p:spPr>
        <p:style>
          <a:lnRef idx="2">
            <a:schemeClr val="accent5"/>
          </a:lnRef>
          <a:fillRef idx="1">
            <a:schemeClr val="lt1"/>
          </a:fillRef>
          <a:effectRef idx="0">
            <a:schemeClr val="accent5"/>
          </a:effectRef>
          <a:fontRef idx="minor">
            <a:schemeClr val="dk1"/>
          </a:fontRef>
        </p:style>
        <p:txBody>
          <a:bodyPr/>
          <a:lstStyle/>
          <a:p>
            <a:pPr algn="ctr" eaLnBrk="0" hangingPunct="0">
              <a:defRPr/>
            </a:pPr>
            <a:r>
              <a:rPr lang="en-US"/>
              <a:t>Additional Benefits </a:t>
            </a:r>
            <a:r>
              <a:rPr lang="en-US" sz="1600"/>
              <a:t>(vision, dental, hearing)</a:t>
            </a:r>
            <a:endParaRPr lang="en-US"/>
          </a:p>
        </p:txBody>
      </p:sp>
      <p:sp>
        <p:nvSpPr>
          <p:cNvPr id="37899" name="TextBox 22"/>
          <p:cNvSpPr txBox="1">
            <a:spLocks noChangeArrowheads="1"/>
          </p:cNvSpPr>
          <p:nvPr/>
        </p:nvSpPr>
        <p:spPr bwMode="auto">
          <a:xfrm>
            <a:off x="762000" y="1600200"/>
            <a:ext cx="2743200" cy="400050"/>
          </a:xfrm>
          <a:prstGeom prst="rect">
            <a:avLst/>
          </a:prstGeom>
          <a:noFill/>
          <a:ln w="9525">
            <a:noFill/>
            <a:miter lim="800000"/>
            <a:headEnd/>
            <a:tailEnd/>
          </a:ln>
        </p:spPr>
        <p:txBody>
          <a:bodyPr>
            <a:spAutoFit/>
          </a:bodyPr>
          <a:lstStyle/>
          <a:p>
            <a:pPr eaLnBrk="0" hangingPunct="0"/>
            <a:r>
              <a:rPr lang="en-US" sz="2000" b="1">
                <a:latin typeface="Calibri" pitchFamily="34" charset="0"/>
              </a:rPr>
              <a:t>Medicare Parts A &amp; B</a:t>
            </a:r>
          </a:p>
        </p:txBody>
      </p:sp>
      <p:sp>
        <p:nvSpPr>
          <p:cNvPr id="37900" name="TextBox 24"/>
          <p:cNvSpPr txBox="1">
            <a:spLocks noChangeArrowheads="1"/>
          </p:cNvSpPr>
          <p:nvPr/>
        </p:nvSpPr>
        <p:spPr bwMode="auto">
          <a:xfrm>
            <a:off x="5867400" y="1600200"/>
            <a:ext cx="2438400" cy="708025"/>
          </a:xfrm>
          <a:prstGeom prst="rect">
            <a:avLst/>
          </a:prstGeom>
          <a:noFill/>
          <a:ln w="9525">
            <a:noFill/>
            <a:miter lim="800000"/>
            <a:headEnd/>
            <a:tailEnd/>
          </a:ln>
        </p:spPr>
        <p:txBody>
          <a:bodyPr>
            <a:spAutoFit/>
          </a:bodyPr>
          <a:lstStyle/>
          <a:p>
            <a:pPr algn="ctr" eaLnBrk="0" hangingPunct="0"/>
            <a:r>
              <a:rPr lang="en-US" sz="2000" b="1">
                <a:latin typeface="Calibri" pitchFamily="34" charset="0"/>
              </a:rPr>
              <a:t>Medicare  Advantage Part C</a:t>
            </a:r>
          </a:p>
        </p:txBody>
      </p:sp>
      <p:sp>
        <p:nvSpPr>
          <p:cNvPr id="37901" name="TextBox 39"/>
          <p:cNvSpPr txBox="1">
            <a:spLocks noChangeArrowheads="1"/>
          </p:cNvSpPr>
          <p:nvPr/>
        </p:nvSpPr>
        <p:spPr bwMode="auto">
          <a:xfrm>
            <a:off x="4038600" y="1752600"/>
            <a:ext cx="869950" cy="584200"/>
          </a:xfrm>
          <a:prstGeom prst="rect">
            <a:avLst/>
          </a:prstGeom>
          <a:noFill/>
          <a:ln w="9525">
            <a:noFill/>
            <a:miter lim="800000"/>
            <a:headEnd/>
            <a:tailEnd/>
          </a:ln>
        </p:spPr>
        <p:txBody>
          <a:bodyPr>
            <a:spAutoFit/>
          </a:bodyPr>
          <a:lstStyle/>
          <a:p>
            <a:pPr algn="ctr" eaLnBrk="0" hangingPunct="0"/>
            <a:r>
              <a:rPr lang="en-US" sz="3200">
                <a:solidFill>
                  <a:srgbClr val="7030A0"/>
                </a:solidFill>
                <a:latin typeface="Calibri" pitchFamily="34" charset="0"/>
              </a:rPr>
              <a:t>OR</a:t>
            </a:r>
          </a:p>
        </p:txBody>
      </p:sp>
      <p:sp>
        <p:nvSpPr>
          <p:cNvPr id="24" name="Plus 23"/>
          <p:cNvSpPr/>
          <p:nvPr/>
        </p:nvSpPr>
        <p:spPr bwMode="auto">
          <a:xfrm>
            <a:off x="2590800" y="4724400"/>
            <a:ext cx="381000" cy="381000"/>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ea typeface="ＭＳ Ｐゴシック" charset="-128"/>
            </a:endParaRPr>
          </a:p>
        </p:txBody>
      </p:sp>
      <p:sp>
        <p:nvSpPr>
          <p:cNvPr id="25" name="Plus 24"/>
          <p:cNvSpPr/>
          <p:nvPr/>
        </p:nvSpPr>
        <p:spPr bwMode="auto">
          <a:xfrm>
            <a:off x="2590800" y="3124200"/>
            <a:ext cx="381000" cy="381000"/>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ea typeface="ＭＳ Ｐゴシック" charset="-128"/>
            </a:endParaRPr>
          </a:p>
        </p:txBody>
      </p:sp>
      <p:sp>
        <p:nvSpPr>
          <p:cNvPr id="27" name="Plus 26"/>
          <p:cNvSpPr/>
          <p:nvPr/>
        </p:nvSpPr>
        <p:spPr bwMode="auto">
          <a:xfrm>
            <a:off x="6629400" y="5029200"/>
            <a:ext cx="381000" cy="381000"/>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ea typeface="ＭＳ Ｐゴシック"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9029"/>
            <a:ext cx="8229600" cy="868362"/>
          </a:xfrm>
        </p:spPr>
        <p:txBody>
          <a:bodyPr anchor="t">
            <a:normAutofit/>
          </a:bodyPr>
          <a:lstStyle/>
          <a:p>
            <a:r>
              <a:rPr lang="en-US" dirty="0"/>
              <a:t>Medigap Plan Chart</a:t>
            </a:r>
          </a:p>
        </p:txBody>
      </p:sp>
      <p:sp>
        <p:nvSpPr>
          <p:cNvPr id="5" name="Slide Number Placeholder 4" descr="23" title="Slide Number "/>
          <p:cNvSpPr>
            <a:spLocks noGrp="1"/>
          </p:cNvSpPr>
          <p:nvPr>
            <p:ph type="sldNum" sz="quarter" idx="4294967295"/>
          </p:nvPr>
        </p:nvSpPr>
        <p:spPr>
          <a:xfrm>
            <a:off x="6553200" y="6340475"/>
            <a:ext cx="2133600" cy="365125"/>
          </a:xfrm>
          <a:prstGeom prst="rect">
            <a:avLst/>
          </a:prstGeom>
        </p:spPr>
        <p:txBody>
          <a:bodyPr/>
          <a:lstStyle/>
          <a:p>
            <a:fld id="{2B311C8D-3B42-4150-880E-F70598F3D0EA}" type="slidenum">
              <a:rPr lang="en-US" smtClean="0"/>
              <a:pPr/>
              <a:t>15</a:t>
            </a:fld>
            <a:endParaRPr lang="en-US" dirty="0"/>
          </a:p>
        </p:txBody>
      </p:sp>
      <p:sp>
        <p:nvSpPr>
          <p:cNvPr id="4" name="Footer Placeholder 3" descr="Getting Started" title="Getting Started"/>
          <p:cNvSpPr>
            <a:spLocks noGrp="1"/>
          </p:cNvSpPr>
          <p:nvPr>
            <p:ph type="ftr" sz="quarter" idx="4294967295"/>
          </p:nvPr>
        </p:nvSpPr>
        <p:spPr>
          <a:xfrm>
            <a:off x="3124200" y="6340475"/>
            <a:ext cx="2895600" cy="365125"/>
          </a:xfrm>
          <a:prstGeom prst="rect">
            <a:avLst/>
          </a:prstGeom>
        </p:spPr>
        <p:txBody>
          <a:bodyPr/>
          <a:lstStyle/>
          <a:p>
            <a:r>
              <a:rPr lang="en-US" dirty="0"/>
              <a:t>Getting Started</a:t>
            </a:r>
          </a:p>
        </p:txBody>
      </p:sp>
      <p:sp>
        <p:nvSpPr>
          <p:cNvPr id="3" name="Date Placeholder 2" descr="Date" title="Date"/>
          <p:cNvSpPr>
            <a:spLocks noGrp="1"/>
          </p:cNvSpPr>
          <p:nvPr>
            <p:ph type="dt" sz="half" idx="4294967295"/>
          </p:nvPr>
        </p:nvSpPr>
        <p:spPr>
          <a:xfrm>
            <a:off x="457200" y="6340475"/>
            <a:ext cx="2133600" cy="365125"/>
          </a:xfrm>
          <a:prstGeom prst="rect">
            <a:avLst/>
          </a:prstGeom>
        </p:spPr>
        <p:txBody>
          <a:bodyPr/>
          <a:lstStyle/>
          <a:p>
            <a:r>
              <a:rPr lang="en-US" dirty="0"/>
              <a:t>05/01/2013</a:t>
            </a:r>
          </a:p>
        </p:txBody>
      </p:sp>
      <p:sp>
        <p:nvSpPr>
          <p:cNvPr id="8" name="TextBox 7"/>
          <p:cNvSpPr txBox="1">
            <a:spLocks noChangeArrowheads="1"/>
          </p:cNvSpPr>
          <p:nvPr/>
        </p:nvSpPr>
        <p:spPr bwMode="auto">
          <a:xfrm>
            <a:off x="25400" y="5589009"/>
            <a:ext cx="9144000" cy="369332"/>
          </a:xfrm>
          <a:prstGeom prst="rect">
            <a:avLst/>
          </a:prstGeom>
          <a:noFill/>
          <a:ln w="9525">
            <a:noFill/>
            <a:miter lim="800000"/>
            <a:headEnd/>
            <a:tailEnd/>
          </a:ln>
        </p:spPr>
        <p:txBody>
          <a:bodyPr wrap="square">
            <a:spAutoFit/>
          </a:bodyPr>
          <a:lstStyle/>
          <a:p>
            <a:r>
              <a:rPr lang="en-US" dirty="0"/>
              <a:t>*Plan F has a high-deductible option </a:t>
            </a:r>
          </a:p>
        </p:txBody>
      </p:sp>
      <p:graphicFrame>
        <p:nvGraphicFramePr>
          <p:cNvPr id="7" name="Content Placeholder 6" descr="All Medigap policies cover a basic set of benefits, including:&#10;Medicare Part A coinsurance and hospital costs up to an additional 365 days after Medicare benefits are used up&#10;Medicare Part B coinsurance or copayment&#10;Blood (First 3 Pints)&#10;Part A Hospice Care coinsurance or copayment&#10;In addition, each Medigap Plan covers different benefits:&#10;The skilled nursing facility care coinsurance is covered by Medigap Plans C, D, F, G, K (at 50%), L (at 75%), M and N&#10;The Medicare Part A deductible is covered by Medigap Plans B, C, D, F, G, K (at 50%), L (at 75%), M (at 50%), and N&#10;The Medicare Part B deductible is covered by Medigap Plans C and F&#10;The Medicare Part B excess charges are covered by Medigap Plans F and G&#10;Foreign travel emergency costs up to the plan’s limits are covered by Medigap Plans C, D, F, G, M and N&#10;Plan F also offers a high-deductible plan. &#10;Plans K and L have out-of-pocket limits of $4,800 and $2,400 respectively in 2013.&#10;" title="Chart of Medigap Plans"/>
          <p:cNvGraphicFramePr>
            <a:graphicFrameLocks noGrp="1"/>
          </p:cNvGraphicFramePr>
          <p:nvPr>
            <p:ph idx="1"/>
            <p:extLst/>
          </p:nvPr>
        </p:nvGraphicFramePr>
        <p:xfrm>
          <a:off x="27546" y="0"/>
          <a:ext cx="9116454" cy="6779495"/>
        </p:xfrm>
        <a:graphic>
          <a:graphicData uri="http://schemas.openxmlformats.org/drawingml/2006/table">
            <a:tbl>
              <a:tblPr firstRow="1" bandRow="1">
                <a:tableStyleId>{5C22544A-7EE6-4342-B048-85BDC9FD1C3A}</a:tableStyleId>
              </a:tblPr>
              <a:tblGrid>
                <a:gridCol w="2799622">
                  <a:extLst>
                    <a:ext uri="{9D8B030D-6E8A-4147-A177-3AD203B41FA5}">
                      <a16:colId xmlns:a16="http://schemas.microsoft.com/office/drawing/2014/main" val="20000"/>
                    </a:ext>
                  </a:extLst>
                </a:gridCol>
                <a:gridCol w="724064">
                  <a:extLst>
                    <a:ext uri="{9D8B030D-6E8A-4147-A177-3AD203B41FA5}">
                      <a16:colId xmlns:a16="http://schemas.microsoft.com/office/drawing/2014/main" val="20001"/>
                    </a:ext>
                  </a:extLst>
                </a:gridCol>
                <a:gridCol w="569267">
                  <a:extLst>
                    <a:ext uri="{9D8B030D-6E8A-4147-A177-3AD203B41FA5}">
                      <a16:colId xmlns:a16="http://schemas.microsoft.com/office/drawing/2014/main" val="20002"/>
                    </a:ext>
                  </a:extLst>
                </a:gridCol>
                <a:gridCol w="569267">
                  <a:extLst>
                    <a:ext uri="{9D8B030D-6E8A-4147-A177-3AD203B41FA5}">
                      <a16:colId xmlns:a16="http://schemas.microsoft.com/office/drawing/2014/main" val="20003"/>
                    </a:ext>
                  </a:extLst>
                </a:gridCol>
                <a:gridCol w="569267">
                  <a:extLst>
                    <a:ext uri="{9D8B030D-6E8A-4147-A177-3AD203B41FA5}">
                      <a16:colId xmlns:a16="http://schemas.microsoft.com/office/drawing/2014/main" val="20004"/>
                    </a:ext>
                  </a:extLst>
                </a:gridCol>
                <a:gridCol w="569267">
                  <a:extLst>
                    <a:ext uri="{9D8B030D-6E8A-4147-A177-3AD203B41FA5}">
                      <a16:colId xmlns:a16="http://schemas.microsoft.com/office/drawing/2014/main" val="20005"/>
                    </a:ext>
                  </a:extLst>
                </a:gridCol>
                <a:gridCol w="630222">
                  <a:extLst>
                    <a:ext uri="{9D8B030D-6E8A-4147-A177-3AD203B41FA5}">
                      <a16:colId xmlns:a16="http://schemas.microsoft.com/office/drawing/2014/main" val="20006"/>
                    </a:ext>
                  </a:extLst>
                </a:gridCol>
                <a:gridCol w="689033">
                  <a:extLst>
                    <a:ext uri="{9D8B030D-6E8A-4147-A177-3AD203B41FA5}">
                      <a16:colId xmlns:a16="http://schemas.microsoft.com/office/drawing/2014/main" val="20007"/>
                    </a:ext>
                  </a:extLst>
                </a:gridCol>
                <a:gridCol w="689033">
                  <a:extLst>
                    <a:ext uri="{9D8B030D-6E8A-4147-A177-3AD203B41FA5}">
                      <a16:colId xmlns:a16="http://schemas.microsoft.com/office/drawing/2014/main" val="20008"/>
                    </a:ext>
                  </a:extLst>
                </a:gridCol>
                <a:gridCol w="574194">
                  <a:extLst>
                    <a:ext uri="{9D8B030D-6E8A-4147-A177-3AD203B41FA5}">
                      <a16:colId xmlns:a16="http://schemas.microsoft.com/office/drawing/2014/main" val="20009"/>
                    </a:ext>
                  </a:extLst>
                </a:gridCol>
                <a:gridCol w="733218">
                  <a:extLst>
                    <a:ext uri="{9D8B030D-6E8A-4147-A177-3AD203B41FA5}">
                      <a16:colId xmlns:a16="http://schemas.microsoft.com/office/drawing/2014/main" val="20010"/>
                    </a:ext>
                  </a:extLst>
                </a:gridCol>
              </a:tblGrid>
              <a:tr h="396863">
                <a:tc rowSpan="2">
                  <a:txBody>
                    <a:bodyPr/>
                    <a:lstStyle/>
                    <a:p>
                      <a:r>
                        <a:rPr lang="en-US" sz="2000" b="1" dirty="0">
                          <a:solidFill>
                            <a:schemeClr val="bg1"/>
                          </a:solidFill>
                        </a:rPr>
                        <a:t>Medigap Benefits</a:t>
                      </a:r>
                      <a:endParaRPr lang="en-US" sz="2000" dirty="0"/>
                    </a:p>
                  </a:txBody>
                  <a:tcPr marT="45722" marB="45722" anchor="ctr">
                    <a:lnL w="12700" cmpd="sng">
                      <a:noFill/>
                    </a:lnL>
                  </a:tcPr>
                </a:tc>
                <a:tc gridSpan="10">
                  <a:txBody>
                    <a:bodyPr/>
                    <a:lstStyle/>
                    <a:p>
                      <a:pPr algn="ctr">
                        <a:spcBef>
                          <a:spcPts val="0"/>
                        </a:spcBef>
                      </a:pPr>
                      <a:r>
                        <a:rPr lang="en-US" sz="2000" dirty="0"/>
                        <a:t>Medigap Plans</a:t>
                      </a:r>
                    </a:p>
                  </a:txBody>
                  <a:tcPr marT="45722" marB="4572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tc>
                <a:extLst>
                  <a:ext uri="{0D108BD9-81ED-4DB2-BD59-A6C34878D82A}">
                    <a16:rowId xmlns:a16="http://schemas.microsoft.com/office/drawing/2014/main" val="10000"/>
                  </a:ext>
                </a:extLst>
              </a:tr>
              <a:tr h="396863">
                <a:tc vMerge="1">
                  <a:txBody>
                    <a:bodyPr/>
                    <a:lstStyle/>
                    <a:p>
                      <a:endParaRPr lang="en-US" sz="2100" dirty="0"/>
                    </a:p>
                  </a:txBody>
                  <a:tcPr>
                    <a:solidFill>
                      <a:schemeClr val="accent1"/>
                    </a:solidFill>
                  </a:tcPr>
                </a:tc>
                <a:tc>
                  <a:txBody>
                    <a:bodyPr/>
                    <a:lstStyle/>
                    <a:p>
                      <a:pPr algn="ctr"/>
                      <a:r>
                        <a:rPr lang="en-US" sz="2000" b="1" dirty="0">
                          <a:solidFill>
                            <a:schemeClr val="bg1"/>
                          </a:solidFill>
                        </a:rPr>
                        <a:t>A</a:t>
                      </a:r>
                    </a:p>
                  </a:txBody>
                  <a:tcPr marT="45722" marB="45722">
                    <a:solidFill>
                      <a:schemeClr val="accent1"/>
                    </a:solidFill>
                  </a:tcPr>
                </a:tc>
                <a:tc>
                  <a:txBody>
                    <a:bodyPr/>
                    <a:lstStyle/>
                    <a:p>
                      <a:pPr algn="ctr"/>
                      <a:r>
                        <a:rPr lang="en-US" sz="2000" b="1" dirty="0">
                          <a:solidFill>
                            <a:schemeClr val="bg1"/>
                          </a:solidFill>
                        </a:rPr>
                        <a:t>B</a:t>
                      </a:r>
                    </a:p>
                  </a:txBody>
                  <a:tcPr marT="45722" marB="45722">
                    <a:solidFill>
                      <a:schemeClr val="accent1"/>
                    </a:solidFill>
                  </a:tcPr>
                </a:tc>
                <a:tc>
                  <a:txBody>
                    <a:bodyPr/>
                    <a:lstStyle/>
                    <a:p>
                      <a:pPr algn="ctr"/>
                      <a:r>
                        <a:rPr lang="en-US" sz="2000" b="1" dirty="0">
                          <a:solidFill>
                            <a:schemeClr val="bg1"/>
                          </a:solidFill>
                        </a:rPr>
                        <a:t>C</a:t>
                      </a:r>
                    </a:p>
                  </a:txBody>
                  <a:tcPr marT="45722" marB="45722">
                    <a:solidFill>
                      <a:schemeClr val="accent1"/>
                    </a:solidFill>
                  </a:tcPr>
                </a:tc>
                <a:tc>
                  <a:txBody>
                    <a:bodyPr/>
                    <a:lstStyle/>
                    <a:p>
                      <a:pPr algn="ctr"/>
                      <a:r>
                        <a:rPr lang="en-US" sz="2000" b="1" dirty="0">
                          <a:solidFill>
                            <a:schemeClr val="bg1"/>
                          </a:solidFill>
                        </a:rPr>
                        <a:t>D</a:t>
                      </a:r>
                    </a:p>
                  </a:txBody>
                  <a:tcPr marT="45722" marB="45722">
                    <a:solidFill>
                      <a:schemeClr val="accent1"/>
                    </a:solidFill>
                  </a:tcPr>
                </a:tc>
                <a:tc>
                  <a:txBody>
                    <a:bodyPr/>
                    <a:lstStyle/>
                    <a:p>
                      <a:pPr algn="ctr"/>
                      <a:r>
                        <a:rPr lang="en-US" sz="2000" b="1" dirty="0">
                          <a:solidFill>
                            <a:schemeClr val="bg1"/>
                          </a:solidFill>
                        </a:rPr>
                        <a:t>F*</a:t>
                      </a:r>
                    </a:p>
                  </a:txBody>
                  <a:tcPr marT="45722" marB="45722">
                    <a:solidFill>
                      <a:schemeClr val="accent1"/>
                    </a:solidFill>
                  </a:tcPr>
                </a:tc>
                <a:tc>
                  <a:txBody>
                    <a:bodyPr/>
                    <a:lstStyle/>
                    <a:p>
                      <a:pPr algn="ctr"/>
                      <a:r>
                        <a:rPr lang="en-US" sz="2000" b="1" dirty="0">
                          <a:solidFill>
                            <a:schemeClr val="bg1"/>
                          </a:solidFill>
                        </a:rPr>
                        <a:t>G</a:t>
                      </a:r>
                    </a:p>
                  </a:txBody>
                  <a:tcPr marT="45722" marB="45722">
                    <a:solidFill>
                      <a:schemeClr val="accent1"/>
                    </a:solidFill>
                  </a:tcPr>
                </a:tc>
                <a:tc>
                  <a:txBody>
                    <a:bodyPr/>
                    <a:lstStyle/>
                    <a:p>
                      <a:pPr algn="ctr"/>
                      <a:r>
                        <a:rPr lang="en-US" sz="2000" b="1" dirty="0">
                          <a:solidFill>
                            <a:schemeClr val="bg1"/>
                          </a:solidFill>
                        </a:rPr>
                        <a:t>K**</a:t>
                      </a:r>
                    </a:p>
                  </a:txBody>
                  <a:tcPr marT="45722" marB="45722">
                    <a:solidFill>
                      <a:schemeClr val="accent1"/>
                    </a:solidFill>
                  </a:tcPr>
                </a:tc>
                <a:tc>
                  <a:txBody>
                    <a:bodyPr/>
                    <a:lstStyle/>
                    <a:p>
                      <a:pPr algn="ctr"/>
                      <a:r>
                        <a:rPr lang="en-US" sz="2000" b="1" dirty="0">
                          <a:solidFill>
                            <a:schemeClr val="bg1"/>
                          </a:solidFill>
                        </a:rPr>
                        <a:t>L**</a:t>
                      </a:r>
                    </a:p>
                  </a:txBody>
                  <a:tcPr marT="45722" marB="45722">
                    <a:solidFill>
                      <a:schemeClr val="accent1"/>
                    </a:solidFill>
                  </a:tcPr>
                </a:tc>
                <a:tc>
                  <a:txBody>
                    <a:bodyPr/>
                    <a:lstStyle/>
                    <a:p>
                      <a:pPr algn="ctr"/>
                      <a:r>
                        <a:rPr lang="en-US" sz="2000" b="1" dirty="0">
                          <a:solidFill>
                            <a:schemeClr val="bg1"/>
                          </a:solidFill>
                        </a:rPr>
                        <a:t>M</a:t>
                      </a:r>
                    </a:p>
                  </a:txBody>
                  <a:tcPr marT="45722" marB="45722">
                    <a:solidFill>
                      <a:schemeClr val="accent1"/>
                    </a:solidFill>
                  </a:tcPr>
                </a:tc>
                <a:tc>
                  <a:txBody>
                    <a:bodyPr/>
                    <a:lstStyle/>
                    <a:p>
                      <a:pPr algn="ctr"/>
                      <a:r>
                        <a:rPr lang="en-US" sz="2000" b="1" dirty="0">
                          <a:solidFill>
                            <a:schemeClr val="bg1"/>
                          </a:solidFill>
                        </a:rPr>
                        <a:t>N</a:t>
                      </a:r>
                    </a:p>
                  </a:txBody>
                  <a:tcPr marT="45722" marB="45722">
                    <a:solidFill>
                      <a:schemeClr val="accent1"/>
                    </a:solidFill>
                  </a:tcPr>
                </a:tc>
                <a:extLst>
                  <a:ext uri="{0D108BD9-81ED-4DB2-BD59-A6C34878D82A}">
                    <a16:rowId xmlns:a16="http://schemas.microsoft.com/office/drawing/2014/main" val="10001"/>
                  </a:ext>
                </a:extLst>
              </a:tr>
              <a:tr h="915832">
                <a:tc>
                  <a:txBody>
                    <a:bodyPr/>
                    <a:lstStyle/>
                    <a:p>
                      <a:pPr algn="l"/>
                      <a:r>
                        <a:rPr lang="en-US" sz="1600" dirty="0"/>
                        <a:t>Part A Coinsurance and Hospital Costs (up to an additional 365 days)</a:t>
                      </a:r>
                    </a:p>
                  </a:txBody>
                  <a:tcPr marT="45722" marB="45722"/>
                </a:tc>
                <a:tc>
                  <a:txBody>
                    <a:bodyPr/>
                    <a:lstStyle/>
                    <a:p>
                      <a:pPr algn="ctr"/>
                      <a:r>
                        <a:rPr lang="en-US" sz="1200" dirty="0"/>
                        <a:t>100%</a:t>
                      </a:r>
                    </a:p>
                  </a:txBody>
                  <a:tcPr marT="45722" marB="45722"/>
                </a:tc>
                <a:tc>
                  <a:txBody>
                    <a:bodyPr/>
                    <a:lstStyle/>
                    <a:p>
                      <a:pPr algn="ctr"/>
                      <a:r>
                        <a:rPr lang="en-US" sz="1200" dirty="0"/>
                        <a:t>100%</a:t>
                      </a:r>
                    </a:p>
                  </a:txBody>
                  <a:tcPr marT="45722" marB="45722"/>
                </a:tc>
                <a:tc>
                  <a:txBody>
                    <a:bodyPr/>
                    <a:lstStyle/>
                    <a:p>
                      <a:pPr algn="ctr"/>
                      <a:r>
                        <a:rPr lang="en-US" sz="1200" dirty="0"/>
                        <a:t>100%</a:t>
                      </a:r>
                    </a:p>
                  </a:txBody>
                  <a:tcPr marT="45722" marB="45722"/>
                </a:tc>
                <a:tc>
                  <a:txBody>
                    <a:bodyPr/>
                    <a:lstStyle/>
                    <a:p>
                      <a:pPr algn="ctr"/>
                      <a:r>
                        <a:rPr lang="en-US" sz="1200" dirty="0"/>
                        <a:t>100%</a:t>
                      </a:r>
                    </a:p>
                  </a:txBody>
                  <a:tcPr marT="45722" marB="45722"/>
                </a:tc>
                <a:tc>
                  <a:txBody>
                    <a:bodyPr/>
                    <a:lstStyle/>
                    <a:p>
                      <a:pPr algn="ctr"/>
                      <a:r>
                        <a:rPr lang="en-US" sz="1200" dirty="0"/>
                        <a:t>100%</a:t>
                      </a:r>
                    </a:p>
                  </a:txBody>
                  <a:tcPr marT="45722" marB="45722"/>
                </a:tc>
                <a:tc>
                  <a:txBody>
                    <a:bodyPr/>
                    <a:lstStyle/>
                    <a:p>
                      <a:pPr algn="ctr"/>
                      <a:r>
                        <a:rPr lang="en-US" sz="1200" dirty="0"/>
                        <a:t>100%</a:t>
                      </a:r>
                    </a:p>
                  </a:txBody>
                  <a:tcPr marT="45722" marB="45722"/>
                </a:tc>
                <a:tc>
                  <a:txBody>
                    <a:bodyPr/>
                    <a:lstStyle/>
                    <a:p>
                      <a:pPr algn="ctr"/>
                      <a:r>
                        <a:rPr lang="en-US" sz="1200" dirty="0"/>
                        <a:t>100%</a:t>
                      </a:r>
                    </a:p>
                  </a:txBody>
                  <a:tcPr marT="45722" marB="45722"/>
                </a:tc>
                <a:tc>
                  <a:txBody>
                    <a:bodyPr/>
                    <a:lstStyle/>
                    <a:p>
                      <a:pPr algn="ctr"/>
                      <a:r>
                        <a:rPr lang="en-US" sz="1200" dirty="0"/>
                        <a:t>100%</a:t>
                      </a:r>
                    </a:p>
                  </a:txBody>
                  <a:tcPr marT="45722" marB="45722"/>
                </a:tc>
                <a:tc>
                  <a:txBody>
                    <a:bodyPr/>
                    <a:lstStyle/>
                    <a:p>
                      <a:pPr algn="ctr"/>
                      <a:r>
                        <a:rPr lang="en-US" sz="1200" dirty="0"/>
                        <a:t>100%</a:t>
                      </a:r>
                    </a:p>
                  </a:txBody>
                  <a:tcPr marT="45722" marB="45722"/>
                </a:tc>
                <a:tc>
                  <a:txBody>
                    <a:bodyPr/>
                    <a:lstStyle/>
                    <a:p>
                      <a:pPr algn="ctr"/>
                      <a:r>
                        <a:rPr lang="en-US" sz="1200" dirty="0"/>
                        <a:t>100%</a:t>
                      </a:r>
                    </a:p>
                  </a:txBody>
                  <a:tcPr marT="45722" marB="45722"/>
                </a:tc>
                <a:extLst>
                  <a:ext uri="{0D108BD9-81ED-4DB2-BD59-A6C34878D82A}">
                    <a16:rowId xmlns:a16="http://schemas.microsoft.com/office/drawing/2014/main" val="10002"/>
                  </a:ext>
                </a:extLst>
              </a:tr>
              <a:tr h="443005">
                <a:tc>
                  <a:txBody>
                    <a:bodyPr/>
                    <a:lstStyle/>
                    <a:p>
                      <a:r>
                        <a:rPr lang="en-US" sz="1600" dirty="0"/>
                        <a:t>Part B Coinsurance</a:t>
                      </a:r>
                    </a:p>
                  </a:txBody>
                  <a:tcPr marT="45722" marB="45722"/>
                </a:tc>
                <a:tc>
                  <a:txBody>
                    <a:bodyPr/>
                    <a:lstStyle/>
                    <a:p>
                      <a:pPr algn="ctr"/>
                      <a:r>
                        <a:rPr lang="en-US" sz="1200" dirty="0"/>
                        <a:t>100%</a:t>
                      </a:r>
                    </a:p>
                  </a:txBody>
                  <a:tcPr marT="45722" marB="45722"/>
                </a:tc>
                <a:tc>
                  <a:txBody>
                    <a:bodyPr/>
                    <a:lstStyle/>
                    <a:p>
                      <a:pPr algn="ctr"/>
                      <a:r>
                        <a:rPr lang="en-US" sz="1200" dirty="0"/>
                        <a:t>100%</a:t>
                      </a:r>
                    </a:p>
                  </a:txBody>
                  <a:tcPr marT="45722" marB="45722"/>
                </a:tc>
                <a:tc>
                  <a:txBody>
                    <a:bodyPr/>
                    <a:lstStyle/>
                    <a:p>
                      <a:pPr algn="ctr"/>
                      <a:r>
                        <a:rPr lang="en-US" sz="1200" dirty="0"/>
                        <a:t>100%</a:t>
                      </a:r>
                    </a:p>
                  </a:txBody>
                  <a:tcPr marT="45722" marB="45722"/>
                </a:tc>
                <a:tc>
                  <a:txBody>
                    <a:bodyPr/>
                    <a:lstStyle/>
                    <a:p>
                      <a:pPr algn="ctr"/>
                      <a:r>
                        <a:rPr lang="en-US" sz="1200" dirty="0"/>
                        <a:t>100%</a:t>
                      </a:r>
                    </a:p>
                  </a:txBody>
                  <a:tcPr marT="45722" marB="45722"/>
                </a:tc>
                <a:tc>
                  <a:txBody>
                    <a:bodyPr/>
                    <a:lstStyle/>
                    <a:p>
                      <a:pPr algn="ctr"/>
                      <a:r>
                        <a:rPr lang="en-US" sz="1200" dirty="0"/>
                        <a:t>100%</a:t>
                      </a:r>
                    </a:p>
                  </a:txBody>
                  <a:tcPr marT="45722" marB="45722"/>
                </a:tc>
                <a:tc>
                  <a:txBody>
                    <a:bodyPr/>
                    <a:lstStyle/>
                    <a:p>
                      <a:pPr algn="ctr"/>
                      <a:r>
                        <a:rPr lang="en-US" sz="1200" dirty="0"/>
                        <a:t>100%</a:t>
                      </a:r>
                    </a:p>
                  </a:txBody>
                  <a:tcPr marT="45722" marB="4572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50%</a:t>
                      </a:r>
                    </a:p>
                  </a:txBody>
                  <a:tcPr marT="45722" marB="4572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75%</a:t>
                      </a:r>
                    </a:p>
                  </a:txBody>
                  <a:tcPr marT="45722" marB="45722"/>
                </a:tc>
                <a:tc>
                  <a:txBody>
                    <a:bodyPr/>
                    <a:lstStyle/>
                    <a:p>
                      <a:pPr algn="ctr"/>
                      <a:r>
                        <a:rPr lang="en-US" sz="1200" dirty="0"/>
                        <a:t>100%</a:t>
                      </a:r>
                    </a:p>
                  </a:txBody>
                  <a:tcPr marT="45722" marB="45722"/>
                </a:tc>
                <a:tc>
                  <a:txBody>
                    <a:bodyPr/>
                    <a:lstStyle/>
                    <a:p>
                      <a:pPr algn="ctr"/>
                      <a:r>
                        <a:rPr lang="en-US" sz="1200" dirty="0"/>
                        <a:t>100%**</a:t>
                      </a:r>
                    </a:p>
                  </a:txBody>
                  <a:tcPr marT="45722" marB="45722"/>
                </a:tc>
                <a:extLst>
                  <a:ext uri="{0D108BD9-81ED-4DB2-BD59-A6C34878D82A}">
                    <a16:rowId xmlns:a16="http://schemas.microsoft.com/office/drawing/2014/main" val="10003"/>
                  </a:ext>
                </a:extLst>
              </a:tr>
              <a:tr h="443005">
                <a:tc>
                  <a:txBody>
                    <a:bodyPr/>
                    <a:lstStyle/>
                    <a:p>
                      <a:r>
                        <a:rPr lang="en-US" sz="1600" dirty="0"/>
                        <a:t>Blood (first</a:t>
                      </a:r>
                      <a:r>
                        <a:rPr lang="en-US" sz="1600" baseline="0" dirty="0"/>
                        <a:t> 3 pints)</a:t>
                      </a:r>
                      <a:endParaRPr lang="en-US" sz="1600" dirty="0"/>
                    </a:p>
                  </a:txBody>
                  <a:tcPr marT="45722" marB="45722"/>
                </a:tc>
                <a:tc>
                  <a:txBody>
                    <a:bodyPr/>
                    <a:lstStyle/>
                    <a:p>
                      <a:pPr algn="ctr"/>
                      <a:r>
                        <a:rPr lang="en-US" sz="1200" dirty="0"/>
                        <a:t>100%</a:t>
                      </a:r>
                    </a:p>
                  </a:txBody>
                  <a:tcPr marT="45722" marB="45722"/>
                </a:tc>
                <a:tc>
                  <a:txBody>
                    <a:bodyPr/>
                    <a:lstStyle/>
                    <a:p>
                      <a:pPr algn="ctr"/>
                      <a:r>
                        <a:rPr lang="en-US" sz="1200" dirty="0"/>
                        <a:t>100%</a:t>
                      </a:r>
                    </a:p>
                  </a:txBody>
                  <a:tcPr marT="45722" marB="45722"/>
                </a:tc>
                <a:tc>
                  <a:txBody>
                    <a:bodyPr/>
                    <a:lstStyle/>
                    <a:p>
                      <a:pPr algn="ctr"/>
                      <a:r>
                        <a:rPr lang="en-US" sz="1200" dirty="0"/>
                        <a:t>100%</a:t>
                      </a:r>
                    </a:p>
                  </a:txBody>
                  <a:tcPr marT="45722" marB="45722"/>
                </a:tc>
                <a:tc>
                  <a:txBody>
                    <a:bodyPr/>
                    <a:lstStyle/>
                    <a:p>
                      <a:pPr algn="ctr"/>
                      <a:r>
                        <a:rPr lang="en-US" sz="1200" dirty="0"/>
                        <a:t>100%</a:t>
                      </a:r>
                    </a:p>
                  </a:txBody>
                  <a:tcPr marT="45722" marB="45722"/>
                </a:tc>
                <a:tc>
                  <a:txBody>
                    <a:bodyPr/>
                    <a:lstStyle/>
                    <a:p>
                      <a:pPr algn="ctr"/>
                      <a:r>
                        <a:rPr lang="en-US" sz="1200" dirty="0"/>
                        <a:t>100%</a:t>
                      </a:r>
                    </a:p>
                  </a:txBody>
                  <a:tcPr marT="45722" marB="45722"/>
                </a:tc>
                <a:tc>
                  <a:txBody>
                    <a:bodyPr/>
                    <a:lstStyle/>
                    <a:p>
                      <a:pPr algn="ctr"/>
                      <a:r>
                        <a:rPr lang="en-US" sz="1200" dirty="0"/>
                        <a:t>100%</a:t>
                      </a:r>
                    </a:p>
                  </a:txBody>
                  <a:tcPr marT="45722" marB="4572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50%</a:t>
                      </a:r>
                    </a:p>
                  </a:txBody>
                  <a:tcPr marT="45722" marB="4572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75%</a:t>
                      </a:r>
                    </a:p>
                  </a:txBody>
                  <a:tcPr marT="45722" marB="45722"/>
                </a:tc>
                <a:tc>
                  <a:txBody>
                    <a:bodyPr/>
                    <a:lstStyle/>
                    <a:p>
                      <a:pPr algn="ctr"/>
                      <a:r>
                        <a:rPr lang="en-US" sz="1200" dirty="0"/>
                        <a:t>100%</a:t>
                      </a:r>
                    </a:p>
                  </a:txBody>
                  <a:tcPr marT="45722" marB="45722"/>
                </a:tc>
                <a:tc>
                  <a:txBody>
                    <a:bodyPr/>
                    <a:lstStyle/>
                    <a:p>
                      <a:pPr algn="ctr"/>
                      <a:r>
                        <a:rPr lang="en-US" sz="1200" dirty="0"/>
                        <a:t>100%</a:t>
                      </a:r>
                    </a:p>
                  </a:txBody>
                  <a:tcPr marT="45722" marB="45722"/>
                </a:tc>
                <a:extLst>
                  <a:ext uri="{0D108BD9-81ED-4DB2-BD59-A6C34878D82A}">
                    <a16:rowId xmlns:a16="http://schemas.microsoft.com/office/drawing/2014/main" val="10004"/>
                  </a:ext>
                </a:extLst>
              </a:tr>
              <a:tr h="641083">
                <a:tc>
                  <a:txBody>
                    <a:bodyPr/>
                    <a:lstStyle/>
                    <a:p>
                      <a:r>
                        <a:rPr lang="en-US" sz="1600" dirty="0"/>
                        <a:t>Hospice Care Coinsurance</a:t>
                      </a:r>
                    </a:p>
                  </a:txBody>
                  <a:tcPr marT="45722" marB="45722"/>
                </a:tc>
                <a:tc>
                  <a:txBody>
                    <a:bodyPr/>
                    <a:lstStyle/>
                    <a:p>
                      <a:pPr algn="ctr"/>
                      <a:r>
                        <a:rPr lang="en-US" sz="1200" dirty="0"/>
                        <a:t>100%</a:t>
                      </a:r>
                    </a:p>
                  </a:txBody>
                  <a:tcPr marT="45722" marB="45722"/>
                </a:tc>
                <a:tc>
                  <a:txBody>
                    <a:bodyPr/>
                    <a:lstStyle/>
                    <a:p>
                      <a:pPr algn="ctr"/>
                      <a:r>
                        <a:rPr lang="en-US" sz="1200" dirty="0"/>
                        <a:t>100%</a:t>
                      </a:r>
                    </a:p>
                  </a:txBody>
                  <a:tcPr marT="45722" marB="45722"/>
                </a:tc>
                <a:tc>
                  <a:txBody>
                    <a:bodyPr/>
                    <a:lstStyle/>
                    <a:p>
                      <a:pPr algn="ctr"/>
                      <a:r>
                        <a:rPr lang="en-US" sz="1200" dirty="0"/>
                        <a:t>100%</a:t>
                      </a:r>
                    </a:p>
                  </a:txBody>
                  <a:tcPr marT="45722" marB="45722"/>
                </a:tc>
                <a:tc>
                  <a:txBody>
                    <a:bodyPr/>
                    <a:lstStyle/>
                    <a:p>
                      <a:pPr algn="ctr"/>
                      <a:r>
                        <a:rPr lang="en-US" sz="1200" dirty="0"/>
                        <a:t>100%</a:t>
                      </a:r>
                    </a:p>
                  </a:txBody>
                  <a:tcPr marT="45722" marB="45722"/>
                </a:tc>
                <a:tc>
                  <a:txBody>
                    <a:bodyPr/>
                    <a:lstStyle/>
                    <a:p>
                      <a:pPr algn="ctr"/>
                      <a:r>
                        <a:rPr lang="en-US" sz="1200" dirty="0"/>
                        <a:t>100%</a:t>
                      </a:r>
                    </a:p>
                  </a:txBody>
                  <a:tcPr marT="45722" marB="45722"/>
                </a:tc>
                <a:tc>
                  <a:txBody>
                    <a:bodyPr/>
                    <a:lstStyle/>
                    <a:p>
                      <a:pPr algn="ctr"/>
                      <a:r>
                        <a:rPr lang="en-US" sz="1200" dirty="0"/>
                        <a:t>100%</a:t>
                      </a:r>
                    </a:p>
                  </a:txBody>
                  <a:tcPr marT="45722" marB="45722"/>
                </a:tc>
                <a:tc>
                  <a:txBody>
                    <a:bodyPr/>
                    <a:lstStyle/>
                    <a:p>
                      <a:pPr algn="ctr"/>
                      <a:r>
                        <a:rPr lang="en-US" sz="1200" dirty="0"/>
                        <a:t>50%</a:t>
                      </a:r>
                    </a:p>
                  </a:txBody>
                  <a:tcPr marT="45722" marB="45722"/>
                </a:tc>
                <a:tc>
                  <a:txBody>
                    <a:bodyPr/>
                    <a:lstStyle/>
                    <a:p>
                      <a:pPr algn="ctr"/>
                      <a:r>
                        <a:rPr lang="en-US" sz="1200" dirty="0"/>
                        <a:t>75%</a:t>
                      </a:r>
                    </a:p>
                  </a:txBody>
                  <a:tcPr marT="45722" marB="45722"/>
                </a:tc>
                <a:tc>
                  <a:txBody>
                    <a:bodyPr/>
                    <a:lstStyle/>
                    <a:p>
                      <a:pPr algn="ctr"/>
                      <a:r>
                        <a:rPr lang="en-US" sz="1200" dirty="0"/>
                        <a:t>100%</a:t>
                      </a:r>
                    </a:p>
                  </a:txBody>
                  <a:tcPr marT="45722" marB="45722"/>
                </a:tc>
                <a:tc>
                  <a:txBody>
                    <a:bodyPr/>
                    <a:lstStyle/>
                    <a:p>
                      <a:pPr algn="ctr"/>
                      <a:r>
                        <a:rPr lang="en-US" sz="1200" dirty="0"/>
                        <a:t>100%</a:t>
                      </a:r>
                    </a:p>
                  </a:txBody>
                  <a:tcPr marT="45722" marB="45722"/>
                </a:tc>
                <a:extLst>
                  <a:ext uri="{0D108BD9-81ED-4DB2-BD59-A6C34878D82A}">
                    <a16:rowId xmlns:a16="http://schemas.microsoft.com/office/drawing/2014/main" val="10005"/>
                  </a:ext>
                </a:extLst>
              </a:tr>
              <a:tr h="641083">
                <a:tc>
                  <a:txBody>
                    <a:bodyPr/>
                    <a:lstStyle/>
                    <a:p>
                      <a:r>
                        <a:rPr lang="en-US" sz="1600" dirty="0"/>
                        <a:t>Skilled Nursing Coinsurance</a:t>
                      </a:r>
                    </a:p>
                  </a:txBody>
                  <a:tcPr marT="45722" marB="45722"/>
                </a:tc>
                <a:tc>
                  <a:txBody>
                    <a:bodyPr/>
                    <a:lstStyle/>
                    <a:p>
                      <a:pPr algn="ctr"/>
                      <a:endParaRPr lang="en-US" sz="1200" dirty="0"/>
                    </a:p>
                  </a:txBody>
                  <a:tcPr marT="45722" marB="45722"/>
                </a:tc>
                <a:tc>
                  <a:txBody>
                    <a:bodyPr/>
                    <a:lstStyle/>
                    <a:p>
                      <a:pPr algn="ctr"/>
                      <a:endParaRPr lang="en-US" sz="1200" dirty="0"/>
                    </a:p>
                  </a:txBody>
                  <a:tcPr marT="45722" marB="45722"/>
                </a:tc>
                <a:tc>
                  <a:txBody>
                    <a:bodyPr/>
                    <a:lstStyle/>
                    <a:p>
                      <a:pPr algn="ctr"/>
                      <a:r>
                        <a:rPr lang="en-US" sz="1200" dirty="0"/>
                        <a:t>100%</a:t>
                      </a:r>
                    </a:p>
                  </a:txBody>
                  <a:tcPr marT="45722" marB="45722"/>
                </a:tc>
                <a:tc>
                  <a:txBody>
                    <a:bodyPr/>
                    <a:lstStyle/>
                    <a:p>
                      <a:pPr algn="ctr"/>
                      <a:r>
                        <a:rPr lang="en-US" sz="1200" dirty="0"/>
                        <a:t>100%</a:t>
                      </a:r>
                    </a:p>
                  </a:txBody>
                  <a:tcPr marT="45722" marB="45722"/>
                </a:tc>
                <a:tc>
                  <a:txBody>
                    <a:bodyPr/>
                    <a:lstStyle/>
                    <a:p>
                      <a:pPr algn="ctr"/>
                      <a:r>
                        <a:rPr lang="en-US" sz="1200" dirty="0"/>
                        <a:t>100%</a:t>
                      </a:r>
                    </a:p>
                  </a:txBody>
                  <a:tcPr marT="45722" marB="45722"/>
                </a:tc>
                <a:tc>
                  <a:txBody>
                    <a:bodyPr/>
                    <a:lstStyle/>
                    <a:p>
                      <a:pPr algn="ctr"/>
                      <a:r>
                        <a:rPr lang="en-US" sz="1200" dirty="0"/>
                        <a:t>100%</a:t>
                      </a:r>
                    </a:p>
                  </a:txBody>
                  <a:tcPr marT="45722" marB="45722"/>
                </a:tc>
                <a:tc>
                  <a:txBody>
                    <a:bodyPr/>
                    <a:lstStyle/>
                    <a:p>
                      <a:pPr algn="ctr"/>
                      <a:r>
                        <a:rPr lang="en-US" sz="1200" dirty="0"/>
                        <a:t>50%</a:t>
                      </a:r>
                    </a:p>
                  </a:txBody>
                  <a:tcPr marT="45722" marB="45722"/>
                </a:tc>
                <a:tc>
                  <a:txBody>
                    <a:bodyPr/>
                    <a:lstStyle/>
                    <a:p>
                      <a:pPr algn="ctr"/>
                      <a:r>
                        <a:rPr lang="en-US" sz="1200" dirty="0"/>
                        <a:t>75%</a:t>
                      </a:r>
                    </a:p>
                  </a:txBody>
                  <a:tcPr marT="45722" marB="45722"/>
                </a:tc>
                <a:tc>
                  <a:txBody>
                    <a:bodyPr/>
                    <a:lstStyle/>
                    <a:p>
                      <a:pPr algn="ctr"/>
                      <a:r>
                        <a:rPr lang="en-US" sz="1200" dirty="0"/>
                        <a:t>100%</a:t>
                      </a:r>
                    </a:p>
                  </a:txBody>
                  <a:tcPr marT="45722" marB="45722"/>
                </a:tc>
                <a:tc>
                  <a:txBody>
                    <a:bodyPr/>
                    <a:lstStyle/>
                    <a:p>
                      <a:pPr algn="ctr"/>
                      <a:r>
                        <a:rPr lang="en-US" sz="1200" dirty="0"/>
                        <a:t>100%</a:t>
                      </a:r>
                    </a:p>
                  </a:txBody>
                  <a:tcPr marT="45722" marB="45722"/>
                </a:tc>
                <a:extLst>
                  <a:ext uri="{0D108BD9-81ED-4DB2-BD59-A6C34878D82A}">
                    <a16:rowId xmlns:a16="http://schemas.microsoft.com/office/drawing/2014/main" val="10006"/>
                  </a:ext>
                </a:extLst>
              </a:tr>
              <a:tr h="620205">
                <a:tc>
                  <a:txBody>
                    <a:bodyPr/>
                    <a:lstStyle/>
                    <a:p>
                      <a:r>
                        <a:rPr lang="en-US" sz="1600" dirty="0"/>
                        <a:t>Part A Deductible</a:t>
                      </a:r>
                    </a:p>
                  </a:txBody>
                  <a:tcPr marT="45722" marB="45722"/>
                </a:tc>
                <a:tc>
                  <a:txBody>
                    <a:bodyPr/>
                    <a:lstStyle/>
                    <a:p>
                      <a:pPr algn="ctr"/>
                      <a:endParaRPr lang="en-US" sz="1200" dirty="0"/>
                    </a:p>
                  </a:txBody>
                  <a:tcPr marT="45722" marB="45722"/>
                </a:tc>
                <a:tc>
                  <a:txBody>
                    <a:bodyPr/>
                    <a:lstStyle/>
                    <a:p>
                      <a:pPr algn="ctr"/>
                      <a:r>
                        <a:rPr lang="en-US" sz="1200" dirty="0"/>
                        <a:t>100%</a:t>
                      </a:r>
                    </a:p>
                  </a:txBody>
                  <a:tcPr marT="45722" marB="45722"/>
                </a:tc>
                <a:tc>
                  <a:txBody>
                    <a:bodyPr/>
                    <a:lstStyle/>
                    <a:p>
                      <a:pPr algn="ctr"/>
                      <a:r>
                        <a:rPr lang="en-US" sz="1200" dirty="0"/>
                        <a:t>100%</a:t>
                      </a:r>
                    </a:p>
                  </a:txBody>
                  <a:tcPr marT="45722" marB="45722"/>
                </a:tc>
                <a:tc>
                  <a:txBody>
                    <a:bodyPr/>
                    <a:lstStyle/>
                    <a:p>
                      <a:pPr algn="ctr"/>
                      <a:r>
                        <a:rPr lang="en-US" sz="1200" dirty="0"/>
                        <a:t>100%</a:t>
                      </a:r>
                    </a:p>
                  </a:txBody>
                  <a:tcPr marT="45722" marB="45722"/>
                </a:tc>
                <a:tc>
                  <a:txBody>
                    <a:bodyPr/>
                    <a:lstStyle/>
                    <a:p>
                      <a:pPr algn="ctr"/>
                      <a:r>
                        <a:rPr lang="en-US" sz="1200" dirty="0"/>
                        <a:t>100%</a:t>
                      </a:r>
                    </a:p>
                  </a:txBody>
                  <a:tcPr marT="45722" marB="45722"/>
                </a:tc>
                <a:tc>
                  <a:txBody>
                    <a:bodyPr/>
                    <a:lstStyle/>
                    <a:p>
                      <a:pPr algn="ctr"/>
                      <a:r>
                        <a:rPr lang="en-US" sz="1200" dirty="0"/>
                        <a:t>100%</a:t>
                      </a:r>
                    </a:p>
                  </a:txBody>
                  <a:tcPr marT="45722" marB="45722"/>
                </a:tc>
                <a:tc>
                  <a:txBody>
                    <a:bodyPr/>
                    <a:lstStyle/>
                    <a:p>
                      <a:pPr algn="ctr"/>
                      <a:r>
                        <a:rPr lang="en-US" sz="1200" dirty="0"/>
                        <a:t>50%</a:t>
                      </a:r>
                    </a:p>
                  </a:txBody>
                  <a:tcPr marT="45722" marB="45722"/>
                </a:tc>
                <a:tc>
                  <a:txBody>
                    <a:bodyPr/>
                    <a:lstStyle/>
                    <a:p>
                      <a:pPr algn="ctr"/>
                      <a:r>
                        <a:rPr lang="en-US" sz="1200" dirty="0"/>
                        <a:t>75%</a:t>
                      </a:r>
                    </a:p>
                  </a:txBody>
                  <a:tcPr marT="45722" marB="45722"/>
                </a:tc>
                <a:tc>
                  <a:txBody>
                    <a:bodyPr/>
                    <a:lstStyle/>
                    <a:p>
                      <a:pPr algn="ctr"/>
                      <a:r>
                        <a:rPr lang="en-US" sz="1200" dirty="0"/>
                        <a:t>50%</a:t>
                      </a:r>
                    </a:p>
                  </a:txBody>
                  <a:tcPr marT="45722" marB="4572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100%</a:t>
                      </a:r>
                    </a:p>
                    <a:p>
                      <a:pPr algn="ctr"/>
                      <a:endParaRPr lang="en-US" sz="1200" dirty="0"/>
                    </a:p>
                  </a:txBody>
                  <a:tcPr marT="45722" marB="45722"/>
                </a:tc>
                <a:extLst>
                  <a:ext uri="{0D108BD9-81ED-4DB2-BD59-A6C34878D82A}">
                    <a16:rowId xmlns:a16="http://schemas.microsoft.com/office/drawing/2014/main" val="10007"/>
                  </a:ext>
                </a:extLst>
              </a:tr>
              <a:tr h="431861">
                <a:tc>
                  <a:txBody>
                    <a:bodyPr/>
                    <a:lstStyle/>
                    <a:p>
                      <a:r>
                        <a:rPr lang="en-US" sz="1600" dirty="0"/>
                        <a:t>Part B Deductible</a:t>
                      </a:r>
                    </a:p>
                  </a:txBody>
                  <a:tcPr marT="45722" marB="45722"/>
                </a:tc>
                <a:tc>
                  <a:txBody>
                    <a:bodyPr/>
                    <a:lstStyle/>
                    <a:p>
                      <a:pPr algn="ctr"/>
                      <a:endParaRPr lang="en-US" sz="1200" dirty="0"/>
                    </a:p>
                  </a:txBody>
                  <a:tcPr marT="45722" marB="45722"/>
                </a:tc>
                <a:tc>
                  <a:txBody>
                    <a:bodyPr/>
                    <a:lstStyle/>
                    <a:p>
                      <a:pPr algn="ctr"/>
                      <a:endParaRPr lang="en-US" sz="1200" dirty="0"/>
                    </a:p>
                  </a:txBody>
                  <a:tcPr marT="45722" marB="45722"/>
                </a:tc>
                <a:tc>
                  <a:txBody>
                    <a:bodyPr/>
                    <a:lstStyle/>
                    <a:p>
                      <a:pPr algn="ctr"/>
                      <a:r>
                        <a:rPr lang="en-US" sz="1200" dirty="0"/>
                        <a:t>100%</a:t>
                      </a:r>
                    </a:p>
                  </a:txBody>
                  <a:tcPr marT="45722" marB="45722"/>
                </a:tc>
                <a:tc>
                  <a:txBody>
                    <a:bodyPr/>
                    <a:lstStyle/>
                    <a:p>
                      <a:pPr algn="ctr"/>
                      <a:endParaRPr lang="en-US" sz="1200" dirty="0"/>
                    </a:p>
                  </a:txBody>
                  <a:tcPr marT="45722" marB="45722"/>
                </a:tc>
                <a:tc>
                  <a:txBody>
                    <a:bodyPr/>
                    <a:lstStyle/>
                    <a:p>
                      <a:pPr algn="ctr"/>
                      <a:r>
                        <a:rPr lang="en-US" sz="1200" dirty="0"/>
                        <a:t>100%</a:t>
                      </a:r>
                    </a:p>
                  </a:txBody>
                  <a:tcPr marT="45722" marB="45722"/>
                </a:tc>
                <a:tc>
                  <a:txBody>
                    <a:bodyPr/>
                    <a:lstStyle/>
                    <a:p>
                      <a:pPr algn="ctr"/>
                      <a:endParaRPr lang="en-US" sz="1200" dirty="0"/>
                    </a:p>
                  </a:txBody>
                  <a:tcPr marT="45722" marB="45722"/>
                </a:tc>
                <a:tc>
                  <a:txBody>
                    <a:bodyPr/>
                    <a:lstStyle/>
                    <a:p>
                      <a:pPr algn="ctr"/>
                      <a:endParaRPr lang="en-US" sz="1200" dirty="0"/>
                    </a:p>
                  </a:txBody>
                  <a:tcPr marT="45722" marB="45722"/>
                </a:tc>
                <a:tc>
                  <a:txBody>
                    <a:bodyPr/>
                    <a:lstStyle/>
                    <a:p>
                      <a:endParaRPr lang="en-US" sz="1200" dirty="0"/>
                    </a:p>
                  </a:txBody>
                  <a:tcPr marT="45722" marB="45722"/>
                </a:tc>
                <a:tc>
                  <a:txBody>
                    <a:bodyPr/>
                    <a:lstStyle/>
                    <a:p>
                      <a:pPr algn="ctr"/>
                      <a:endParaRPr lang="en-US" sz="1200" dirty="0"/>
                    </a:p>
                  </a:txBody>
                  <a:tcPr marT="45722" marB="45722"/>
                </a:tc>
                <a:tc>
                  <a:txBody>
                    <a:bodyPr/>
                    <a:lstStyle/>
                    <a:p>
                      <a:pPr algn="ctr"/>
                      <a:endParaRPr lang="en-US" sz="1200" dirty="0"/>
                    </a:p>
                  </a:txBody>
                  <a:tcPr marT="45722" marB="45722"/>
                </a:tc>
                <a:extLst>
                  <a:ext uri="{0D108BD9-81ED-4DB2-BD59-A6C34878D82A}">
                    <a16:rowId xmlns:a16="http://schemas.microsoft.com/office/drawing/2014/main" val="10008"/>
                  </a:ext>
                </a:extLst>
              </a:tr>
              <a:tr h="431861">
                <a:tc>
                  <a:txBody>
                    <a:bodyPr/>
                    <a:lstStyle/>
                    <a:p>
                      <a:r>
                        <a:rPr lang="en-US" sz="1600" dirty="0"/>
                        <a:t>Part B Excess Charges</a:t>
                      </a:r>
                    </a:p>
                  </a:txBody>
                  <a:tcPr marT="45722" marB="45722"/>
                </a:tc>
                <a:tc>
                  <a:txBody>
                    <a:bodyPr/>
                    <a:lstStyle/>
                    <a:p>
                      <a:pPr algn="ctr"/>
                      <a:endParaRPr lang="en-US" sz="1200" dirty="0"/>
                    </a:p>
                  </a:txBody>
                  <a:tcPr marT="45722" marB="45722"/>
                </a:tc>
                <a:tc>
                  <a:txBody>
                    <a:bodyPr/>
                    <a:lstStyle/>
                    <a:p>
                      <a:pPr algn="ctr"/>
                      <a:endParaRPr lang="en-US" sz="1200" dirty="0"/>
                    </a:p>
                  </a:txBody>
                  <a:tcPr marT="45722" marB="45722"/>
                </a:tc>
                <a:tc>
                  <a:txBody>
                    <a:bodyPr/>
                    <a:lstStyle/>
                    <a:p>
                      <a:pPr algn="ctr"/>
                      <a:endParaRPr lang="en-US" sz="1200" dirty="0"/>
                    </a:p>
                  </a:txBody>
                  <a:tcPr marT="45722" marB="45722"/>
                </a:tc>
                <a:tc>
                  <a:txBody>
                    <a:bodyPr/>
                    <a:lstStyle/>
                    <a:p>
                      <a:pPr algn="ctr"/>
                      <a:endParaRPr lang="en-US" sz="1200" dirty="0"/>
                    </a:p>
                  </a:txBody>
                  <a:tcPr marT="45722" marB="45722"/>
                </a:tc>
                <a:tc>
                  <a:txBody>
                    <a:bodyPr/>
                    <a:lstStyle/>
                    <a:p>
                      <a:pPr algn="ctr"/>
                      <a:r>
                        <a:rPr lang="en-US" sz="1200" dirty="0"/>
                        <a:t>100%</a:t>
                      </a:r>
                    </a:p>
                  </a:txBody>
                  <a:tcPr marT="45722" marB="45722"/>
                </a:tc>
                <a:tc>
                  <a:txBody>
                    <a:bodyPr/>
                    <a:lstStyle/>
                    <a:p>
                      <a:pPr algn="ctr"/>
                      <a:r>
                        <a:rPr lang="en-US" sz="1200" dirty="0"/>
                        <a:t>100%</a:t>
                      </a:r>
                    </a:p>
                  </a:txBody>
                  <a:tcPr marT="45722" marB="45722"/>
                </a:tc>
                <a:tc>
                  <a:txBody>
                    <a:bodyPr/>
                    <a:lstStyle/>
                    <a:p>
                      <a:pPr algn="ctr"/>
                      <a:endParaRPr lang="en-US" sz="1200" dirty="0"/>
                    </a:p>
                  </a:txBody>
                  <a:tcPr marT="45722" marB="45722"/>
                </a:tc>
                <a:tc>
                  <a:txBody>
                    <a:bodyPr/>
                    <a:lstStyle/>
                    <a:p>
                      <a:endParaRPr lang="en-US" sz="1200" dirty="0"/>
                    </a:p>
                  </a:txBody>
                  <a:tcPr marT="45722" marB="45722"/>
                </a:tc>
                <a:tc>
                  <a:txBody>
                    <a:bodyPr/>
                    <a:lstStyle/>
                    <a:p>
                      <a:pPr algn="ctr"/>
                      <a:endParaRPr lang="en-US" sz="1200" dirty="0"/>
                    </a:p>
                  </a:txBody>
                  <a:tcPr marT="45722" marB="45722"/>
                </a:tc>
                <a:tc>
                  <a:txBody>
                    <a:bodyPr/>
                    <a:lstStyle/>
                    <a:p>
                      <a:pPr algn="ctr"/>
                      <a:endParaRPr lang="en-US" sz="1200" dirty="0"/>
                    </a:p>
                  </a:txBody>
                  <a:tcPr marT="45722" marB="45722"/>
                </a:tc>
                <a:extLst>
                  <a:ext uri="{0D108BD9-81ED-4DB2-BD59-A6C34878D82A}">
                    <a16:rowId xmlns:a16="http://schemas.microsoft.com/office/drawing/2014/main" val="10009"/>
                  </a:ext>
                </a:extLst>
              </a:tr>
              <a:tr h="655255">
                <a:tc>
                  <a:txBody>
                    <a:bodyPr/>
                    <a:lstStyle/>
                    <a:p>
                      <a:r>
                        <a:rPr lang="en-US" sz="1600" dirty="0"/>
                        <a:t>Foreign Travel Emergency </a:t>
                      </a:r>
                    </a:p>
                    <a:p>
                      <a:r>
                        <a:rPr lang="en-US" sz="1600" dirty="0"/>
                        <a:t>(Up to Plan Limits)</a:t>
                      </a:r>
                    </a:p>
                  </a:txBody>
                  <a:tcPr marT="45722" marB="45722"/>
                </a:tc>
                <a:tc>
                  <a:txBody>
                    <a:bodyPr/>
                    <a:lstStyle/>
                    <a:p>
                      <a:pPr algn="ctr"/>
                      <a:endParaRPr lang="en-US" sz="1200" dirty="0"/>
                    </a:p>
                  </a:txBody>
                  <a:tcPr marT="45722" marB="45722"/>
                </a:tc>
                <a:tc>
                  <a:txBody>
                    <a:bodyPr/>
                    <a:lstStyle/>
                    <a:p>
                      <a:pPr algn="ctr"/>
                      <a:endParaRPr lang="en-US" sz="1200" dirty="0"/>
                    </a:p>
                  </a:txBody>
                  <a:tcPr marT="45722" marB="45722">
                    <a:lnR w="12700" cap="flat" cmpd="sng" algn="ctr">
                      <a:solidFill>
                        <a:schemeClr val="bg1"/>
                      </a:solidFill>
                      <a:prstDash val="solid"/>
                      <a:round/>
                      <a:headEnd type="none" w="med" len="med"/>
                      <a:tailEnd type="none" w="med" len="med"/>
                    </a:lnR>
                  </a:tcPr>
                </a:tc>
                <a:tc>
                  <a:txBody>
                    <a:bodyPr/>
                    <a:lstStyle/>
                    <a:p>
                      <a:pPr algn="ctr"/>
                      <a:r>
                        <a:rPr lang="en-US" sz="1200" dirty="0"/>
                        <a:t>100%</a:t>
                      </a:r>
                    </a:p>
                  </a:txBody>
                  <a:tcPr marT="45722" marB="45722">
                    <a:lnL w="12700" cap="flat" cmpd="sng" algn="ctr">
                      <a:solidFill>
                        <a:schemeClr val="bg1"/>
                      </a:solidFill>
                      <a:prstDash val="solid"/>
                      <a:round/>
                      <a:headEnd type="none" w="med" len="med"/>
                      <a:tailEnd type="none" w="med" len="med"/>
                    </a:lnL>
                  </a:tcPr>
                </a:tc>
                <a:tc>
                  <a:txBody>
                    <a:bodyPr/>
                    <a:lstStyle/>
                    <a:p>
                      <a:pPr algn="ctr"/>
                      <a:r>
                        <a:rPr lang="en-US" sz="1200" dirty="0"/>
                        <a:t>100%</a:t>
                      </a:r>
                    </a:p>
                  </a:txBody>
                  <a:tcPr marT="45722" marB="45722"/>
                </a:tc>
                <a:tc>
                  <a:txBody>
                    <a:bodyPr/>
                    <a:lstStyle/>
                    <a:p>
                      <a:pPr algn="ctr"/>
                      <a:r>
                        <a:rPr lang="en-US" sz="1200" dirty="0"/>
                        <a:t>100%</a:t>
                      </a:r>
                    </a:p>
                  </a:txBody>
                  <a:tcPr marT="45722" marB="45722"/>
                </a:tc>
                <a:tc>
                  <a:txBody>
                    <a:bodyPr/>
                    <a:lstStyle/>
                    <a:p>
                      <a:pPr algn="ctr"/>
                      <a:r>
                        <a:rPr lang="en-US" sz="1200" dirty="0"/>
                        <a:t>100%</a:t>
                      </a:r>
                    </a:p>
                  </a:txBody>
                  <a:tcPr marT="45722" marB="45722"/>
                </a:tc>
                <a:tc>
                  <a:txBody>
                    <a:bodyPr/>
                    <a:lstStyle/>
                    <a:p>
                      <a:pPr algn="ctr"/>
                      <a:endParaRPr lang="en-US" sz="1200" dirty="0"/>
                    </a:p>
                  </a:txBody>
                  <a:tcPr marT="45722" marB="45722"/>
                </a:tc>
                <a:tc>
                  <a:txBody>
                    <a:bodyPr/>
                    <a:lstStyle/>
                    <a:p>
                      <a:endParaRPr lang="en-US" sz="1200" dirty="0"/>
                    </a:p>
                  </a:txBody>
                  <a:tcPr marT="45722" marB="45722"/>
                </a:tc>
                <a:tc>
                  <a:txBody>
                    <a:bodyPr/>
                    <a:lstStyle/>
                    <a:p>
                      <a:pPr algn="ctr"/>
                      <a:r>
                        <a:rPr lang="en-US" sz="1200" dirty="0"/>
                        <a:t>100%</a:t>
                      </a:r>
                    </a:p>
                  </a:txBody>
                  <a:tcPr marT="45722" marB="45722"/>
                </a:tc>
                <a:tc>
                  <a:txBody>
                    <a:bodyPr/>
                    <a:lstStyle/>
                    <a:p>
                      <a:pPr algn="ctr"/>
                      <a:r>
                        <a:rPr lang="en-US" sz="1200" dirty="0"/>
                        <a:t>100%</a:t>
                      </a:r>
                    </a:p>
                  </a:txBody>
                  <a:tcPr marT="45722" marB="45722"/>
                </a:tc>
                <a:extLst>
                  <a:ext uri="{0D108BD9-81ED-4DB2-BD59-A6C34878D82A}">
                    <a16:rowId xmlns:a16="http://schemas.microsoft.com/office/drawing/2014/main" val="10010"/>
                  </a:ext>
                </a:extLst>
              </a:tr>
              <a:tr h="274251">
                <a:tc gridSpan="7">
                  <a:txBody>
                    <a:bodyPr/>
                    <a:lstStyle/>
                    <a:p>
                      <a:r>
                        <a:rPr lang="en-US" sz="1800" dirty="0"/>
                        <a:t>** </a:t>
                      </a:r>
                      <a:r>
                        <a:rPr lang="en-US" sz="1200" dirty="0"/>
                        <a:t>Plan</a:t>
                      </a:r>
                      <a:r>
                        <a:rPr lang="en-US" sz="1200" baseline="0" dirty="0"/>
                        <a:t> N Pays 100% of the coinsurance, except for a $20 co-pay for office visits</a:t>
                      </a:r>
                      <a:endParaRPr lang="en-US" sz="1200" dirty="0"/>
                    </a:p>
                  </a:txBody>
                  <a:tcPr marT="45722" marB="45722">
                    <a:noFill/>
                  </a:tcPr>
                </a:tc>
                <a:tc hMerge="1">
                  <a:txBody>
                    <a:bodyPr/>
                    <a:lstStyle/>
                    <a:p>
                      <a:pPr algn="ctr"/>
                      <a:endParaRPr lang="en-US" sz="1200" dirty="0"/>
                    </a:p>
                  </a:txBody>
                  <a:tcPr marT="45722" marB="45722"/>
                </a:tc>
                <a:tc hMerge="1">
                  <a:txBody>
                    <a:bodyPr/>
                    <a:lstStyle/>
                    <a:p>
                      <a:pPr algn="ctr"/>
                      <a:endParaRPr lang="en-US" sz="1200" dirty="0"/>
                    </a:p>
                  </a:txBody>
                  <a:tcPr marT="45722" marB="45722">
                    <a:lnR w="12700" cap="flat" cmpd="sng" algn="ctr">
                      <a:solidFill>
                        <a:schemeClr val="bg1"/>
                      </a:solidFill>
                      <a:prstDash val="solid"/>
                      <a:round/>
                      <a:headEnd type="none" w="med" len="med"/>
                      <a:tailEnd type="none" w="med" len="med"/>
                    </a:lnR>
                  </a:tcPr>
                </a:tc>
                <a:tc hMerge="1">
                  <a:txBody>
                    <a:bodyPr/>
                    <a:lstStyle/>
                    <a:p>
                      <a:pPr algn="ctr"/>
                      <a:endParaRPr lang="en-US" sz="1200" dirty="0"/>
                    </a:p>
                  </a:txBody>
                  <a:tcPr marT="45722" marB="45722">
                    <a:lnL w="12700" cap="flat" cmpd="sng" algn="ctr">
                      <a:solidFill>
                        <a:schemeClr val="bg1"/>
                      </a:solidFill>
                      <a:prstDash val="solid"/>
                      <a:round/>
                      <a:headEnd type="none" w="med" len="med"/>
                      <a:tailEnd type="none" w="med" len="med"/>
                    </a:lnL>
                  </a:tcPr>
                </a:tc>
                <a:tc hMerge="1">
                  <a:txBody>
                    <a:bodyPr/>
                    <a:lstStyle/>
                    <a:p>
                      <a:pPr algn="ctr"/>
                      <a:endParaRPr lang="en-US" sz="1200" dirty="0"/>
                    </a:p>
                  </a:txBody>
                  <a:tcPr marT="45722" marB="45722"/>
                </a:tc>
                <a:tc hMerge="1">
                  <a:txBody>
                    <a:bodyPr/>
                    <a:lstStyle/>
                    <a:p>
                      <a:pPr algn="ctr"/>
                      <a:endParaRPr lang="en-US" sz="1200" dirty="0"/>
                    </a:p>
                  </a:txBody>
                  <a:tcPr marT="45722" marB="45722"/>
                </a:tc>
                <a:tc hMerge="1">
                  <a:txBody>
                    <a:bodyPr/>
                    <a:lstStyle/>
                    <a:p>
                      <a:pPr algn="ctr"/>
                      <a:endParaRPr lang="en-US" sz="1200" dirty="0"/>
                    </a:p>
                  </a:txBody>
                  <a:tcPr marT="45722" marB="45722"/>
                </a:tc>
                <a:tc gridSpan="2">
                  <a:txBody>
                    <a:bodyPr/>
                    <a:lstStyle/>
                    <a:p>
                      <a:pPr algn="ctr"/>
                      <a:r>
                        <a:rPr lang="en-US" sz="1000" dirty="0"/>
                        <a:t>Out-of-pocket limit in 2015</a:t>
                      </a:r>
                    </a:p>
                  </a:txBody>
                  <a:tcPr marT="45722" marB="45722"/>
                </a:tc>
                <a:tc hMerge="1">
                  <a:txBody>
                    <a:bodyPr/>
                    <a:lstStyle/>
                    <a:p>
                      <a:endParaRPr lang="en-US" sz="1200" dirty="0"/>
                    </a:p>
                  </a:txBody>
                  <a:tcPr marT="45722" marB="45722"/>
                </a:tc>
                <a:tc gridSpan="2">
                  <a:txBody>
                    <a:bodyPr/>
                    <a:lstStyle/>
                    <a:p>
                      <a:pPr algn="ctr"/>
                      <a:endParaRPr lang="en-US" sz="1200" dirty="0"/>
                    </a:p>
                  </a:txBody>
                  <a:tcPr marT="45722" marB="45722">
                    <a:noFill/>
                  </a:tcPr>
                </a:tc>
                <a:tc hMerge="1">
                  <a:txBody>
                    <a:bodyPr/>
                    <a:lstStyle/>
                    <a:p>
                      <a:pPr algn="ctr"/>
                      <a:endParaRPr lang="en-US" sz="1200" dirty="0"/>
                    </a:p>
                  </a:txBody>
                  <a:tcPr marT="45722" marB="45722"/>
                </a:tc>
                <a:extLst>
                  <a:ext uri="{0D108BD9-81ED-4DB2-BD59-A6C34878D82A}">
                    <a16:rowId xmlns:a16="http://schemas.microsoft.com/office/drawing/2014/main" val="10011"/>
                  </a:ext>
                </a:extLst>
              </a:tr>
              <a:tr h="366335">
                <a:tc gridSpan="7">
                  <a:txBody>
                    <a:bodyPr/>
                    <a:lstStyle/>
                    <a:p>
                      <a:endParaRPr lang="en-US" sz="1800" dirty="0"/>
                    </a:p>
                  </a:txBody>
                  <a:tcPr marT="45722" marB="45722">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en-US" sz="1000" dirty="0"/>
                        <a:t>$4,940</a:t>
                      </a:r>
                    </a:p>
                  </a:txBody>
                  <a:tcPr marT="45722" marB="45722"/>
                </a:tc>
                <a:tc>
                  <a:txBody>
                    <a:bodyPr/>
                    <a:lstStyle/>
                    <a:p>
                      <a:r>
                        <a:rPr lang="en-US" sz="1000" dirty="0"/>
                        <a:t>$2,470</a:t>
                      </a:r>
                    </a:p>
                  </a:txBody>
                  <a:tcPr marT="45722" marB="45722"/>
                </a:tc>
                <a:tc gridSpan="2">
                  <a:txBody>
                    <a:bodyPr/>
                    <a:lstStyle/>
                    <a:p>
                      <a:pPr algn="ctr"/>
                      <a:endParaRPr lang="en-US" sz="1200" dirty="0"/>
                    </a:p>
                  </a:txBody>
                  <a:tcPr marT="45722" marB="45722">
                    <a:noFill/>
                  </a:tcPr>
                </a:tc>
                <a:tc hMerge="1">
                  <a:txBody>
                    <a:bodyPr/>
                    <a:lstStyle/>
                    <a:p>
                      <a:endParaRPr lang="en-US"/>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103193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6000" b="1">
                <a:solidFill>
                  <a:srgbClr val="62078C"/>
                </a:solidFill>
              </a:rPr>
              <a:t>What if I Already Have Health Insurance?</a:t>
            </a:r>
            <a:endParaRPr lang="en-US"/>
          </a:p>
        </p:txBody>
      </p:sp>
      <p:sp>
        <p:nvSpPr>
          <p:cNvPr id="31747" name="Rectangle 3"/>
          <p:cNvSpPr>
            <a:spLocks noGrp="1" noChangeArrowheads="1"/>
          </p:cNvSpPr>
          <p:nvPr>
            <p:ph idx="1"/>
          </p:nvPr>
        </p:nvSpPr>
        <p:spPr>
          <a:xfrm>
            <a:off x="685800" y="2057400"/>
            <a:ext cx="7772400" cy="3962400"/>
          </a:xfrm>
        </p:spPr>
        <p:txBody>
          <a:bodyPr/>
          <a:lstStyle/>
          <a:p>
            <a:pPr eaLnBrk="1" hangingPunct="1">
              <a:lnSpc>
                <a:spcPct val="90000"/>
              </a:lnSpc>
              <a:buClr>
                <a:srgbClr val="C00F4F"/>
              </a:buClr>
              <a:buFont typeface="Times" pitchFamily="18" charset="0"/>
              <a:buChar char="•"/>
            </a:pPr>
            <a:r>
              <a:rPr lang="en-US" sz="2400"/>
              <a:t>You can defer your Medicare Part B (doctor’s insurance) until later</a:t>
            </a:r>
          </a:p>
          <a:p>
            <a:pPr lvl="1" eaLnBrk="1" hangingPunct="1">
              <a:lnSpc>
                <a:spcPct val="90000"/>
              </a:lnSpc>
              <a:buClr>
                <a:srgbClr val="C00F4F"/>
              </a:buClr>
              <a:buFont typeface="Times" pitchFamily="18" charset="0"/>
              <a:buChar char="•"/>
            </a:pPr>
            <a:r>
              <a:rPr lang="en-US" sz="2000"/>
              <a:t>If you have coverage from you or your spouse’s job </a:t>
            </a:r>
          </a:p>
          <a:p>
            <a:pPr lvl="1" eaLnBrk="1" hangingPunct="1">
              <a:lnSpc>
                <a:spcPct val="90000"/>
              </a:lnSpc>
              <a:buClr>
                <a:srgbClr val="C00F4F"/>
              </a:buClr>
              <a:buFont typeface="Times" pitchFamily="18" charset="0"/>
              <a:buChar char="•"/>
            </a:pPr>
            <a:r>
              <a:rPr lang="en-US" sz="2000"/>
              <a:t>Plan must be from active employment, not a retiree plan</a:t>
            </a:r>
          </a:p>
          <a:p>
            <a:pPr lvl="1" eaLnBrk="1" hangingPunct="1">
              <a:lnSpc>
                <a:spcPct val="90000"/>
              </a:lnSpc>
              <a:buClr>
                <a:srgbClr val="C00F4F"/>
              </a:buClr>
              <a:buFont typeface="Times" pitchFamily="18" charset="0"/>
              <a:buChar char="•"/>
            </a:pPr>
            <a:r>
              <a:rPr lang="en-US" sz="2000"/>
              <a:t>if the employer has more than 20 full-time staff</a:t>
            </a:r>
          </a:p>
          <a:p>
            <a:pPr lvl="1" eaLnBrk="1" hangingPunct="1">
              <a:lnSpc>
                <a:spcPct val="90000"/>
              </a:lnSpc>
              <a:buClr>
                <a:srgbClr val="C00F4F"/>
              </a:buClr>
              <a:buFont typeface="Times" pitchFamily="18" charset="0"/>
              <a:buChar char="•"/>
            </a:pPr>
            <a:r>
              <a:rPr lang="en-US" sz="2000"/>
              <a:t>COBRA does not count as an employer plan</a:t>
            </a:r>
          </a:p>
          <a:p>
            <a:pPr eaLnBrk="1" hangingPunct="1">
              <a:lnSpc>
                <a:spcPct val="90000"/>
              </a:lnSpc>
              <a:buClr>
                <a:srgbClr val="C00F4F"/>
              </a:buClr>
              <a:buFont typeface="Times" pitchFamily="18" charset="0"/>
              <a:buChar char="•"/>
            </a:pPr>
            <a:r>
              <a:rPr lang="en-US" sz="2400"/>
              <a:t>You can still get Part A (hospital insurance)</a:t>
            </a:r>
          </a:p>
          <a:p>
            <a:pPr eaLnBrk="1" hangingPunct="1">
              <a:lnSpc>
                <a:spcPct val="90000"/>
              </a:lnSpc>
              <a:buClr>
                <a:srgbClr val="C00F4F"/>
              </a:buClr>
              <a:buFont typeface="Times" pitchFamily="18" charset="0"/>
              <a:buChar char="•"/>
            </a:pPr>
            <a:endParaRPr lang="en-US" sz="2400"/>
          </a:p>
          <a:p>
            <a:pPr algn="ctr" eaLnBrk="1" hangingPunct="1">
              <a:lnSpc>
                <a:spcPct val="90000"/>
              </a:lnSpc>
              <a:buClr>
                <a:srgbClr val="C00F4F"/>
              </a:buClr>
              <a:buFont typeface="Times" pitchFamily="18" charset="0"/>
              <a:buNone/>
            </a:pPr>
            <a:r>
              <a:rPr lang="en-US" sz="2400" i="1"/>
              <a:t>If you don’t sign up for Part B when you leave your employer plan (within 8 months), you will have to pay a penalty.</a:t>
            </a:r>
            <a:br>
              <a:rPr lang="en-US" sz="2400" i="1"/>
            </a:br>
            <a:r>
              <a:rPr lang="en-US" sz="2400" i="1"/>
              <a:t>You may not be able to return to your employer plan.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6000" b="1">
                <a:solidFill>
                  <a:srgbClr val="62078C"/>
                </a:solidFill>
              </a:rPr>
              <a:t>What if I Already Have Drug Coverage?</a:t>
            </a:r>
            <a:endParaRPr lang="en-US"/>
          </a:p>
        </p:txBody>
      </p:sp>
      <p:sp>
        <p:nvSpPr>
          <p:cNvPr id="32771" name="Rectangle 3"/>
          <p:cNvSpPr>
            <a:spLocks noGrp="1" noChangeArrowheads="1"/>
          </p:cNvSpPr>
          <p:nvPr>
            <p:ph idx="1"/>
          </p:nvPr>
        </p:nvSpPr>
        <p:spPr>
          <a:xfrm>
            <a:off x="685800" y="2209800"/>
            <a:ext cx="7772400" cy="3657600"/>
          </a:xfrm>
        </p:spPr>
        <p:txBody>
          <a:bodyPr/>
          <a:lstStyle/>
          <a:p>
            <a:pPr eaLnBrk="1" hangingPunct="1">
              <a:lnSpc>
                <a:spcPct val="90000"/>
              </a:lnSpc>
              <a:buClr>
                <a:srgbClr val="C00F4F"/>
              </a:buClr>
              <a:buFont typeface="Times" pitchFamily="18" charset="0"/>
              <a:buChar char="•"/>
            </a:pPr>
            <a:r>
              <a:rPr lang="en-US" sz="2400" dirty="0"/>
              <a:t>You can wait to sign up for a Part D plan, too.</a:t>
            </a:r>
          </a:p>
          <a:p>
            <a:pPr eaLnBrk="1" hangingPunct="1">
              <a:lnSpc>
                <a:spcPct val="90000"/>
              </a:lnSpc>
              <a:buClr>
                <a:srgbClr val="C00F4F"/>
              </a:buClr>
              <a:buFont typeface="Times" pitchFamily="18" charset="0"/>
              <a:buNone/>
            </a:pPr>
            <a:endParaRPr lang="en-US" sz="2400" dirty="0"/>
          </a:p>
          <a:p>
            <a:pPr algn="ctr" eaLnBrk="1" hangingPunct="1">
              <a:lnSpc>
                <a:spcPct val="90000"/>
              </a:lnSpc>
              <a:buClr>
                <a:srgbClr val="C00F4F"/>
              </a:buClr>
              <a:buFont typeface="Times" pitchFamily="18" charset="0"/>
              <a:buNone/>
            </a:pPr>
            <a:r>
              <a:rPr lang="en-US" sz="2000" dirty="0"/>
              <a:t>If you don’t sign up for Part D within 63 days of losing your “creditable coverage”, you will have to pay a penalty.  “Creditable” means your coverage is as good as Medicare’s prescription drug coverage.</a:t>
            </a:r>
          </a:p>
          <a:p>
            <a:pPr algn="ctr" eaLnBrk="1" hangingPunct="1">
              <a:lnSpc>
                <a:spcPct val="90000"/>
              </a:lnSpc>
              <a:buClr>
                <a:srgbClr val="C00F4F"/>
              </a:buClr>
              <a:buFont typeface="Times" pitchFamily="18" charset="0"/>
              <a:buNone/>
            </a:pPr>
            <a:endParaRPr lang="en-US" sz="2000" b="1" dirty="0"/>
          </a:p>
          <a:p>
            <a:pPr algn="ctr" eaLnBrk="1" hangingPunct="1">
              <a:lnSpc>
                <a:spcPct val="90000"/>
              </a:lnSpc>
              <a:buClr>
                <a:srgbClr val="C00F4F"/>
              </a:buClr>
              <a:buFont typeface="Times" pitchFamily="18" charset="0"/>
              <a:buNone/>
            </a:pPr>
            <a:r>
              <a:rPr lang="en-US" sz="2000" b="1" dirty="0"/>
              <a:t>Examples of Creditable </a:t>
            </a:r>
            <a:r>
              <a:rPr lang="en-US" sz="2000" b="1"/>
              <a:t>Coverage: VA </a:t>
            </a:r>
            <a:r>
              <a:rPr lang="en-US" sz="2000" b="1" dirty="0"/>
              <a:t>coverage, PACE and </a:t>
            </a:r>
            <a:r>
              <a:rPr lang="en-US" sz="2000" b="1" dirty="0" err="1"/>
              <a:t>PACEnet</a:t>
            </a:r>
            <a:r>
              <a:rPr lang="en-US" sz="2000" b="1" dirty="0"/>
              <a:t>, Employer coverage</a:t>
            </a:r>
          </a:p>
          <a:p>
            <a:pPr algn="ctr" eaLnBrk="1" hangingPunct="1">
              <a:lnSpc>
                <a:spcPct val="90000"/>
              </a:lnSpc>
              <a:buClr>
                <a:srgbClr val="C00F4F"/>
              </a:buClr>
              <a:buFont typeface="Times" pitchFamily="18" charset="0"/>
              <a:buNone/>
            </a:pPr>
            <a:endParaRPr lang="en-US" sz="2000" dirty="0"/>
          </a:p>
          <a:p>
            <a:pPr algn="ctr" eaLnBrk="1" hangingPunct="1">
              <a:lnSpc>
                <a:spcPct val="90000"/>
              </a:lnSpc>
              <a:buClr>
                <a:srgbClr val="C00F4F"/>
              </a:buClr>
              <a:buFont typeface="Times" pitchFamily="18" charset="0"/>
              <a:buNone/>
            </a:pPr>
            <a:r>
              <a:rPr lang="en-US" sz="2000" dirty="0"/>
              <a:t>If you sign up for Part D when you join Medicare, you have from three months before your birthday month to three months after your birthday month to do so. </a:t>
            </a:r>
          </a:p>
          <a:p>
            <a:pPr algn="ctr" eaLnBrk="1" hangingPunct="1">
              <a:lnSpc>
                <a:spcPct val="90000"/>
              </a:lnSpc>
              <a:buClr>
                <a:srgbClr val="C00F4F"/>
              </a:buClr>
              <a:buFont typeface="Times" pitchFamily="18" charset="0"/>
              <a:buNone/>
            </a:pPr>
            <a:endParaRPr lang="en-US" sz="2000" dirty="0"/>
          </a:p>
          <a:p>
            <a:pPr algn="ctr" eaLnBrk="1" hangingPunct="1">
              <a:lnSpc>
                <a:spcPct val="90000"/>
              </a:lnSpc>
              <a:buClr>
                <a:srgbClr val="C00F4F"/>
              </a:buClr>
              <a:buFont typeface="Times" pitchFamily="18" charset="0"/>
              <a:buNone/>
            </a:pP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8600" y="609600"/>
            <a:ext cx="8763000" cy="1143000"/>
          </a:xfrm>
        </p:spPr>
        <p:txBody>
          <a:bodyPr/>
          <a:lstStyle/>
          <a:p>
            <a:pPr eaLnBrk="1" hangingPunct="1"/>
            <a:r>
              <a:rPr lang="en-US" sz="6000" b="1">
                <a:solidFill>
                  <a:srgbClr val="62078C"/>
                </a:solidFill>
              </a:rPr>
              <a:t>When can I switch plans?</a:t>
            </a:r>
            <a:endParaRPr lang="en-US"/>
          </a:p>
        </p:txBody>
      </p:sp>
      <p:sp>
        <p:nvSpPr>
          <p:cNvPr id="40963" name="Rectangle 3"/>
          <p:cNvSpPr>
            <a:spLocks noGrp="1" noChangeArrowheads="1"/>
          </p:cNvSpPr>
          <p:nvPr>
            <p:ph idx="1"/>
          </p:nvPr>
        </p:nvSpPr>
        <p:spPr>
          <a:xfrm>
            <a:off x="495300" y="5486400"/>
            <a:ext cx="8153400" cy="762000"/>
          </a:xfrm>
        </p:spPr>
        <p:txBody>
          <a:bodyPr/>
          <a:lstStyle/>
          <a:p>
            <a:pPr algn="ctr" eaLnBrk="1" hangingPunct="1">
              <a:lnSpc>
                <a:spcPct val="90000"/>
              </a:lnSpc>
              <a:buClr>
                <a:srgbClr val="C00F4F"/>
              </a:buClr>
              <a:buFont typeface="Times" pitchFamily="18" charset="0"/>
              <a:buNone/>
            </a:pPr>
            <a:r>
              <a:rPr lang="en-US" sz="2400" b="1"/>
              <a:t>Make sure your doctor accepts your new plan.  </a:t>
            </a:r>
            <a:br>
              <a:rPr lang="en-US" sz="2400" b="1"/>
            </a:br>
            <a:r>
              <a:rPr lang="en-US" sz="2400" b="1"/>
              <a:t>Check to see if you can switch back if you change your mind.</a:t>
            </a:r>
          </a:p>
        </p:txBody>
      </p:sp>
      <p:graphicFrame>
        <p:nvGraphicFramePr>
          <p:cNvPr id="25680" name="Group 80"/>
          <p:cNvGraphicFramePr>
            <a:graphicFrameLocks noGrp="1"/>
          </p:cNvGraphicFramePr>
          <p:nvPr>
            <p:extLst>
              <p:ext uri="{D42A27DB-BD31-4B8C-83A1-F6EECF244321}">
                <p14:modId xmlns:p14="http://schemas.microsoft.com/office/powerpoint/2010/main" val="1908827162"/>
              </p:ext>
            </p:extLst>
          </p:nvPr>
        </p:nvGraphicFramePr>
        <p:xfrm>
          <a:off x="381000" y="1828800"/>
          <a:ext cx="8534400" cy="3467100"/>
        </p:xfrm>
        <a:graphic>
          <a:graphicData uri="http://schemas.openxmlformats.org/drawingml/2006/table">
            <a:tbl>
              <a:tblPr/>
              <a:tblGrid>
                <a:gridCol w="2620963">
                  <a:extLst>
                    <a:ext uri="{9D8B030D-6E8A-4147-A177-3AD203B41FA5}">
                      <a16:colId xmlns:a16="http://schemas.microsoft.com/office/drawing/2014/main" val="20000"/>
                    </a:ext>
                  </a:extLst>
                </a:gridCol>
                <a:gridCol w="5913437">
                  <a:extLst>
                    <a:ext uri="{9D8B030D-6E8A-4147-A177-3AD203B41FA5}">
                      <a16:colId xmlns:a16="http://schemas.microsoft.com/office/drawing/2014/main" val="20001"/>
                    </a:ext>
                  </a:extLst>
                </a:gridCol>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dirty="0">
                          <a:ln>
                            <a:noFill/>
                          </a:ln>
                          <a:solidFill>
                            <a:schemeClr val="tx1"/>
                          </a:solidFill>
                          <a:effectLst/>
                          <a:latin typeface="Arial" charset="0"/>
                          <a:ea typeface="ＭＳ Ｐゴシック" charset="-128"/>
                        </a:rPr>
                        <a:t>Enrollment Period</a:t>
                      </a:r>
                    </a:p>
                  </a:txBody>
                  <a:tcPr marL="0" marR="0" marT="1371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dirty="0">
                          <a:ln>
                            <a:noFill/>
                          </a:ln>
                          <a:solidFill>
                            <a:schemeClr val="tx1"/>
                          </a:solidFill>
                          <a:effectLst/>
                          <a:latin typeface="Arial" charset="0"/>
                          <a:ea typeface="ＭＳ Ｐゴシック" charset="-128"/>
                        </a:rPr>
                        <a:t>What You Can Do</a:t>
                      </a:r>
                    </a:p>
                  </a:txBody>
                  <a:tcPr marL="0" marR="0" marT="1371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1600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bg1"/>
                          </a:solidFill>
                          <a:effectLst/>
                          <a:latin typeface="Arial" charset="0"/>
                          <a:ea typeface="ＭＳ Ｐゴシック" charset="-128"/>
                        </a:rPr>
                        <a:t>October 15-December 7</a:t>
                      </a:r>
                    </a:p>
                  </a:txBody>
                  <a:tcPr marL="0" marR="0" marT="1371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F4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charset="0"/>
                          <a:ea typeface="ＭＳ Ｐゴシック" charset="-128"/>
                        </a:rPr>
                        <a:t>Original Medicare</a:t>
                      </a:r>
                      <a:r>
                        <a:rPr kumimoji="0" lang="en-US" sz="1700" b="0" i="0" u="none" strike="noStrike" cap="none" normalizeH="0" baseline="0">
                          <a:ln>
                            <a:noFill/>
                          </a:ln>
                          <a:solidFill>
                            <a:schemeClr val="tx1"/>
                          </a:solidFill>
                          <a:effectLst/>
                          <a:latin typeface="Calibri" charset="0"/>
                          <a:ea typeface="ＭＳ Ｐゴシック" charset="-128"/>
                        </a:rPr>
                        <a:t> </a:t>
                      </a:r>
                      <a:r>
                        <a:rPr kumimoji="0" lang="en-US" sz="1700" b="0" i="0" u="none" strike="noStrike" cap="none" normalizeH="0" baseline="0">
                          <a:ln>
                            <a:noFill/>
                          </a:ln>
                          <a:solidFill>
                            <a:schemeClr val="tx1"/>
                          </a:solidFill>
                          <a:effectLst/>
                          <a:latin typeface="Calibri" charset="0"/>
                          <a:ea typeface="ＭＳ Ｐゴシック" charset="-128"/>
                          <a:sym typeface="Wingdings 3" charset="2"/>
                        </a:rPr>
                        <a:t></a:t>
                      </a:r>
                      <a:r>
                        <a:rPr kumimoji="0" lang="en-US" sz="1700" b="0" i="0" u="none" strike="noStrike" cap="none" normalizeH="0" baseline="0">
                          <a:ln>
                            <a:noFill/>
                          </a:ln>
                          <a:solidFill>
                            <a:schemeClr val="tx1"/>
                          </a:solidFill>
                          <a:effectLst/>
                          <a:latin typeface="Arial" charset="0"/>
                          <a:ea typeface="ＭＳ Ｐゴシック" charset="-128"/>
                          <a:sym typeface="Wingdings 3" charset="2"/>
                        </a:rPr>
                        <a:t></a:t>
                      </a:r>
                      <a:r>
                        <a:rPr kumimoji="0" lang="en-US" sz="1700" b="0" i="0" u="none" strike="noStrike" cap="none" normalizeH="0" baseline="0">
                          <a:ln>
                            <a:noFill/>
                          </a:ln>
                          <a:solidFill>
                            <a:schemeClr val="tx1"/>
                          </a:solidFill>
                          <a:effectLst/>
                          <a:latin typeface="Calibri" charset="0"/>
                          <a:ea typeface="ＭＳ Ｐゴシック" charset="-128"/>
                        </a:rPr>
                        <a:t> </a:t>
                      </a:r>
                      <a:r>
                        <a:rPr kumimoji="0" lang="en-US" sz="2000" b="0" i="0" u="none" strike="noStrike" cap="none" normalizeH="0" baseline="0">
                          <a:ln>
                            <a:noFill/>
                          </a:ln>
                          <a:solidFill>
                            <a:schemeClr val="tx1"/>
                          </a:solidFill>
                          <a:effectLst/>
                          <a:latin typeface="Calibri" charset="0"/>
                          <a:ea typeface="ＭＳ Ｐゴシック" charset="-128"/>
                          <a:sym typeface="Wingdings 3" charset="2"/>
                        </a:rPr>
                        <a:t>Medicare Advantage Plan</a:t>
                      </a:r>
                      <a:endParaRPr kumimoji="0" lang="en-US" sz="1700" b="0" i="0" u="none" strike="noStrike" cap="none" normalizeH="0" baseline="0">
                        <a:ln>
                          <a:noFill/>
                        </a:ln>
                        <a:solidFill>
                          <a:schemeClr val="tx1"/>
                        </a:solidFill>
                        <a:effectLst/>
                        <a:latin typeface="Calibri"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charset="0"/>
                          <a:ea typeface="ＭＳ Ｐゴシック" charset="-128"/>
                          <a:sym typeface="Wingdings 3" charset="2"/>
                        </a:rPr>
                        <a:t>Medicare Advantage Plan</a:t>
                      </a:r>
                      <a:r>
                        <a:rPr kumimoji="0" lang="en-US" sz="1700" b="0" i="0" u="none" strike="noStrike" cap="none" normalizeH="0" baseline="0">
                          <a:ln>
                            <a:noFill/>
                          </a:ln>
                          <a:solidFill>
                            <a:schemeClr val="tx1"/>
                          </a:solidFill>
                          <a:effectLst/>
                          <a:latin typeface="Calibri" charset="0"/>
                          <a:ea typeface="ＭＳ Ｐゴシック" charset="-128"/>
                          <a:sym typeface="Wingdings 3" charset="2"/>
                        </a:rPr>
                        <a:t> </a:t>
                      </a:r>
                      <a:r>
                        <a:rPr kumimoji="0" lang="en-US" sz="1700" b="0" i="0" u="none" strike="noStrike" cap="none" normalizeH="0" baseline="0">
                          <a:ln>
                            <a:noFill/>
                          </a:ln>
                          <a:solidFill>
                            <a:schemeClr val="tx1"/>
                          </a:solidFill>
                          <a:effectLst/>
                          <a:latin typeface="Arial" charset="0"/>
                          <a:ea typeface="ＭＳ Ｐゴシック" charset="-128"/>
                          <a:sym typeface="Wingdings 3" charset="2"/>
                        </a:rPr>
                        <a:t></a:t>
                      </a:r>
                      <a:r>
                        <a:rPr kumimoji="0" lang="en-US" sz="1700" b="0" i="0" u="none" strike="noStrike" cap="none" normalizeH="0" baseline="0">
                          <a:ln>
                            <a:noFill/>
                          </a:ln>
                          <a:solidFill>
                            <a:schemeClr val="tx1"/>
                          </a:solidFill>
                          <a:effectLst/>
                          <a:latin typeface="Calibri" charset="0"/>
                          <a:ea typeface="ＭＳ Ｐゴシック" charset="-128"/>
                          <a:sym typeface="Wingdings 3" charset="2"/>
                        </a:rPr>
                        <a:t> </a:t>
                      </a:r>
                      <a:r>
                        <a:rPr kumimoji="0" lang="en-US" sz="2000" b="0" i="0" u="none" strike="noStrike" cap="none" normalizeH="0" baseline="0">
                          <a:ln>
                            <a:noFill/>
                          </a:ln>
                          <a:solidFill>
                            <a:schemeClr val="tx1"/>
                          </a:solidFill>
                          <a:effectLst/>
                          <a:latin typeface="Calibri" charset="0"/>
                          <a:ea typeface="ＭＳ Ｐゴシック" charset="-128"/>
                          <a:sym typeface="Wingdings 3" charset="2"/>
                        </a:rPr>
                        <a:t>Medicare Advantage Plan</a:t>
                      </a:r>
                      <a:endParaRPr kumimoji="0" lang="en-US" sz="1700" b="0" i="0" u="none" strike="noStrike" cap="none" normalizeH="0" baseline="0">
                        <a:ln>
                          <a:noFill/>
                        </a:ln>
                        <a:solidFill>
                          <a:schemeClr val="tx1"/>
                        </a:solidFill>
                        <a:effectLst/>
                        <a:latin typeface="Arial" charset="0"/>
                        <a:ea typeface="ＭＳ Ｐゴシック" charset="-128"/>
                        <a:sym typeface="Wingdings 3" charset="2"/>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charset="0"/>
                          <a:ea typeface="ＭＳ Ｐゴシック" charset="-128"/>
                        </a:rPr>
                        <a:t>Prescription Drug Plan</a:t>
                      </a:r>
                      <a:r>
                        <a:rPr kumimoji="0" lang="en-US" sz="1700" b="0" i="0" u="none" strike="noStrike" cap="none" normalizeH="0" baseline="0">
                          <a:ln>
                            <a:noFill/>
                          </a:ln>
                          <a:solidFill>
                            <a:schemeClr val="tx1"/>
                          </a:solidFill>
                          <a:effectLst/>
                          <a:latin typeface="Calibri" charset="0"/>
                          <a:ea typeface="ＭＳ Ｐゴシック" charset="-128"/>
                        </a:rPr>
                        <a:t> </a:t>
                      </a:r>
                      <a:r>
                        <a:rPr kumimoji="0" lang="en-US" sz="1700" b="0" i="0" u="none" strike="noStrike" cap="none" normalizeH="0" baseline="0">
                          <a:ln>
                            <a:noFill/>
                          </a:ln>
                          <a:solidFill>
                            <a:schemeClr val="tx1"/>
                          </a:solidFill>
                          <a:effectLst/>
                          <a:latin typeface="Calibri" charset="0"/>
                          <a:ea typeface="ＭＳ Ｐゴシック" charset="-128"/>
                          <a:sym typeface="Wingdings 3" charset="2"/>
                        </a:rPr>
                        <a:t></a:t>
                      </a:r>
                      <a:r>
                        <a:rPr kumimoji="0" lang="en-US" sz="1700" b="0" i="0" u="none" strike="noStrike" cap="none" normalizeH="0" baseline="0">
                          <a:ln>
                            <a:noFill/>
                          </a:ln>
                          <a:solidFill>
                            <a:schemeClr val="tx1"/>
                          </a:solidFill>
                          <a:effectLst/>
                          <a:latin typeface="Arial" charset="0"/>
                          <a:ea typeface="ＭＳ Ｐゴシック" charset="-128"/>
                          <a:sym typeface="Wingdings 3" charset="2"/>
                        </a:rPr>
                        <a:t></a:t>
                      </a:r>
                      <a:r>
                        <a:rPr kumimoji="0" lang="en-US" sz="1700" b="0" i="0" u="none" strike="noStrike" cap="none" normalizeH="0" baseline="0">
                          <a:ln>
                            <a:noFill/>
                          </a:ln>
                          <a:solidFill>
                            <a:schemeClr val="tx1"/>
                          </a:solidFill>
                          <a:effectLst/>
                          <a:latin typeface="Calibri" charset="0"/>
                          <a:ea typeface="ＭＳ Ｐゴシック" charset="-128"/>
                        </a:rPr>
                        <a:t> </a:t>
                      </a:r>
                      <a:r>
                        <a:rPr kumimoji="0" lang="en-US" sz="2000" b="0" i="0" u="none" strike="noStrike" cap="none" normalizeH="0" baseline="0">
                          <a:ln>
                            <a:noFill/>
                          </a:ln>
                          <a:solidFill>
                            <a:schemeClr val="tx1"/>
                          </a:solidFill>
                          <a:effectLst/>
                          <a:latin typeface="Calibri" charset="0"/>
                          <a:ea typeface="ＭＳ Ｐゴシック" charset="-128"/>
                        </a:rPr>
                        <a:t>Prescription Drug Plan</a:t>
                      </a:r>
                      <a:endParaRPr kumimoji="0" lang="en-US" sz="1700" b="0" i="0" u="none" strike="noStrike" cap="none" normalizeH="0" baseline="0">
                        <a:ln>
                          <a:noFill/>
                        </a:ln>
                        <a:solidFill>
                          <a:schemeClr val="tx1"/>
                        </a:solidFill>
                        <a:effectLst/>
                        <a:latin typeface="Calibri"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Black" charset="0"/>
                          <a:ea typeface="ＭＳ Ｐゴシック" charset="-128"/>
                        </a:rPr>
                        <a:t>+/</a:t>
                      </a:r>
                      <a:r>
                        <a:rPr kumimoji="0" lang="en-US" sz="2000" b="1" i="0" u="none" strike="noStrike" cap="none" normalizeH="0" baseline="0">
                          <a:ln>
                            <a:noFill/>
                          </a:ln>
                          <a:solidFill>
                            <a:schemeClr val="tx1"/>
                          </a:solidFill>
                          <a:effectLst/>
                          <a:latin typeface="Arial Black" charset="0"/>
                          <a:ea typeface="ＭＳ Ｐゴシック" charset="-128"/>
                        </a:rPr>
                        <a:t>-</a:t>
                      </a:r>
                      <a:r>
                        <a:rPr kumimoji="0" lang="en-US" sz="1700" b="0" i="0" u="none" strike="noStrike" cap="none" normalizeH="0" baseline="0">
                          <a:ln>
                            <a:noFill/>
                          </a:ln>
                          <a:solidFill>
                            <a:schemeClr val="tx1"/>
                          </a:solidFill>
                          <a:effectLst/>
                          <a:latin typeface="Calibri" charset="0"/>
                          <a:ea typeface="ＭＳ Ｐゴシック" charset="-128"/>
                        </a:rPr>
                        <a:t> </a:t>
                      </a:r>
                      <a:r>
                        <a:rPr kumimoji="0" lang="en-US" sz="2000" b="0" i="0" u="none" strike="noStrike" cap="none" normalizeH="0" baseline="0">
                          <a:ln>
                            <a:noFill/>
                          </a:ln>
                          <a:solidFill>
                            <a:schemeClr val="tx1"/>
                          </a:solidFill>
                          <a:effectLst/>
                          <a:latin typeface="Calibri" charset="0"/>
                          <a:ea typeface="ＭＳ Ｐゴシック" charset="-128"/>
                        </a:rPr>
                        <a:t>Prescription Drug Plan</a:t>
                      </a:r>
                      <a:endParaRPr kumimoji="0" lang="en-US" sz="1700" b="0" i="0" u="none" strike="noStrike" cap="none" normalizeH="0" baseline="0">
                        <a:ln>
                          <a:noFill/>
                        </a:ln>
                        <a:solidFill>
                          <a:schemeClr val="tx1"/>
                        </a:solidFill>
                        <a:effectLst/>
                        <a:latin typeface="Calibri" charset="0"/>
                        <a:ea typeface="ＭＳ Ｐゴシック" charset="-128"/>
                      </a:endParaRPr>
                    </a:p>
                  </a:txBody>
                  <a:tcPr marL="0" marR="0" marT="1371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33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bg1"/>
                          </a:solidFill>
                          <a:effectLst/>
                          <a:latin typeface="Arial" charset="0"/>
                          <a:ea typeface="ＭＳ Ｐゴシック" charset="-128"/>
                        </a:rPr>
                        <a:t>January 1-March 31</a:t>
                      </a:r>
                    </a:p>
                  </a:txBody>
                  <a:tcPr marL="0" marR="0" marT="1371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0F4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charset="0"/>
                          <a:ea typeface="ＭＳ Ｐゴシック" charset="-128"/>
                          <a:cs typeface="+mn-cs"/>
                        </a:rPr>
                        <a:t>Medicare Advantage Plan</a:t>
                      </a:r>
                      <a:r>
                        <a:rPr kumimoji="0" lang="en-US" sz="16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en-US" sz="1600" b="0" i="0" u="none" strike="noStrike" kern="1200" cap="none" spc="0" normalizeH="0" baseline="0" noProof="0" dirty="0">
                          <a:ln>
                            <a:noFill/>
                          </a:ln>
                          <a:solidFill>
                            <a:srgbClr val="000000"/>
                          </a:solidFill>
                          <a:effectLst/>
                          <a:uLnTx/>
                          <a:uFillTx/>
                          <a:latin typeface="Arial" charset="0"/>
                          <a:ea typeface="ＭＳ Ｐゴシック" charset="-128"/>
                          <a:cs typeface="+mn-cs"/>
                          <a:sym typeface="Wingdings 3" charset="2"/>
                        </a:rPr>
                        <a:t></a:t>
                      </a:r>
                      <a:r>
                        <a:rPr kumimoji="0" lang="en-US" sz="1600" b="0" i="0" u="none" strike="noStrike" kern="1200" cap="none" spc="0" normalizeH="0" baseline="0" noProof="0" dirty="0">
                          <a:ln>
                            <a:noFill/>
                          </a:ln>
                          <a:solidFill>
                            <a:srgbClr val="000000"/>
                          </a:solidFill>
                          <a:effectLst/>
                          <a:uLnTx/>
                          <a:uFillTx/>
                          <a:latin typeface="Arial" charset="0"/>
                          <a:ea typeface="ＭＳ Ｐゴシック" charset="-128"/>
                          <a:cs typeface="+mn-cs"/>
                        </a:rPr>
                        <a:t> Medicare Advantage plan OR </a:t>
                      </a:r>
                      <a:r>
                        <a:rPr kumimoji="0" lang="en-US" sz="1800" b="0" i="0" u="none" strike="noStrike" kern="1200" cap="none" spc="0" normalizeH="0" baseline="0" noProof="0" dirty="0">
                          <a:ln>
                            <a:noFill/>
                          </a:ln>
                          <a:solidFill>
                            <a:srgbClr val="000000"/>
                          </a:solidFill>
                          <a:effectLst/>
                          <a:uLnTx/>
                          <a:uFillTx/>
                          <a:latin typeface="Calibri" charset="0"/>
                          <a:ea typeface="ＭＳ Ｐゴシック" charset="-128"/>
                          <a:cs typeface="+mn-cs"/>
                        </a:rPr>
                        <a:t>Original Medicare</a:t>
                      </a: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b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br>
                      <a:r>
                        <a:rPr kumimoji="0" lang="en-US" sz="16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en-US" sz="1800" b="1" i="0" u="none" strike="noStrike" kern="1200" cap="none" spc="0" normalizeH="0" baseline="0" noProof="0" dirty="0">
                          <a:ln>
                            <a:noFill/>
                          </a:ln>
                          <a:solidFill>
                            <a:srgbClr val="000000"/>
                          </a:solidFill>
                          <a:effectLst/>
                          <a:uLnTx/>
                          <a:uFillTx/>
                          <a:latin typeface="Arial Black" charset="0"/>
                          <a:ea typeface="ＭＳ Ｐゴシック" charset="-128"/>
                          <a:cs typeface="+mn-cs"/>
                        </a:rPr>
                        <a:t>+</a:t>
                      </a:r>
                      <a:r>
                        <a:rPr kumimoji="0" lang="en-US" sz="16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en-US" sz="1800" b="0" i="0" u="none" strike="noStrike" kern="1200" cap="none" spc="0" normalizeH="0" baseline="0" noProof="0" dirty="0">
                          <a:ln>
                            <a:noFill/>
                          </a:ln>
                          <a:solidFill>
                            <a:srgbClr val="000000"/>
                          </a:solidFill>
                          <a:effectLst/>
                          <a:uLnTx/>
                          <a:uFillTx/>
                          <a:latin typeface="Calibri" charset="0"/>
                          <a:ea typeface="ＭＳ Ｐゴシック" charset="-128"/>
                          <a:cs typeface="+mn-cs"/>
                        </a:rPr>
                        <a:t>Prescription Drug Plan</a:t>
                      </a:r>
                      <a:endParaRPr kumimoji="0" lang="en-US" sz="1600" b="0" i="0" u="none" strike="noStrike" kern="1200" cap="none" spc="0" normalizeH="0" baseline="0" noProof="0" dirty="0">
                        <a:ln>
                          <a:noFill/>
                        </a:ln>
                        <a:solidFill>
                          <a:srgbClr val="000000"/>
                        </a:solidFill>
                        <a:effectLst/>
                        <a:uLnTx/>
                        <a:uFillTx/>
                        <a:latin typeface="Calibri" charset="0"/>
                        <a:ea typeface="ＭＳ Ｐゴシック" charset="-128"/>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700" b="0" i="0" u="none" strike="noStrike" cap="none" normalizeH="0" baseline="0" dirty="0">
                        <a:ln>
                          <a:noFill/>
                        </a:ln>
                        <a:solidFill>
                          <a:schemeClr val="tx1"/>
                        </a:solidFill>
                        <a:effectLst/>
                        <a:latin typeface="Calibri" charset="0"/>
                        <a:ea typeface="ＭＳ Ｐゴシック" charset="-128"/>
                      </a:endParaRPr>
                    </a:p>
                  </a:txBody>
                  <a:tcPr marL="0" marR="0" marT="1371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4800" y="381000"/>
            <a:ext cx="8610600" cy="1143000"/>
          </a:xfrm>
        </p:spPr>
        <p:txBody>
          <a:bodyPr/>
          <a:lstStyle/>
          <a:p>
            <a:pPr eaLnBrk="1" hangingPunct="1"/>
            <a:r>
              <a:rPr lang="en-US" sz="4800" b="1">
                <a:solidFill>
                  <a:srgbClr val="62078C"/>
                </a:solidFill>
              </a:rPr>
              <a:t>What do you need to Know?</a:t>
            </a:r>
            <a:endParaRPr lang="en-US" sz="4800"/>
          </a:p>
        </p:txBody>
      </p:sp>
      <p:sp>
        <p:nvSpPr>
          <p:cNvPr id="43011" name="Rectangle 3"/>
          <p:cNvSpPr>
            <a:spLocks noGrp="1" noChangeArrowheads="1"/>
          </p:cNvSpPr>
          <p:nvPr>
            <p:ph idx="1"/>
          </p:nvPr>
        </p:nvSpPr>
        <p:spPr>
          <a:xfrm>
            <a:off x="609600" y="1981200"/>
            <a:ext cx="7886700" cy="4495800"/>
          </a:xfrm>
        </p:spPr>
        <p:txBody>
          <a:bodyPr/>
          <a:lstStyle/>
          <a:p>
            <a:pPr eaLnBrk="1" hangingPunct="1">
              <a:lnSpc>
                <a:spcPct val="90000"/>
              </a:lnSpc>
              <a:buClr>
                <a:srgbClr val="C00F4F"/>
              </a:buClr>
            </a:pPr>
            <a:r>
              <a:rPr lang="en-US" sz="2800" dirty="0"/>
              <a:t>Sign-up for Medicare A when you turn 65 unless you contribute to an HSA</a:t>
            </a:r>
          </a:p>
          <a:p>
            <a:pPr eaLnBrk="1" hangingPunct="1">
              <a:lnSpc>
                <a:spcPct val="90000"/>
              </a:lnSpc>
              <a:buClr>
                <a:srgbClr val="C00F4F"/>
              </a:buClr>
            </a:pPr>
            <a:r>
              <a:rPr lang="en-US" sz="2800" dirty="0"/>
              <a:t>Enroll in Medicare B when both you and your spouse are retired</a:t>
            </a:r>
          </a:p>
          <a:p>
            <a:pPr eaLnBrk="1" hangingPunct="1">
              <a:lnSpc>
                <a:spcPct val="90000"/>
              </a:lnSpc>
              <a:buClr>
                <a:srgbClr val="C00F4F"/>
              </a:buClr>
            </a:pPr>
            <a:r>
              <a:rPr lang="en-US" sz="2800" dirty="0"/>
              <a:t>Get counseling on how to Supplement Medicare </a:t>
            </a:r>
          </a:p>
          <a:p>
            <a:pPr eaLnBrk="1" hangingPunct="1">
              <a:lnSpc>
                <a:spcPct val="90000"/>
              </a:lnSpc>
              <a:buClr>
                <a:srgbClr val="C00F4F"/>
              </a:buClr>
            </a:pPr>
            <a:r>
              <a:rPr lang="en-US" sz="2800" dirty="0"/>
              <a:t>Review your Medicare coverage choices annually</a:t>
            </a:r>
          </a:p>
          <a:p>
            <a:pPr eaLnBrk="1" hangingPunct="1">
              <a:lnSpc>
                <a:spcPct val="90000"/>
              </a:lnSpc>
              <a:buClr>
                <a:srgbClr val="C00F4F"/>
              </a:buClr>
            </a:pPr>
            <a:r>
              <a:rPr lang="en-US" sz="2800" dirty="0"/>
              <a:t>There are financial assistance programs available for low income beneficiaries- Berks Encore can help screen for assistance</a:t>
            </a:r>
          </a:p>
          <a:p>
            <a:pPr eaLnBrk="1" hangingPunct="1">
              <a:lnSpc>
                <a:spcPct val="90000"/>
              </a:lnSpc>
              <a:buClr>
                <a:srgbClr val="C00F4F"/>
              </a:buClr>
            </a:pPr>
            <a:r>
              <a:rPr lang="en-US" sz="2800" dirty="0"/>
              <a:t>Keep in mind your possible care needs for later in life</a:t>
            </a:r>
            <a:endParaRPr lang="en-US" sz="2400" dirty="0"/>
          </a:p>
          <a:p>
            <a:pPr eaLnBrk="1" hangingPunct="1">
              <a:lnSpc>
                <a:spcPct val="90000"/>
              </a:lnSpc>
              <a:buClr>
                <a:srgbClr val="C00F4F"/>
              </a:buClr>
              <a:buFont typeface="Times" pitchFamily="18" charset="0"/>
              <a:buChar char="•"/>
            </a:pP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609600"/>
            <a:ext cx="8610600" cy="1143000"/>
          </a:xfrm>
        </p:spPr>
        <p:txBody>
          <a:bodyPr/>
          <a:lstStyle/>
          <a:p>
            <a:pPr eaLnBrk="1" hangingPunct="1"/>
            <a:r>
              <a:rPr lang="en-US" sz="6000" b="1">
                <a:solidFill>
                  <a:srgbClr val="C00F4F"/>
                </a:solidFill>
              </a:rPr>
              <a:t>APPRISE</a:t>
            </a:r>
            <a:endParaRPr lang="en-US" sz="6000" b="1">
              <a:solidFill>
                <a:srgbClr val="62078C"/>
              </a:solidFill>
            </a:endParaRPr>
          </a:p>
        </p:txBody>
      </p:sp>
      <p:sp>
        <p:nvSpPr>
          <p:cNvPr id="26627" name="Rectangle 3"/>
          <p:cNvSpPr>
            <a:spLocks noGrp="1" noChangeArrowheads="1"/>
          </p:cNvSpPr>
          <p:nvPr>
            <p:ph idx="1"/>
          </p:nvPr>
        </p:nvSpPr>
        <p:spPr>
          <a:xfrm>
            <a:off x="952500" y="1828800"/>
            <a:ext cx="7277100" cy="4114800"/>
          </a:xfrm>
        </p:spPr>
        <p:txBody>
          <a:bodyPr/>
          <a:lstStyle/>
          <a:p>
            <a:pPr eaLnBrk="1" hangingPunct="1">
              <a:buClr>
                <a:srgbClr val="C00F4F"/>
              </a:buClr>
              <a:buFont typeface="Times" pitchFamily="18" charset="0"/>
              <a:buChar char="•"/>
            </a:pPr>
            <a:r>
              <a:rPr lang="en-US" sz="2800" dirty="0"/>
              <a:t>Free, public program of PA Department of Aging</a:t>
            </a:r>
          </a:p>
          <a:p>
            <a:pPr eaLnBrk="1" hangingPunct="1">
              <a:buClr>
                <a:srgbClr val="C00F4F"/>
              </a:buClr>
              <a:buFont typeface="Times" pitchFamily="18" charset="0"/>
              <a:buChar char="•"/>
            </a:pPr>
            <a:r>
              <a:rPr lang="en-US" sz="2800" dirty="0"/>
              <a:t>Unbiased Advice</a:t>
            </a:r>
          </a:p>
          <a:p>
            <a:pPr eaLnBrk="1" hangingPunct="1">
              <a:buClr>
                <a:srgbClr val="C00F4F"/>
              </a:buClr>
              <a:buFont typeface="Times" pitchFamily="18" charset="0"/>
              <a:buChar char="•"/>
            </a:pPr>
            <a:r>
              <a:rPr lang="en-US" sz="2800" dirty="0"/>
              <a:t>Do no sell or endorse any insurance plans</a:t>
            </a:r>
          </a:p>
          <a:p>
            <a:pPr eaLnBrk="1" hangingPunct="1">
              <a:buClr>
                <a:srgbClr val="C00F4F"/>
              </a:buClr>
              <a:buFont typeface="Times" pitchFamily="18" charset="0"/>
              <a:buChar char="•"/>
            </a:pPr>
            <a:r>
              <a:rPr lang="en-US" sz="2800" dirty="0"/>
              <a:t>Berks Co. APPRISE staff work at Berks Encore plus numerous volunteers </a:t>
            </a:r>
          </a:p>
          <a:p>
            <a:pPr eaLnBrk="1" hangingPunct="1">
              <a:buClr>
                <a:srgbClr val="C00F4F"/>
              </a:buClr>
              <a:buFont typeface="Times" pitchFamily="18" charset="0"/>
              <a:buNone/>
            </a:pPr>
            <a:endParaRPr lang="en-US" sz="2800" dirty="0"/>
          </a:p>
        </p:txBody>
      </p:sp>
      <p:sp>
        <p:nvSpPr>
          <p:cNvPr id="26628" name="Text Box 5"/>
          <p:cNvSpPr txBox="1">
            <a:spLocks noChangeArrowheads="1"/>
          </p:cNvSpPr>
          <p:nvPr/>
        </p:nvSpPr>
        <p:spPr bwMode="auto">
          <a:xfrm>
            <a:off x="990600" y="4572000"/>
            <a:ext cx="4419600" cy="1323975"/>
          </a:xfrm>
          <a:prstGeom prst="rect">
            <a:avLst/>
          </a:prstGeom>
          <a:noFill/>
          <a:ln w="9525">
            <a:noFill/>
            <a:miter lim="800000"/>
            <a:headEnd/>
            <a:tailEnd/>
          </a:ln>
        </p:spPr>
        <p:txBody>
          <a:bodyPr>
            <a:spAutoFit/>
          </a:bodyPr>
          <a:lstStyle/>
          <a:p>
            <a:pPr algn="ctr">
              <a:spcBef>
                <a:spcPct val="20000"/>
              </a:spcBef>
            </a:pPr>
            <a:r>
              <a:rPr lang="en-US" sz="2800">
                <a:latin typeface="Calibri" pitchFamily="34" charset="0"/>
              </a:rPr>
              <a:t>Call us at</a:t>
            </a:r>
            <a:br>
              <a:rPr lang="en-US" sz="2800">
                <a:latin typeface="Calibri" pitchFamily="34" charset="0"/>
              </a:rPr>
            </a:br>
            <a:r>
              <a:rPr lang="en-US" sz="2800">
                <a:latin typeface="Calibri" pitchFamily="34" charset="0"/>
              </a:rPr>
              <a:t> 610-374-3195 x208</a:t>
            </a:r>
          </a:p>
          <a:p>
            <a:pPr eaLnBrk="0" hangingPunct="0"/>
            <a:endParaRPr lang="en-US"/>
          </a:p>
        </p:txBody>
      </p:sp>
      <p:pic>
        <p:nvPicPr>
          <p:cNvPr id="26630" name="Picture 6" descr="PDA Logo to be used by APPRISE.jpg"/>
          <p:cNvPicPr>
            <a:picLocks noChangeAspect="1"/>
          </p:cNvPicPr>
          <p:nvPr/>
        </p:nvPicPr>
        <p:blipFill>
          <a:blip r:embed="rId3" cstate="print"/>
          <a:srcRect/>
          <a:stretch>
            <a:fillRect/>
          </a:stretch>
        </p:blipFill>
        <p:spPr bwMode="auto">
          <a:xfrm>
            <a:off x="685800" y="5638800"/>
            <a:ext cx="3762375" cy="904875"/>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3645693"/>
            <a:ext cx="3176588" cy="317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04800" y="381000"/>
            <a:ext cx="8610600" cy="1143000"/>
          </a:xfrm>
        </p:spPr>
        <p:txBody>
          <a:bodyPr rtlCol="0">
            <a:normAutofit fontScale="90000"/>
          </a:bodyPr>
          <a:lstStyle/>
          <a:p>
            <a:pPr eaLnBrk="1" fontAlgn="auto" hangingPunct="1">
              <a:spcAft>
                <a:spcPts val="0"/>
              </a:spcAft>
              <a:defRPr/>
            </a:pPr>
            <a:r>
              <a:rPr lang="en-US" sz="6000" b="1">
                <a:solidFill>
                  <a:srgbClr val="62078C"/>
                </a:solidFill>
              </a:rPr>
              <a:t>Who Can Help?</a:t>
            </a:r>
            <a:br>
              <a:rPr lang="en-US" sz="6000" b="1">
                <a:solidFill>
                  <a:srgbClr val="62078C"/>
                </a:solidFill>
              </a:rPr>
            </a:br>
            <a:endParaRPr lang="en-US"/>
          </a:p>
        </p:txBody>
      </p:sp>
      <p:sp>
        <p:nvSpPr>
          <p:cNvPr id="33795" name="Rectangle 3"/>
          <p:cNvSpPr>
            <a:spLocks noGrp="1" noChangeArrowheads="1"/>
          </p:cNvSpPr>
          <p:nvPr>
            <p:ph idx="1"/>
          </p:nvPr>
        </p:nvSpPr>
        <p:spPr>
          <a:xfrm>
            <a:off x="609600" y="1600200"/>
            <a:ext cx="7886700" cy="3352800"/>
          </a:xfrm>
        </p:spPr>
        <p:txBody>
          <a:bodyPr rtlCol="0">
            <a:normAutofit/>
          </a:bodyPr>
          <a:lstStyle/>
          <a:p>
            <a:pPr eaLnBrk="1" fontAlgn="auto" hangingPunct="1">
              <a:lnSpc>
                <a:spcPct val="90000"/>
              </a:lnSpc>
              <a:spcAft>
                <a:spcPts val="0"/>
              </a:spcAft>
              <a:buClr>
                <a:srgbClr val="C00F4F"/>
              </a:buClr>
              <a:buFontTx/>
              <a:buNone/>
              <a:defRPr/>
            </a:pPr>
            <a:r>
              <a:rPr lang="en-US" sz="2800" b="1" dirty="0"/>
              <a:t>APPRISE Counselors at Berks Encore</a:t>
            </a:r>
          </a:p>
          <a:p>
            <a:pPr eaLnBrk="1" fontAlgn="auto" hangingPunct="1">
              <a:lnSpc>
                <a:spcPct val="90000"/>
              </a:lnSpc>
              <a:spcAft>
                <a:spcPts val="0"/>
              </a:spcAft>
              <a:buClr>
                <a:srgbClr val="C00F4F"/>
              </a:buClr>
              <a:buFont typeface="Times" charset="0"/>
              <a:buChar char="•"/>
              <a:defRPr/>
            </a:pPr>
            <a:r>
              <a:rPr lang="en-US" sz="2400" dirty="0"/>
              <a:t>Call for individual counseling at 610-374-3195 x208</a:t>
            </a:r>
          </a:p>
          <a:p>
            <a:pPr eaLnBrk="1" fontAlgn="auto" hangingPunct="1">
              <a:lnSpc>
                <a:spcPct val="90000"/>
              </a:lnSpc>
              <a:spcAft>
                <a:spcPts val="0"/>
              </a:spcAft>
              <a:buClr>
                <a:srgbClr val="C00F4F"/>
              </a:buClr>
              <a:buFont typeface="Times" charset="0"/>
              <a:buChar char="•"/>
              <a:defRPr/>
            </a:pPr>
            <a:r>
              <a:rPr lang="en-US" sz="2400" dirty="0"/>
              <a:t>Get information on Berks Co. Medicare Plans at </a:t>
            </a:r>
            <a:r>
              <a:rPr lang="en-US" sz="2400" b="1" dirty="0">
                <a:hlinkClick r:id="rId3"/>
              </a:rPr>
              <a:t>www.BerksEncore.org</a:t>
            </a:r>
            <a:endParaRPr lang="en-US" sz="2400" dirty="0"/>
          </a:p>
          <a:p>
            <a:pPr eaLnBrk="1" fontAlgn="auto" hangingPunct="1">
              <a:lnSpc>
                <a:spcPct val="90000"/>
              </a:lnSpc>
              <a:spcAft>
                <a:spcPts val="0"/>
              </a:spcAft>
              <a:buClr>
                <a:srgbClr val="C00F4F"/>
              </a:buClr>
              <a:buFont typeface="Times" charset="0"/>
              <a:buChar char="•"/>
              <a:defRPr/>
            </a:pPr>
            <a:r>
              <a:rPr lang="en-US" sz="2400" b="1" dirty="0"/>
              <a:t>Attend educational seminars –  monthly schedule on </a:t>
            </a:r>
            <a:r>
              <a:rPr lang="en-US" sz="2400" b="1" dirty="0">
                <a:hlinkClick r:id="rId3"/>
              </a:rPr>
              <a:t>www.BerksEncore.org</a:t>
            </a:r>
            <a:endParaRPr lang="en-US" sz="2400" b="1" dirty="0"/>
          </a:p>
          <a:p>
            <a:pPr eaLnBrk="1" fontAlgn="auto" hangingPunct="1">
              <a:lnSpc>
                <a:spcPct val="90000"/>
              </a:lnSpc>
              <a:spcAft>
                <a:spcPts val="0"/>
              </a:spcAft>
              <a:buClr>
                <a:srgbClr val="C00F4F"/>
              </a:buClr>
              <a:buFont typeface="Times" charset="0"/>
              <a:buChar char="•"/>
              <a:defRPr/>
            </a:pPr>
            <a:r>
              <a:rPr lang="en-US" sz="2400" b="1" dirty="0"/>
              <a:t>Updates for Annual Enrollment starting Oct 1, 2020</a:t>
            </a:r>
          </a:p>
          <a:p>
            <a:pPr eaLnBrk="1" fontAlgn="auto" hangingPunct="1">
              <a:lnSpc>
                <a:spcPct val="90000"/>
              </a:lnSpc>
              <a:spcAft>
                <a:spcPts val="0"/>
              </a:spcAft>
              <a:buClr>
                <a:srgbClr val="C00F4F"/>
              </a:buClr>
              <a:buFont typeface="Times" charset="0"/>
              <a:buChar char="•"/>
              <a:defRPr/>
            </a:pPr>
            <a:r>
              <a:rPr lang="en-US" sz="2400" b="1" dirty="0">
                <a:hlinkClick r:id="rId4"/>
              </a:rPr>
              <a:t>www.Medicare.gov</a:t>
            </a:r>
            <a:r>
              <a:rPr lang="en-US" sz="2400" b="1" dirty="0"/>
              <a:t>  and </a:t>
            </a:r>
            <a:r>
              <a:rPr lang="en-US" sz="2400" b="1" dirty="0">
                <a:hlinkClick r:id="rId5"/>
              </a:rPr>
              <a:t>www.MyMedicare.gov</a:t>
            </a:r>
            <a:r>
              <a:rPr lang="en-US" sz="2400" b="1" dirty="0"/>
              <a:t> </a:t>
            </a:r>
          </a:p>
          <a:p>
            <a:pPr eaLnBrk="1" fontAlgn="auto" hangingPunct="1">
              <a:lnSpc>
                <a:spcPct val="90000"/>
              </a:lnSpc>
              <a:spcAft>
                <a:spcPts val="0"/>
              </a:spcAft>
              <a:buClr>
                <a:srgbClr val="C00F4F"/>
              </a:buClr>
              <a:buFont typeface="Times" charset="0"/>
              <a:buChar char="•"/>
              <a:defRPr/>
            </a:pPr>
            <a:endParaRPr lang="en-US" sz="2400" b="1" dirty="0"/>
          </a:p>
          <a:p>
            <a:pPr eaLnBrk="1" fontAlgn="auto" hangingPunct="1">
              <a:lnSpc>
                <a:spcPct val="90000"/>
              </a:lnSpc>
              <a:spcAft>
                <a:spcPts val="0"/>
              </a:spcAft>
              <a:buClr>
                <a:srgbClr val="C00F4F"/>
              </a:buClr>
              <a:buFont typeface="Times" charset="0"/>
              <a:buChar char="•"/>
              <a:defRPr/>
            </a:pPr>
            <a:endParaRPr lang="en-US" sz="2400" b="1" dirty="0"/>
          </a:p>
          <a:p>
            <a:pPr eaLnBrk="1" fontAlgn="auto" hangingPunct="1">
              <a:lnSpc>
                <a:spcPct val="90000"/>
              </a:lnSpc>
              <a:spcAft>
                <a:spcPts val="0"/>
              </a:spcAft>
              <a:buClr>
                <a:srgbClr val="C00F4F"/>
              </a:buClr>
              <a:buFont typeface="Times" charset="0"/>
              <a:buChar char="•"/>
              <a:defRPr/>
            </a:pPr>
            <a:endParaRPr lang="en-US" sz="2400" b="1" dirty="0"/>
          </a:p>
          <a:p>
            <a:pPr eaLnBrk="1" fontAlgn="auto" hangingPunct="1">
              <a:lnSpc>
                <a:spcPct val="90000"/>
              </a:lnSpc>
              <a:spcAft>
                <a:spcPts val="0"/>
              </a:spcAft>
              <a:buClr>
                <a:srgbClr val="C00F4F"/>
              </a:buClr>
              <a:buFont typeface="Times" charset="0"/>
              <a:buChar char="•"/>
              <a:defRPr/>
            </a:pP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6000" b="1">
                <a:solidFill>
                  <a:srgbClr val="62078C"/>
                </a:solidFill>
              </a:rPr>
              <a:t>Getting Ready for Medicare</a:t>
            </a:r>
            <a:endParaRPr lang="en-US"/>
          </a:p>
        </p:txBody>
      </p:sp>
      <p:sp>
        <p:nvSpPr>
          <p:cNvPr id="27651" name="Rectangle 3"/>
          <p:cNvSpPr>
            <a:spLocks noGrp="1" noChangeArrowheads="1"/>
          </p:cNvSpPr>
          <p:nvPr>
            <p:ph idx="1"/>
          </p:nvPr>
        </p:nvSpPr>
        <p:spPr>
          <a:xfrm>
            <a:off x="685800" y="2209800"/>
            <a:ext cx="7772400" cy="3886200"/>
          </a:xfrm>
        </p:spPr>
        <p:txBody>
          <a:bodyPr/>
          <a:lstStyle/>
          <a:p>
            <a:pPr eaLnBrk="1" hangingPunct="1"/>
            <a:r>
              <a:rPr lang="en-US" sz="2800" dirty="0">
                <a:ea typeface="Calibri" pitchFamily="34" charset="0"/>
                <a:cs typeface="Calibri" pitchFamily="34" charset="0"/>
              </a:rPr>
              <a:t>What is Medicare</a:t>
            </a:r>
          </a:p>
          <a:p>
            <a:pPr eaLnBrk="1" hangingPunct="1"/>
            <a:r>
              <a:rPr lang="en-US" sz="2800" dirty="0">
                <a:ea typeface="Calibri" pitchFamily="34" charset="0"/>
                <a:cs typeface="Calibri" pitchFamily="34" charset="0"/>
              </a:rPr>
              <a:t>When and how to apply?</a:t>
            </a:r>
          </a:p>
          <a:p>
            <a:pPr eaLnBrk="1" hangingPunct="1"/>
            <a:r>
              <a:rPr lang="en-US" sz="2800" dirty="0">
                <a:ea typeface="Calibri" pitchFamily="34" charset="0"/>
                <a:cs typeface="Calibri" pitchFamily="34" charset="0"/>
              </a:rPr>
              <a:t>What are the different parts of Medicare?</a:t>
            </a:r>
          </a:p>
          <a:p>
            <a:pPr eaLnBrk="1" hangingPunct="1"/>
            <a:r>
              <a:rPr lang="en-US" sz="2800" dirty="0">
                <a:ea typeface="Calibri" pitchFamily="34" charset="0"/>
                <a:cs typeface="Calibri" pitchFamily="34" charset="0"/>
              </a:rPr>
              <a:t>What does Medicare cover?</a:t>
            </a:r>
          </a:p>
          <a:p>
            <a:pPr eaLnBrk="1" hangingPunct="1"/>
            <a:r>
              <a:rPr lang="en-US" sz="2800" dirty="0">
                <a:ea typeface="Calibri" pitchFamily="34" charset="0"/>
                <a:cs typeface="Calibri" pitchFamily="34" charset="0"/>
              </a:rPr>
              <a:t>How much does Medicare cost?</a:t>
            </a:r>
          </a:p>
          <a:p>
            <a:pPr eaLnBrk="1" hangingPunct="1"/>
            <a:r>
              <a:rPr lang="en-US" sz="2800" dirty="0">
                <a:ea typeface="Calibri" pitchFamily="34" charset="0"/>
                <a:cs typeface="Calibri" pitchFamily="34" charset="0"/>
              </a:rPr>
              <a:t>How to Supplement Medicare coverage</a:t>
            </a:r>
          </a:p>
          <a:p>
            <a:pPr marL="0" indent="0" eaLnBrk="1" hangingPunct="1">
              <a:lnSpc>
                <a:spcPct val="90000"/>
              </a:lnSpc>
              <a:buNone/>
            </a:pP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6000" b="1">
                <a:solidFill>
                  <a:srgbClr val="62078C"/>
                </a:solidFill>
              </a:rPr>
              <a:t>What is Medicare?</a:t>
            </a:r>
            <a:endParaRPr lang="en-US"/>
          </a:p>
        </p:txBody>
      </p:sp>
      <p:sp>
        <p:nvSpPr>
          <p:cNvPr id="28675" name="Rectangle 3"/>
          <p:cNvSpPr>
            <a:spLocks noGrp="1" noChangeArrowheads="1"/>
          </p:cNvSpPr>
          <p:nvPr>
            <p:ph idx="1"/>
          </p:nvPr>
        </p:nvSpPr>
        <p:spPr/>
        <p:txBody>
          <a:bodyPr/>
          <a:lstStyle/>
          <a:p>
            <a:pPr eaLnBrk="1" hangingPunct="1">
              <a:lnSpc>
                <a:spcPct val="90000"/>
              </a:lnSpc>
              <a:buClr>
                <a:srgbClr val="C00F4F"/>
              </a:buClr>
              <a:buFont typeface="Times" pitchFamily="18" charset="0"/>
              <a:buChar char="•"/>
            </a:pPr>
            <a:r>
              <a:rPr lang="en-US" sz="2800" dirty="0"/>
              <a:t>A federal health insurance program for</a:t>
            </a:r>
          </a:p>
          <a:p>
            <a:pPr lvl="1" eaLnBrk="1" hangingPunct="1">
              <a:lnSpc>
                <a:spcPct val="90000"/>
              </a:lnSpc>
              <a:buClr>
                <a:srgbClr val="C00F4F"/>
              </a:buClr>
              <a:buFont typeface="Times" pitchFamily="18" charset="0"/>
              <a:buChar char="•"/>
            </a:pPr>
            <a:r>
              <a:rPr lang="en-US" sz="2400" dirty="0"/>
              <a:t>People  age 65 years or older</a:t>
            </a:r>
          </a:p>
          <a:p>
            <a:pPr lvl="1" eaLnBrk="1" hangingPunct="1">
              <a:lnSpc>
                <a:spcPct val="90000"/>
              </a:lnSpc>
              <a:buClr>
                <a:srgbClr val="C00F4F"/>
              </a:buClr>
              <a:buFont typeface="Times" pitchFamily="18" charset="0"/>
              <a:buChar char="•"/>
            </a:pPr>
            <a:r>
              <a:rPr lang="en-US" sz="2400" dirty="0"/>
              <a:t>People under age 65 with certain disabilities</a:t>
            </a:r>
          </a:p>
          <a:p>
            <a:pPr eaLnBrk="1" hangingPunct="1">
              <a:lnSpc>
                <a:spcPct val="90000"/>
              </a:lnSpc>
              <a:buClr>
                <a:srgbClr val="C00F4F"/>
              </a:buClr>
              <a:buFont typeface="Times" pitchFamily="18" charset="0"/>
              <a:buChar char="•"/>
            </a:pPr>
            <a:r>
              <a:rPr lang="en-US" sz="2800" dirty="0"/>
              <a:t>You must be a US Citizen or legal immigrant for at least five years.</a:t>
            </a:r>
          </a:p>
          <a:p>
            <a:pPr eaLnBrk="1" hangingPunct="1">
              <a:lnSpc>
                <a:spcPct val="90000"/>
              </a:lnSpc>
              <a:buClr>
                <a:srgbClr val="C00F4F"/>
              </a:buClr>
              <a:buFont typeface="Times" pitchFamily="18" charset="0"/>
              <a:buNone/>
            </a:pPr>
            <a:endParaRPr lang="en-US" sz="2800" dirty="0"/>
          </a:p>
          <a:p>
            <a:pPr eaLnBrk="1" hangingPunct="1">
              <a:lnSpc>
                <a:spcPct val="90000"/>
              </a:lnSpc>
              <a:buClr>
                <a:srgbClr val="C00F4F"/>
              </a:buClr>
              <a:buFont typeface="Times" pitchFamily="18" charset="0"/>
              <a:buNone/>
            </a:pPr>
            <a:endParaRPr lang="en-US" sz="2800" dirty="0"/>
          </a:p>
          <a:p>
            <a:pPr algn="ctr" eaLnBrk="1" hangingPunct="1">
              <a:lnSpc>
                <a:spcPct val="90000"/>
              </a:lnSpc>
              <a:buClr>
                <a:srgbClr val="C00F4F"/>
              </a:buClr>
              <a:buFont typeface="Times" pitchFamily="18" charset="0"/>
              <a:buNone/>
            </a:pPr>
            <a:r>
              <a:rPr lang="en-US" sz="2400" dirty="0"/>
              <a:t>Medi</a:t>
            </a:r>
            <a:r>
              <a:rPr lang="en-US" sz="2400" b="1" dirty="0"/>
              <a:t>care</a:t>
            </a:r>
            <a:r>
              <a:rPr lang="en-US" sz="2400" dirty="0">
                <a:solidFill>
                  <a:srgbClr val="C00F4F"/>
                </a:solidFill>
              </a:rPr>
              <a:t> </a:t>
            </a:r>
            <a:r>
              <a:rPr lang="en-US" sz="2400" dirty="0"/>
              <a:t>is not the same as Medi</a:t>
            </a:r>
            <a:r>
              <a:rPr lang="en-US" sz="2400" b="1" dirty="0"/>
              <a:t>caid</a:t>
            </a:r>
            <a:r>
              <a:rPr lang="en-US" sz="2400" dirty="0">
                <a:solidFill>
                  <a:srgbClr val="C00F4F"/>
                </a:solidFill>
              </a:rPr>
              <a:t>.</a:t>
            </a:r>
            <a:endParaRPr lang="en-US" sz="2800" dirty="0"/>
          </a:p>
          <a:p>
            <a:pPr eaLnBrk="1" hangingPunct="1">
              <a:lnSpc>
                <a:spcPct val="90000"/>
              </a:lnSpc>
            </a:pP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00" y="2667000"/>
            <a:ext cx="4343400" cy="76200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n-US" dirty="0"/>
              <a:t>Part B: Medical Insurance</a:t>
            </a:r>
          </a:p>
        </p:txBody>
      </p:sp>
      <p:sp>
        <p:nvSpPr>
          <p:cNvPr id="4" name="Rectangle 3"/>
          <p:cNvSpPr/>
          <p:nvPr/>
        </p:nvSpPr>
        <p:spPr>
          <a:xfrm>
            <a:off x="2667000" y="1600200"/>
            <a:ext cx="4343400" cy="76200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n-US" dirty="0"/>
              <a:t>Part A: Hospital Insurance</a:t>
            </a:r>
          </a:p>
        </p:txBody>
      </p:sp>
      <p:sp>
        <p:nvSpPr>
          <p:cNvPr id="5" name="Rectangle 4"/>
          <p:cNvSpPr/>
          <p:nvPr/>
        </p:nvSpPr>
        <p:spPr>
          <a:xfrm>
            <a:off x="2667000" y="3657600"/>
            <a:ext cx="4419600" cy="114300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n-US" dirty="0"/>
              <a:t>Part C: Medicare Advantage </a:t>
            </a:r>
            <a:r>
              <a:rPr lang="en-US" sz="2000" dirty="0"/>
              <a:t>(Includes Part A &amp; B and usually D) </a:t>
            </a:r>
          </a:p>
        </p:txBody>
      </p:sp>
      <p:sp>
        <p:nvSpPr>
          <p:cNvPr id="6" name="Rectangle 5"/>
          <p:cNvSpPr/>
          <p:nvPr/>
        </p:nvSpPr>
        <p:spPr>
          <a:xfrm>
            <a:off x="2667000" y="5105400"/>
            <a:ext cx="4419600" cy="83820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n-US" dirty="0"/>
              <a:t>Part D: Medicare Prescription Drug Coverage</a:t>
            </a:r>
          </a:p>
        </p:txBody>
      </p:sp>
      <p:sp>
        <p:nvSpPr>
          <p:cNvPr id="8" name="TextBox 7"/>
          <p:cNvSpPr txBox="1"/>
          <p:nvPr/>
        </p:nvSpPr>
        <p:spPr>
          <a:xfrm>
            <a:off x="228600" y="457200"/>
            <a:ext cx="8534400" cy="646113"/>
          </a:xfrm>
          <a:prstGeom prst="rect">
            <a:avLst/>
          </a:prstGeom>
          <a:noFill/>
        </p:spPr>
        <p:txBody>
          <a:bodyPr>
            <a:spAutoFit/>
          </a:bodyPr>
          <a:lstStyle/>
          <a:p>
            <a:pPr algn="ctr">
              <a:defRPr/>
            </a:pPr>
            <a:r>
              <a:rPr lang="en-US" sz="3600" b="1" dirty="0">
                <a:solidFill>
                  <a:srgbClr val="7030A0"/>
                </a:solidFill>
                <a:latin typeface="+mj-lt"/>
                <a:cs typeface="Arial" charset="0"/>
              </a:rPr>
              <a:t>What are the different Parts to Medicare?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6000" b="1">
                <a:solidFill>
                  <a:srgbClr val="62078C"/>
                </a:solidFill>
              </a:rPr>
              <a:t>How Do I Enroll?</a:t>
            </a:r>
            <a:endParaRPr lang="en-US"/>
          </a:p>
        </p:txBody>
      </p:sp>
      <p:graphicFrame>
        <p:nvGraphicFramePr>
          <p:cNvPr id="9267" name="Group 51"/>
          <p:cNvGraphicFramePr>
            <a:graphicFrameLocks noGrp="1"/>
          </p:cNvGraphicFramePr>
          <p:nvPr/>
        </p:nvGraphicFramePr>
        <p:xfrm>
          <a:off x="685800" y="1905000"/>
          <a:ext cx="7848600" cy="3403600"/>
        </p:xfrm>
        <a:graphic>
          <a:graphicData uri="http://schemas.openxmlformats.org/drawingml/2006/table">
            <a:tbl>
              <a:tblPr/>
              <a:tblGrid>
                <a:gridCol w="3924300">
                  <a:extLst>
                    <a:ext uri="{9D8B030D-6E8A-4147-A177-3AD203B41FA5}">
                      <a16:colId xmlns:a16="http://schemas.microsoft.com/office/drawing/2014/main" val="20000"/>
                    </a:ext>
                  </a:extLst>
                </a:gridCol>
                <a:gridCol w="3924300">
                  <a:extLst>
                    <a:ext uri="{9D8B030D-6E8A-4147-A177-3AD203B41FA5}">
                      <a16:colId xmlns:a16="http://schemas.microsoft.com/office/drawing/2014/main" val="20001"/>
                    </a:ext>
                  </a:extLst>
                </a:gridCol>
              </a:tblGrid>
              <a:tr h="660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C00F4F"/>
                          </a:solidFill>
                          <a:effectLst/>
                          <a:latin typeface="Calibri" charset="0"/>
                          <a:ea typeface="ＭＳ Ｐゴシック" charset="-128"/>
                        </a:rPr>
                        <a:t>If…</a:t>
                      </a:r>
                      <a:endParaRPr kumimoji="0" lang="en-US" sz="2800" b="0" i="0" u="none" strike="noStrike" cap="none" normalizeH="0" baseline="0">
                        <a:ln>
                          <a:noFill/>
                        </a:ln>
                        <a:solidFill>
                          <a:schemeClr val="tx1"/>
                        </a:solidFill>
                        <a:effectLst/>
                        <a:latin typeface="Calibri"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C00F4F"/>
                          </a:solidFill>
                          <a:effectLst/>
                          <a:latin typeface="Calibri" charset="0"/>
                          <a:ea typeface="ＭＳ Ｐゴシック" charset="-128"/>
                        </a:rPr>
                        <a:t>Then…</a:t>
                      </a:r>
                      <a:endParaRPr kumimoji="0" lang="en-US" sz="2800" b="0" i="0" u="none" strike="noStrike" cap="none" normalizeH="0" baseline="0">
                        <a:ln>
                          <a:noFill/>
                        </a:ln>
                        <a:solidFill>
                          <a:schemeClr val="tx1"/>
                        </a:solidFill>
                        <a:effectLst/>
                        <a:latin typeface="Calibri"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55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Calibri" charset="0"/>
                          <a:ea typeface="ＭＳ Ｐゴシック" charset="-128"/>
                        </a:rPr>
                        <a:t>You get Social Security retirement or disability payments</a:t>
                      </a:r>
                      <a:endParaRPr kumimoji="0" lang="en-US" sz="2400" b="1" i="0" u="none" strike="noStrike" cap="none" normalizeH="0" baseline="0">
                        <a:ln>
                          <a:noFill/>
                        </a:ln>
                        <a:solidFill>
                          <a:schemeClr val="tx1"/>
                        </a:solidFill>
                        <a:effectLst/>
                        <a:latin typeface="Calibri"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Calibri" charset="0"/>
                          <a:ea typeface="ＭＳ Ｐゴシック" charset="-128"/>
                        </a:rPr>
                        <a:t>You will be enrolled automatically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54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Calibri" charset="0"/>
                          <a:ea typeface="ＭＳ Ｐゴシック" charset="-128"/>
                        </a:rPr>
                        <a:t>You will soon turn 65 years 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Calibri" charset="0"/>
                          <a:ea typeface="ＭＳ Ｐゴシック" charset="-128"/>
                        </a:rPr>
                        <a:t>You should contact the Social Security Administration to sign up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0737" name="Text Box 52"/>
          <p:cNvSpPr txBox="1">
            <a:spLocks noChangeArrowheads="1"/>
          </p:cNvSpPr>
          <p:nvPr/>
        </p:nvSpPr>
        <p:spPr bwMode="auto">
          <a:xfrm>
            <a:off x="2328863" y="5565775"/>
            <a:ext cx="3938587" cy="461963"/>
          </a:xfrm>
          <a:prstGeom prst="rect">
            <a:avLst/>
          </a:prstGeom>
          <a:noFill/>
          <a:ln w="9525">
            <a:noFill/>
            <a:miter lim="800000"/>
            <a:headEnd/>
            <a:tailEnd/>
          </a:ln>
        </p:spPr>
        <p:txBody>
          <a:bodyPr wrap="none">
            <a:spAutoFit/>
          </a:bodyPr>
          <a:lstStyle/>
          <a:p>
            <a:pPr eaLnBrk="0" hangingPunct="0"/>
            <a:r>
              <a:rPr lang="en-US" b="1">
                <a:latin typeface="Calibri" pitchFamily="34" charset="0"/>
              </a:rPr>
              <a:t>Enroll online at www.ssa.gov.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6303" y="288334"/>
            <a:ext cx="8264770" cy="1242382"/>
          </a:xfrm>
        </p:spPr>
        <p:txBody>
          <a:bodyPr/>
          <a:lstStyle/>
          <a:p>
            <a:pPr algn="ctr"/>
            <a:r>
              <a:rPr lang="en-US" sz="2700" dirty="0">
                <a:solidFill>
                  <a:srgbClr val="7030A0"/>
                </a:solidFill>
                <a:latin typeface="+mn-lt"/>
              </a:rPr>
              <a:t>What does the new Medicare Card look like?</a:t>
            </a:r>
          </a:p>
        </p:txBody>
      </p:sp>
      <p:sp>
        <p:nvSpPr>
          <p:cNvPr id="3" name="Text Placeholder 2"/>
          <p:cNvSpPr>
            <a:spLocks noGrp="1"/>
          </p:cNvSpPr>
          <p:nvPr>
            <p:ph type="body" sz="quarter" idx="10"/>
          </p:nvPr>
        </p:nvSpPr>
        <p:spPr>
          <a:xfrm>
            <a:off x="572481" y="834340"/>
            <a:ext cx="3748106" cy="5642660"/>
          </a:xfrm>
        </p:spPr>
        <p:txBody>
          <a:bodyPr/>
          <a:lstStyle/>
          <a:p>
            <a:pPr>
              <a:lnSpc>
                <a:spcPct val="100000"/>
              </a:lnSpc>
              <a:spcBef>
                <a:spcPts val="450"/>
              </a:spcBef>
            </a:pPr>
            <a:r>
              <a:rPr lang="en-US" dirty="0"/>
              <a:t>It has your</a:t>
            </a:r>
          </a:p>
          <a:p>
            <a:pPr lvl="1">
              <a:lnSpc>
                <a:spcPct val="100000"/>
              </a:lnSpc>
              <a:spcBef>
                <a:spcPts val="450"/>
              </a:spcBef>
            </a:pPr>
            <a:r>
              <a:rPr lang="en-US" dirty="0"/>
              <a:t>Name</a:t>
            </a:r>
          </a:p>
          <a:p>
            <a:pPr lvl="1">
              <a:lnSpc>
                <a:spcPct val="100000"/>
              </a:lnSpc>
              <a:spcBef>
                <a:spcPts val="450"/>
              </a:spcBef>
            </a:pPr>
            <a:r>
              <a:rPr lang="en-US" dirty="0"/>
              <a:t>New Medicare number</a:t>
            </a:r>
          </a:p>
          <a:p>
            <a:pPr lvl="1">
              <a:lnSpc>
                <a:spcPct val="100000"/>
              </a:lnSpc>
              <a:spcBef>
                <a:spcPts val="450"/>
              </a:spcBef>
            </a:pPr>
            <a:r>
              <a:rPr lang="en-US" dirty="0"/>
              <a:t>Dates that Medicare Part A and Medicare Part B coverage started</a:t>
            </a:r>
          </a:p>
          <a:p>
            <a:pPr>
              <a:lnSpc>
                <a:spcPct val="100000"/>
              </a:lnSpc>
              <a:spcBef>
                <a:spcPts val="450"/>
              </a:spcBef>
            </a:pPr>
            <a:r>
              <a:rPr lang="en-US" dirty="0"/>
              <a:t>It doesn’t have your</a:t>
            </a:r>
          </a:p>
          <a:p>
            <a:pPr lvl="1">
              <a:lnSpc>
                <a:spcPct val="100000"/>
              </a:lnSpc>
              <a:spcBef>
                <a:spcPts val="450"/>
              </a:spcBef>
            </a:pPr>
            <a:r>
              <a:rPr lang="en-US" dirty="0"/>
              <a:t>Signature</a:t>
            </a:r>
          </a:p>
          <a:p>
            <a:pPr lvl="1">
              <a:lnSpc>
                <a:spcPct val="100000"/>
              </a:lnSpc>
              <a:spcBef>
                <a:spcPts val="450"/>
              </a:spcBef>
            </a:pPr>
            <a:r>
              <a:rPr lang="en-US" dirty="0"/>
              <a:t>Social Security Number- to help combat fraud</a:t>
            </a:r>
          </a:p>
          <a:p>
            <a:pPr lvl="1">
              <a:lnSpc>
                <a:spcPct val="100000"/>
              </a:lnSpc>
              <a:spcBef>
                <a:spcPts val="450"/>
              </a:spcBef>
            </a:pPr>
            <a:r>
              <a:rPr lang="en-US" dirty="0"/>
              <a:t>Gender</a:t>
            </a:r>
          </a:p>
          <a:p>
            <a:r>
              <a:rPr lang="en-US" dirty="0"/>
              <a:t>Important: </a:t>
            </a:r>
          </a:p>
          <a:p>
            <a:pPr marL="600075" lvl="1" indent="-257175">
              <a:buFont typeface="Arial" panose="020B0604020202020204" pitchFamily="34" charset="0"/>
              <a:buChar char="•"/>
            </a:pPr>
            <a:r>
              <a:rPr lang="en-US" dirty="0">
                <a:cs typeface="Times New Roman" panose="02020603050405020304" pitchFamily="18" charset="0"/>
              </a:rPr>
              <a:t>Beginning January 1, 2020, you can only use the new Medicare card and new number</a:t>
            </a:r>
          </a:p>
          <a:p>
            <a:pPr lvl="1"/>
            <a:r>
              <a:rPr lang="en-US" dirty="0"/>
              <a:t>If a beneficiary has not gotten their new card they MUST call Medicare @ 1-800-633-4227</a:t>
            </a:r>
          </a:p>
        </p:txBody>
      </p:sp>
      <p:pic>
        <p:nvPicPr>
          <p:cNvPr id="4" name="Picture 3" descr="Current Medicare card in background, new Medicare card in the foreground." title="New Card! New Number!"/>
          <p:cNvPicPr>
            <a:picLocks noChangeAspect="1"/>
          </p:cNvPicPr>
          <p:nvPr/>
        </p:nvPicPr>
        <p:blipFill>
          <a:blip r:embed="rId3"/>
          <a:stretch>
            <a:fillRect/>
          </a:stretch>
        </p:blipFill>
        <p:spPr>
          <a:xfrm>
            <a:off x="4953000" y="1020515"/>
            <a:ext cx="4001612" cy="2553986"/>
          </a:xfrm>
          <a:prstGeom prst="rect">
            <a:avLst/>
          </a:prstGeom>
        </p:spPr>
      </p:pic>
      <p:sp>
        <p:nvSpPr>
          <p:cNvPr id="6" name="Date Placeholder 5"/>
          <p:cNvSpPr>
            <a:spLocks noGrp="1"/>
          </p:cNvSpPr>
          <p:nvPr>
            <p:ph type="dt" sz="half" idx="4294967295"/>
          </p:nvPr>
        </p:nvSpPr>
        <p:spPr>
          <a:xfrm flipV="1">
            <a:off x="155996" y="5578799"/>
            <a:ext cx="72604" cy="45719"/>
          </a:xfrm>
        </p:spPr>
        <p:txBody>
          <a:bodyPr/>
          <a:lstStyle/>
          <a:p>
            <a:pPr defTabSz="685800" fontAlgn="auto">
              <a:spcBef>
                <a:spcPts val="0"/>
              </a:spcBef>
              <a:spcAft>
                <a:spcPts val="0"/>
              </a:spcAft>
              <a:defRPr/>
            </a:pPr>
            <a:endParaRPr lang="en-US" dirty="0">
              <a:solidFill>
                <a:prstClr val="black">
                  <a:tint val="75000"/>
                </a:prstClr>
              </a:solidFill>
              <a:latin typeface="Calibri" panose="020F0502020204030204"/>
              <a:ea typeface="+mn-ea"/>
            </a:endParaRPr>
          </a:p>
        </p:txBody>
      </p:sp>
      <p:sp>
        <p:nvSpPr>
          <p:cNvPr id="7" name="Footer Placeholder 6"/>
          <p:cNvSpPr>
            <a:spLocks noGrp="1"/>
          </p:cNvSpPr>
          <p:nvPr>
            <p:ph type="ftr" sz="quarter" idx="4294967295"/>
          </p:nvPr>
        </p:nvSpPr>
        <p:spPr>
          <a:xfrm>
            <a:off x="1987727" y="6472881"/>
            <a:ext cx="2965273" cy="267612"/>
          </a:xfrm>
        </p:spPr>
        <p:txBody>
          <a:bodyPr/>
          <a:lstStyle/>
          <a:p>
            <a:pPr defTabSz="685800" fontAlgn="auto">
              <a:spcBef>
                <a:spcPts val="0"/>
              </a:spcBef>
              <a:spcAft>
                <a:spcPts val="0"/>
              </a:spcAft>
              <a:defRPr/>
            </a:pPr>
            <a:r>
              <a:rPr lang="en-US" dirty="0">
                <a:solidFill>
                  <a:schemeClr val="bg1"/>
                </a:solidFill>
                <a:latin typeface="Calibri" panose="020F0502020204030204"/>
                <a:ea typeface="+mn-ea"/>
              </a:rPr>
              <a:t>Your New Medicare Card</a:t>
            </a:r>
          </a:p>
        </p:txBody>
      </p:sp>
      <p:sp>
        <p:nvSpPr>
          <p:cNvPr id="8" name="Slide Number Placeholder 7"/>
          <p:cNvSpPr>
            <a:spLocks noGrp="1"/>
          </p:cNvSpPr>
          <p:nvPr>
            <p:ph type="sldNum" sz="quarter" idx="11"/>
          </p:nvPr>
        </p:nvSpPr>
        <p:spPr>
          <a:xfrm>
            <a:off x="8400887" y="5618286"/>
            <a:ext cx="348095" cy="273844"/>
          </a:xfrm>
        </p:spPr>
        <p:txBody>
          <a:bodyPr/>
          <a:lstStyle/>
          <a:p>
            <a:pPr defTabSz="685800" fontAlgn="auto">
              <a:spcBef>
                <a:spcPts val="0"/>
              </a:spcBef>
              <a:spcAft>
                <a:spcPts val="0"/>
              </a:spcAft>
              <a:defRPr/>
            </a:pPr>
            <a:fld id="{FC4ACFE8-D096-2541-B423-85B6908FFA9E}" type="slidenum">
              <a:rPr lang="en-US">
                <a:solidFill>
                  <a:prstClr val="black">
                    <a:tint val="75000"/>
                  </a:prstClr>
                </a:solidFill>
                <a:latin typeface="Calibri" panose="020F0502020204030204"/>
                <a:ea typeface="+mn-ea"/>
              </a:rPr>
              <a:pPr defTabSz="685800" fontAlgn="auto">
                <a:spcBef>
                  <a:spcPts val="0"/>
                </a:spcBef>
                <a:spcAft>
                  <a:spcPts val="0"/>
                </a:spcAft>
                <a:defRPr/>
              </a:pPr>
              <a:t>7</a:t>
            </a:fld>
            <a:endParaRPr lang="en-US" dirty="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1541799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b="1" dirty="0">
                <a:solidFill>
                  <a:srgbClr val="7030A0"/>
                </a:solidFill>
              </a:rPr>
              <a:t>Part A: Hospital Insurance</a:t>
            </a:r>
          </a:p>
        </p:txBody>
      </p:sp>
      <p:sp>
        <p:nvSpPr>
          <p:cNvPr id="34819" name="Content Placeholder 2"/>
          <p:cNvSpPr>
            <a:spLocks noGrp="1"/>
          </p:cNvSpPr>
          <p:nvPr>
            <p:ph idx="1"/>
          </p:nvPr>
        </p:nvSpPr>
        <p:spPr>
          <a:xfrm>
            <a:off x="381000" y="1524000"/>
            <a:ext cx="8229600" cy="4525963"/>
          </a:xfrm>
        </p:spPr>
        <p:txBody>
          <a:bodyPr/>
          <a:lstStyle/>
          <a:p>
            <a:endParaRPr lang="en-US"/>
          </a:p>
          <a:p>
            <a:endParaRPr lang="en-US"/>
          </a:p>
          <a:p>
            <a:endParaRPr lang="en-US"/>
          </a:p>
          <a:p>
            <a:pPr>
              <a:buFont typeface="Arial" charset="0"/>
              <a:buNone/>
            </a:pPr>
            <a:endParaRPr lang="en-US"/>
          </a:p>
        </p:txBody>
      </p:sp>
      <p:sp>
        <p:nvSpPr>
          <p:cNvPr id="4" name="Rectangle 3"/>
          <p:cNvSpPr/>
          <p:nvPr/>
        </p:nvSpPr>
        <p:spPr>
          <a:xfrm>
            <a:off x="304800" y="1600200"/>
            <a:ext cx="3962400" cy="19812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b="1" dirty="0"/>
              <a:t>Hospital stays</a:t>
            </a:r>
          </a:p>
        </p:txBody>
      </p:sp>
      <p:sp>
        <p:nvSpPr>
          <p:cNvPr id="5" name="Rectangle 4"/>
          <p:cNvSpPr/>
          <p:nvPr/>
        </p:nvSpPr>
        <p:spPr>
          <a:xfrm>
            <a:off x="4800600" y="1600200"/>
            <a:ext cx="3962400" cy="1981200"/>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b="1" dirty="0"/>
              <a:t>Hospice</a:t>
            </a:r>
          </a:p>
        </p:txBody>
      </p:sp>
      <p:sp>
        <p:nvSpPr>
          <p:cNvPr id="6" name="Rectangle 5"/>
          <p:cNvSpPr/>
          <p:nvPr/>
        </p:nvSpPr>
        <p:spPr>
          <a:xfrm>
            <a:off x="304800" y="4038600"/>
            <a:ext cx="2667000" cy="198120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n-US" b="1" dirty="0"/>
              <a:t>Blood</a:t>
            </a:r>
            <a:r>
              <a:rPr lang="en-US" dirty="0"/>
              <a:t> </a:t>
            </a:r>
          </a:p>
        </p:txBody>
      </p:sp>
      <p:sp>
        <p:nvSpPr>
          <p:cNvPr id="7" name="Rectangle 6"/>
          <p:cNvSpPr/>
          <p:nvPr/>
        </p:nvSpPr>
        <p:spPr>
          <a:xfrm>
            <a:off x="6172200" y="4038600"/>
            <a:ext cx="2667000" cy="1981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b="1" dirty="0"/>
              <a:t>Home Health Care</a:t>
            </a:r>
          </a:p>
        </p:txBody>
      </p:sp>
      <p:sp>
        <p:nvSpPr>
          <p:cNvPr id="8" name="Rectangle 7"/>
          <p:cNvSpPr/>
          <p:nvPr/>
        </p:nvSpPr>
        <p:spPr>
          <a:xfrm>
            <a:off x="3276600" y="4038600"/>
            <a:ext cx="2667000" cy="1981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a:t>Skilled Nursing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idx="4294967295"/>
          </p:nvPr>
        </p:nvSpPr>
        <p:spPr>
          <a:xfrm>
            <a:off x="0" y="274638"/>
            <a:ext cx="9144000" cy="1143000"/>
          </a:xfrm>
        </p:spPr>
        <p:txBody>
          <a:bodyPr/>
          <a:lstStyle/>
          <a:p>
            <a:pPr eaLnBrk="1" hangingPunct="1"/>
            <a:r>
              <a:rPr lang="en-US" b="1" dirty="0">
                <a:solidFill>
                  <a:srgbClr val="7030A0"/>
                </a:solidFill>
              </a:rPr>
              <a:t>Part B: Medical Insurance </a:t>
            </a:r>
          </a:p>
        </p:txBody>
      </p:sp>
      <p:graphicFrame>
        <p:nvGraphicFramePr>
          <p:cNvPr id="4" name="Diagram 3"/>
          <p:cNvGraphicFramePr/>
          <p:nvPr>
            <p:extLst>
              <p:ext uri="{D42A27DB-BD31-4B8C-83A1-F6EECF244321}">
                <p14:modId xmlns:p14="http://schemas.microsoft.com/office/powerpoint/2010/main" val="2165446312"/>
              </p:ext>
            </p:extLst>
          </p:nvPr>
        </p:nvGraphicFramePr>
        <p:xfrm>
          <a:off x="304800" y="1143000"/>
          <a:ext cx="8610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1893</TotalTime>
  <Words>4235</Words>
  <Application>Microsoft Office PowerPoint</Application>
  <PresentationFormat>On-screen Show (4:3)</PresentationFormat>
  <Paragraphs>503</Paragraphs>
  <Slides>20</Slides>
  <Notes>18</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20</vt:i4>
      </vt:variant>
    </vt:vector>
  </HeadingPairs>
  <TitlesOfParts>
    <vt:vector size="34" baseType="lpstr">
      <vt:lpstr>ＭＳ Ｐゴシック</vt:lpstr>
      <vt:lpstr>Arial</vt:lpstr>
      <vt:lpstr>Arial Black</vt:lpstr>
      <vt:lpstr>Avenir Black</vt:lpstr>
      <vt:lpstr>Avenir Medium</vt:lpstr>
      <vt:lpstr>Calibri</vt:lpstr>
      <vt:lpstr>Times</vt:lpstr>
      <vt:lpstr>Times New Roman</vt:lpstr>
      <vt:lpstr>Wingdings</vt:lpstr>
      <vt:lpstr>Wingdings 3</vt:lpstr>
      <vt:lpstr>Blank Presentation</vt:lpstr>
      <vt:lpstr>Office Theme</vt:lpstr>
      <vt:lpstr>9_Custom Design</vt:lpstr>
      <vt:lpstr>10_Custom Design</vt:lpstr>
      <vt:lpstr>Medicare Made Easy </vt:lpstr>
      <vt:lpstr>APPRISE</vt:lpstr>
      <vt:lpstr>Getting Ready for Medicare</vt:lpstr>
      <vt:lpstr>What is Medicare?</vt:lpstr>
      <vt:lpstr>PowerPoint Presentation</vt:lpstr>
      <vt:lpstr>How Do I Enroll?</vt:lpstr>
      <vt:lpstr>What does the new Medicare Card look like?</vt:lpstr>
      <vt:lpstr>Part A: Hospital Insurance</vt:lpstr>
      <vt:lpstr>Part B: Medical Insurance </vt:lpstr>
      <vt:lpstr>PowerPoint Presentation</vt:lpstr>
      <vt:lpstr>Medicare B Costs for Higher Incomes </vt:lpstr>
      <vt:lpstr>Medicare D Costs for Higher Incomes</vt:lpstr>
      <vt:lpstr>Medicare Doesn’t Cover…</vt:lpstr>
      <vt:lpstr>Coverage Choices</vt:lpstr>
      <vt:lpstr>Medigap Plan Chart</vt:lpstr>
      <vt:lpstr>What if I Already Have Health Insurance?</vt:lpstr>
      <vt:lpstr>What if I Already Have Drug Coverage?</vt:lpstr>
      <vt:lpstr>When can I switch plans?</vt:lpstr>
      <vt:lpstr>What do you need to Know?</vt:lpstr>
      <vt:lpstr>Who Can Help? </vt:lpstr>
    </vt:vector>
  </TitlesOfParts>
  <Company>Chris Fedo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Ready for Medicare The Basics for People Who Are Joining</dc:title>
  <dc:creator>Chris Fedo</dc:creator>
  <cp:lastModifiedBy>Vivi Anthony</cp:lastModifiedBy>
  <cp:revision>241</cp:revision>
  <cp:lastPrinted>2017-08-22T13:10:24Z</cp:lastPrinted>
  <dcterms:created xsi:type="dcterms:W3CDTF">2011-05-18T15:38:44Z</dcterms:created>
  <dcterms:modified xsi:type="dcterms:W3CDTF">2019-03-08T18:49:09Z</dcterms:modified>
</cp:coreProperties>
</file>