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9"/>
  </p:notesMasterIdLst>
  <p:handoutMasterIdLst>
    <p:handoutMasterId r:id="rId50"/>
  </p:handoutMasterIdLst>
  <p:sldIdLst>
    <p:sldId id="383" r:id="rId2"/>
    <p:sldId id="256" r:id="rId3"/>
    <p:sldId id="257" r:id="rId4"/>
    <p:sldId id="258" r:id="rId5"/>
    <p:sldId id="259" r:id="rId6"/>
    <p:sldId id="331" r:id="rId7"/>
    <p:sldId id="380" r:id="rId8"/>
    <p:sldId id="332" r:id="rId9"/>
    <p:sldId id="333" r:id="rId10"/>
    <p:sldId id="382" r:id="rId11"/>
    <p:sldId id="310" r:id="rId12"/>
    <p:sldId id="325" r:id="rId13"/>
    <p:sldId id="298" r:id="rId14"/>
    <p:sldId id="373" r:id="rId15"/>
    <p:sldId id="294" r:id="rId16"/>
    <p:sldId id="354" r:id="rId17"/>
    <p:sldId id="378" r:id="rId18"/>
    <p:sldId id="276" r:id="rId19"/>
    <p:sldId id="296" r:id="rId20"/>
    <p:sldId id="307" r:id="rId21"/>
    <p:sldId id="297" r:id="rId22"/>
    <p:sldId id="283" r:id="rId23"/>
    <p:sldId id="375" r:id="rId24"/>
    <p:sldId id="376" r:id="rId25"/>
    <p:sldId id="377" r:id="rId26"/>
    <p:sldId id="270" r:id="rId27"/>
    <p:sldId id="379" r:id="rId28"/>
    <p:sldId id="381" r:id="rId29"/>
    <p:sldId id="359" r:id="rId30"/>
    <p:sldId id="360" r:id="rId31"/>
    <p:sldId id="361" r:id="rId32"/>
    <p:sldId id="362" r:id="rId33"/>
    <p:sldId id="355" r:id="rId34"/>
    <p:sldId id="356" r:id="rId35"/>
    <p:sldId id="357" r:id="rId36"/>
    <p:sldId id="358" r:id="rId37"/>
    <p:sldId id="365" r:id="rId38"/>
    <p:sldId id="366" r:id="rId39"/>
    <p:sldId id="367" r:id="rId40"/>
    <p:sldId id="368" r:id="rId41"/>
    <p:sldId id="369" r:id="rId42"/>
    <p:sldId id="370" r:id="rId43"/>
    <p:sldId id="371" r:id="rId44"/>
    <p:sldId id="372" r:id="rId45"/>
    <p:sldId id="291" r:id="rId46"/>
    <p:sldId id="384" r:id="rId47"/>
    <p:sldId id="281"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p:scale>
          <a:sx n="107" d="100"/>
          <a:sy n="107" d="100"/>
        </p:scale>
        <p:origin x="-84" y="-72"/>
      </p:cViewPr>
      <p:guideLst>
        <p:guide orient="horz" pos="2160"/>
        <p:guide pos="2880"/>
      </p:guideLst>
    </p:cSldViewPr>
  </p:slideViewPr>
  <p:outlineViewPr>
    <p:cViewPr>
      <p:scale>
        <a:sx n="33" d="100"/>
        <a:sy n="33" d="100"/>
      </p:scale>
      <p:origin x="0" y="-108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23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210" tIns="47104" rIns="94210" bIns="47104"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69424"/>
          </a:xfrm>
          <a:prstGeom prst="rect">
            <a:avLst/>
          </a:prstGeom>
        </p:spPr>
        <p:txBody>
          <a:bodyPr vert="horz" lIns="94210" tIns="47104" rIns="94210" bIns="47104" rtlCol="0"/>
          <a:lstStyle>
            <a:lvl1pPr algn="r">
              <a:defRPr sz="1200"/>
            </a:lvl1pPr>
          </a:lstStyle>
          <a:p>
            <a:fld id="{1F8FDB27-24DC-4926-B9BC-4BB471C7A032}" type="datetimeFigureOut">
              <a:rPr lang="en-US" smtClean="0"/>
              <a:t>3/1/2017</a:t>
            </a:fld>
            <a:endParaRPr lang="en-US"/>
          </a:p>
        </p:txBody>
      </p:sp>
      <p:sp>
        <p:nvSpPr>
          <p:cNvPr id="4" name="Footer Placeholder 3"/>
          <p:cNvSpPr>
            <a:spLocks noGrp="1"/>
          </p:cNvSpPr>
          <p:nvPr>
            <p:ph type="ftr" sz="quarter" idx="2"/>
          </p:nvPr>
        </p:nvSpPr>
        <p:spPr>
          <a:xfrm>
            <a:off x="0" y="8917421"/>
            <a:ext cx="3077739" cy="469424"/>
          </a:xfrm>
          <a:prstGeom prst="rect">
            <a:avLst/>
          </a:prstGeom>
        </p:spPr>
        <p:txBody>
          <a:bodyPr vert="horz" lIns="94210" tIns="47104" rIns="94210" bIns="4710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4210" tIns="47104" rIns="94210" bIns="47104" rtlCol="0" anchor="b"/>
          <a:lstStyle>
            <a:lvl1pPr algn="r">
              <a:defRPr sz="1200"/>
            </a:lvl1pPr>
          </a:lstStyle>
          <a:p>
            <a:fld id="{EE905E25-AA1E-411B-8EA1-B5EB25F3B88B}" type="slidenum">
              <a:rPr lang="en-US" smtClean="0"/>
              <a:t>‹#›</a:t>
            </a:fld>
            <a:endParaRPr lang="en-US"/>
          </a:p>
        </p:txBody>
      </p:sp>
    </p:spTree>
    <p:extLst>
      <p:ext uri="{BB962C8B-B14F-4D97-AF65-F5344CB8AC3E}">
        <p14:creationId xmlns:p14="http://schemas.microsoft.com/office/powerpoint/2010/main" val="2612573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210" tIns="47104" rIns="94210" bIns="47104"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0" tIns="47104" rIns="94210" bIns="47104" rtlCol="0"/>
          <a:lstStyle>
            <a:lvl1pPr algn="r">
              <a:defRPr sz="1200"/>
            </a:lvl1pPr>
          </a:lstStyle>
          <a:p>
            <a:fld id="{136645E3-8F05-4D3A-8DFC-921352C55B32}" type="datetimeFigureOut">
              <a:rPr lang="en-US" smtClean="0"/>
              <a:pPr/>
              <a:t>3/1/2017</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10" tIns="47104" rIns="94210" bIns="47104"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10" tIns="47104" rIns="94210" bIns="471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1"/>
            <a:ext cx="3077739" cy="469424"/>
          </a:xfrm>
          <a:prstGeom prst="rect">
            <a:avLst/>
          </a:prstGeom>
        </p:spPr>
        <p:txBody>
          <a:bodyPr vert="horz" lIns="94210" tIns="47104" rIns="94210" bIns="471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4210" tIns="47104" rIns="94210" bIns="47104" rtlCol="0" anchor="b"/>
          <a:lstStyle>
            <a:lvl1pPr algn="r">
              <a:defRPr sz="1200"/>
            </a:lvl1pPr>
          </a:lstStyle>
          <a:p>
            <a:fld id="{D087F2F0-AE39-4FE8-A791-1C2A70F34673}" type="slidenum">
              <a:rPr lang="en-US" smtClean="0"/>
              <a:pPr/>
              <a:t>‹#›</a:t>
            </a:fld>
            <a:endParaRPr lang="en-US" dirty="0"/>
          </a:p>
        </p:txBody>
      </p:sp>
    </p:spTree>
    <p:extLst>
      <p:ext uri="{BB962C8B-B14F-4D97-AF65-F5344CB8AC3E}">
        <p14:creationId xmlns:p14="http://schemas.microsoft.com/office/powerpoint/2010/main" val="66013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2</a:t>
            </a:fld>
            <a:endParaRPr lang="en-US" dirty="0"/>
          </a:p>
        </p:txBody>
      </p:sp>
    </p:spTree>
    <p:extLst>
      <p:ext uri="{BB962C8B-B14F-4D97-AF65-F5344CB8AC3E}">
        <p14:creationId xmlns:p14="http://schemas.microsoft.com/office/powerpoint/2010/main" val="357595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appraisal</a:t>
            </a:r>
          </a:p>
          <a:p>
            <a:endParaRPr lang="en-US" dirty="0" smtClean="0"/>
          </a:p>
          <a:p>
            <a:r>
              <a:rPr lang="en-US" dirty="0" smtClean="0"/>
              <a:t>Review with an opinion of value</a:t>
            </a:r>
          </a:p>
          <a:p>
            <a:endParaRPr lang="en-US" dirty="0" smtClean="0"/>
          </a:p>
          <a:p>
            <a:r>
              <a:rPr lang="en-US" dirty="0" smtClean="0"/>
              <a:t>Appraisal</a:t>
            </a:r>
            <a:r>
              <a:rPr lang="en-US" baseline="0" dirty="0" smtClean="0"/>
              <a:t> internal or outside fee appraiser</a:t>
            </a:r>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20</a:t>
            </a:fld>
            <a:endParaRPr lang="en-US" dirty="0"/>
          </a:p>
        </p:txBody>
      </p:sp>
    </p:spTree>
    <p:extLst>
      <p:ext uri="{BB962C8B-B14F-4D97-AF65-F5344CB8AC3E}">
        <p14:creationId xmlns:p14="http://schemas.microsoft.com/office/powerpoint/2010/main" val="17211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Litigation</a:t>
            </a:r>
          </a:p>
          <a:p>
            <a:endParaRPr lang="en-US" dirty="0" smtClean="0"/>
          </a:p>
          <a:p>
            <a:r>
              <a:rPr lang="en-US" dirty="0" smtClean="0"/>
              <a:t>Quick </a:t>
            </a:r>
            <a:r>
              <a:rPr lang="en-US" b="1" dirty="0" smtClean="0"/>
              <a:t>Overview U.S. Tax Court Process</a:t>
            </a:r>
          </a:p>
          <a:p>
            <a:pPr lvl="1"/>
            <a:r>
              <a:rPr lang="en-US" dirty="0" smtClean="0"/>
              <a:t>Prepare a </a:t>
            </a:r>
            <a:r>
              <a:rPr lang="en-US" b="1" dirty="0" smtClean="0"/>
              <a:t>Report for the Judge</a:t>
            </a:r>
          </a:p>
          <a:p>
            <a:pPr lvl="1"/>
            <a:r>
              <a:rPr lang="en-US" dirty="0" smtClean="0"/>
              <a:t>Understand </a:t>
            </a:r>
            <a:r>
              <a:rPr lang="en-US" b="1" dirty="0" smtClean="0"/>
              <a:t>Roles</a:t>
            </a:r>
            <a:r>
              <a:rPr lang="en-US" dirty="0" smtClean="0"/>
              <a:t> of Attorney and Appraiser</a:t>
            </a:r>
          </a:p>
          <a:p>
            <a:pPr lvl="1"/>
            <a:r>
              <a:rPr lang="en-US" dirty="0" smtClean="0"/>
              <a:t>Write a </a:t>
            </a:r>
            <a:r>
              <a:rPr lang="en-US" b="1" dirty="0" smtClean="0"/>
              <a:t>New Report Consistent with Rule 702 </a:t>
            </a:r>
          </a:p>
          <a:p>
            <a:pPr lvl="1"/>
            <a:r>
              <a:rPr lang="en-US" dirty="0" smtClean="0"/>
              <a:t>Understand </a:t>
            </a:r>
            <a:r>
              <a:rPr lang="en-US" b="1" dirty="0" smtClean="0"/>
              <a:t>Timing</a:t>
            </a:r>
            <a:r>
              <a:rPr lang="en-US" dirty="0" smtClean="0"/>
              <a:t> with Litigation</a:t>
            </a:r>
          </a:p>
          <a:p>
            <a:endParaRPr lang="en-US" dirty="0" smtClean="0"/>
          </a:p>
          <a:p>
            <a:r>
              <a:rPr lang="en-US" dirty="0" smtClean="0"/>
              <a:t>Quick </a:t>
            </a:r>
            <a:r>
              <a:rPr lang="en-US" b="1" dirty="0" smtClean="0"/>
              <a:t>Process Check with U.S. Tax Court</a:t>
            </a:r>
          </a:p>
          <a:p>
            <a:pPr lvl="1"/>
            <a:r>
              <a:rPr lang="en-US" b="1" dirty="0" smtClean="0"/>
              <a:t>Overloaded and Overworked</a:t>
            </a:r>
          </a:p>
          <a:p>
            <a:pPr lvl="1"/>
            <a:r>
              <a:rPr lang="en-US" dirty="0" smtClean="0"/>
              <a:t>A </a:t>
            </a:r>
            <a:r>
              <a:rPr lang="en-US" b="1" dirty="0" smtClean="0"/>
              <a:t>Very High Percentage Settle </a:t>
            </a:r>
            <a:r>
              <a:rPr lang="en-US" dirty="0" smtClean="0"/>
              <a:t>but You Never Know</a:t>
            </a:r>
          </a:p>
          <a:p>
            <a:pPr lvl="1"/>
            <a:r>
              <a:rPr lang="en-US" dirty="0" smtClean="0"/>
              <a:t>Let Go to </a:t>
            </a:r>
            <a:r>
              <a:rPr lang="en-US" b="1" dirty="0" smtClean="0"/>
              <a:t>Bite Harder</a:t>
            </a:r>
          </a:p>
          <a:p>
            <a:pPr lvl="1"/>
            <a:r>
              <a:rPr lang="en-US" b="1" dirty="0" smtClean="0"/>
              <a:t>Issue Resolution Still Works</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21</a:t>
            </a:fld>
            <a:endParaRPr lang="en-US" dirty="0"/>
          </a:p>
        </p:txBody>
      </p:sp>
    </p:spTree>
    <p:extLst>
      <p:ext uri="{BB962C8B-B14F-4D97-AF65-F5344CB8AC3E}">
        <p14:creationId xmlns:p14="http://schemas.microsoft.com/office/powerpoint/2010/main" val="28384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dirty="0" smtClean="0"/>
              <a:t>Michael Gregory, Chief Manager, </a:t>
            </a:r>
            <a:r>
              <a:rPr lang="en-US" b="1" dirty="0" smtClean="0"/>
              <a:t>Michael Gregory Consulting, LLC </a:t>
            </a:r>
            <a:r>
              <a:rPr lang="en-US" dirty="0" smtClean="0"/>
              <a:t>since 2011</a:t>
            </a:r>
          </a:p>
          <a:p>
            <a:endParaRPr lang="en-US" dirty="0" smtClean="0"/>
          </a:p>
          <a:p>
            <a:r>
              <a:rPr lang="en-US" dirty="0" smtClean="0"/>
              <a:t>Formerly </a:t>
            </a:r>
            <a:r>
              <a:rPr lang="en-US" b="1" dirty="0" smtClean="0"/>
              <a:t>IRS 28 Years </a:t>
            </a:r>
            <a:r>
              <a:rPr lang="en-US" dirty="0" smtClean="0"/>
              <a:t>as </a:t>
            </a:r>
            <a:r>
              <a:rPr lang="en-US" b="1" dirty="0" smtClean="0"/>
              <a:t>Specialist, Manager, Operations Team Lead, Controller</a:t>
            </a:r>
            <a:r>
              <a:rPr lang="en-US" dirty="0" smtClean="0"/>
              <a:t>, Acting </a:t>
            </a:r>
            <a:r>
              <a:rPr lang="en-US" b="1" dirty="0" smtClean="0"/>
              <a:t>Assistant District Director</a:t>
            </a:r>
            <a:r>
              <a:rPr lang="en-US" dirty="0" smtClean="0"/>
              <a:t>, </a:t>
            </a:r>
            <a:r>
              <a:rPr lang="en-US" b="1" dirty="0" smtClean="0"/>
              <a:t>Territory Manager</a:t>
            </a:r>
          </a:p>
          <a:p>
            <a:endParaRPr lang="en-US" dirty="0" smtClean="0"/>
          </a:p>
          <a:p>
            <a:r>
              <a:rPr lang="en-US" b="1" dirty="0" smtClean="0"/>
              <a:t>Qualified Neutral Supreme Court in MN</a:t>
            </a:r>
            <a:r>
              <a:rPr lang="en-US" dirty="0" smtClean="0"/>
              <a:t>, </a:t>
            </a:r>
            <a:r>
              <a:rPr lang="en-US" b="1" dirty="0" smtClean="0"/>
              <a:t>ASA,</a:t>
            </a:r>
            <a:r>
              <a:rPr lang="en-US" dirty="0" smtClean="0"/>
              <a:t> </a:t>
            </a:r>
            <a:r>
              <a:rPr lang="en-US" b="1" dirty="0" smtClean="0"/>
              <a:t>CVA, </a:t>
            </a:r>
            <a:r>
              <a:rPr lang="en-US" dirty="0" smtClean="0"/>
              <a:t>and </a:t>
            </a:r>
            <a:r>
              <a:rPr lang="en-US" b="1" dirty="0" smtClean="0"/>
              <a:t>MBA </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3</a:t>
            </a:fld>
            <a:endParaRPr lang="en-US" dirty="0"/>
          </a:p>
        </p:txBody>
      </p:sp>
    </p:spTree>
    <p:extLst>
      <p:ext uri="{BB962C8B-B14F-4D97-AF65-F5344CB8AC3E}">
        <p14:creationId xmlns:p14="http://schemas.microsoft.com/office/powerpoint/2010/main" val="156854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Understand IRS Divisions</a:t>
            </a:r>
          </a:p>
          <a:p>
            <a:endParaRPr lang="en-US" b="1" dirty="0" smtClean="0"/>
          </a:p>
          <a:p>
            <a:r>
              <a:rPr lang="en-US" b="1" dirty="0" smtClean="0"/>
              <a:t>Two Real World Examples to Set the Stage</a:t>
            </a:r>
          </a:p>
          <a:p>
            <a:endParaRPr lang="en-US" b="1" dirty="0" smtClean="0"/>
          </a:p>
          <a:p>
            <a:r>
              <a:rPr lang="en-US" b="1" dirty="0" smtClean="0"/>
              <a:t>Some Words About Neuroscience</a:t>
            </a:r>
          </a:p>
          <a:p>
            <a:pPr marL="109728" indent="0">
              <a:buNone/>
            </a:pPr>
            <a:endParaRPr lang="en-US" b="1" dirty="0" smtClean="0"/>
          </a:p>
          <a:p>
            <a:r>
              <a:rPr lang="en-US" b="1" dirty="0" smtClean="0"/>
              <a:t>Understand Who the Players Are</a:t>
            </a:r>
          </a:p>
          <a:p>
            <a:endParaRPr lang="en-US" b="1" dirty="0" smtClean="0"/>
          </a:p>
          <a:p>
            <a:r>
              <a:rPr lang="en-US" b="1" dirty="0" smtClean="0"/>
              <a:t>Issue Resolution at the IRS</a:t>
            </a:r>
          </a:p>
          <a:p>
            <a:endParaRPr lang="en-US" b="1" dirty="0" smtClean="0"/>
          </a:p>
          <a:p>
            <a:r>
              <a:rPr lang="en-US" b="1" dirty="0" smtClean="0"/>
              <a:t>10 Most Common Mistakes by Taxpayers on Gifts</a:t>
            </a:r>
          </a:p>
          <a:p>
            <a:endParaRPr lang="en-US" b="1" dirty="0" smtClean="0"/>
          </a:p>
          <a:p>
            <a:r>
              <a:rPr lang="en-US" b="1" dirty="0" smtClean="0"/>
              <a:t>Additional Items to Consider &amp; Important Take-Away Information</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6</a:t>
            </a:fld>
            <a:endParaRPr lang="en-US" dirty="0"/>
          </a:p>
        </p:txBody>
      </p:sp>
    </p:spTree>
    <p:extLst>
      <p:ext uri="{BB962C8B-B14F-4D97-AF65-F5344CB8AC3E}">
        <p14:creationId xmlns:p14="http://schemas.microsoft.com/office/powerpoint/2010/main" val="116011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the IRS</a:t>
            </a:r>
          </a:p>
          <a:p>
            <a:endParaRPr lang="en-US" dirty="0" smtClean="0"/>
          </a:p>
          <a:p>
            <a:r>
              <a:rPr lang="en-US" b="1" dirty="0" smtClean="0"/>
              <a:t>1913 to 2000 </a:t>
            </a:r>
            <a:r>
              <a:rPr lang="en-US" dirty="0" smtClean="0"/>
              <a:t>National Office, Regions and Districts</a:t>
            </a:r>
          </a:p>
          <a:p>
            <a:endParaRPr lang="en-US" dirty="0" smtClean="0"/>
          </a:p>
          <a:p>
            <a:r>
              <a:rPr lang="en-US" b="1" dirty="0" smtClean="0"/>
              <a:t>2000 Forward </a:t>
            </a:r>
            <a:r>
              <a:rPr lang="en-US" dirty="0" smtClean="0"/>
              <a:t>13 Divisions</a:t>
            </a:r>
          </a:p>
          <a:p>
            <a:pPr lvl="1"/>
            <a:r>
              <a:rPr lang="en-US" dirty="0" smtClean="0"/>
              <a:t>Two for Internal Clients</a:t>
            </a:r>
          </a:p>
          <a:p>
            <a:pPr lvl="1"/>
            <a:r>
              <a:rPr lang="en-US" b="1" dirty="0" smtClean="0"/>
              <a:t>Eleven Divisions </a:t>
            </a:r>
            <a:r>
              <a:rPr lang="en-US" dirty="0" smtClean="0"/>
              <a:t>for </a:t>
            </a:r>
            <a:r>
              <a:rPr lang="en-US" b="1" dirty="0" smtClean="0"/>
              <a:t>External Clients</a:t>
            </a:r>
          </a:p>
          <a:p>
            <a:pPr lvl="2"/>
            <a:r>
              <a:rPr lang="en-US" dirty="0" smtClean="0"/>
              <a:t>Wage and Investment –W&amp;I (1040s)</a:t>
            </a:r>
          </a:p>
          <a:p>
            <a:pPr lvl="2"/>
            <a:r>
              <a:rPr lang="en-US" b="1" dirty="0" smtClean="0"/>
              <a:t>Small Business Self Employed SBSE (assets &lt; $10M)</a:t>
            </a:r>
          </a:p>
          <a:p>
            <a:pPr lvl="2"/>
            <a:r>
              <a:rPr lang="en-US" b="1" dirty="0" smtClean="0"/>
              <a:t>Large Business and International (assets &gt; $10 M)</a:t>
            </a:r>
          </a:p>
          <a:p>
            <a:pPr lvl="2"/>
            <a:r>
              <a:rPr lang="en-US" dirty="0" smtClean="0"/>
              <a:t>Tax Exempt and Governmental Entities </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7</a:t>
            </a:fld>
            <a:endParaRPr lang="en-US" dirty="0"/>
          </a:p>
        </p:txBody>
      </p:sp>
    </p:spTree>
    <p:extLst>
      <p:ext uri="{BB962C8B-B14F-4D97-AF65-F5344CB8AC3E}">
        <p14:creationId xmlns:p14="http://schemas.microsoft.com/office/powerpoint/2010/main" val="26626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Real</a:t>
            </a:r>
            <a:r>
              <a:rPr lang="en-US" baseline="0" dirty="0" smtClean="0"/>
              <a:t> World Examples</a:t>
            </a:r>
          </a:p>
          <a:p>
            <a:endParaRPr lang="en-US" baseline="0" dirty="0" smtClean="0"/>
          </a:p>
          <a:p>
            <a:r>
              <a:rPr lang="en-US" dirty="0" smtClean="0"/>
              <a:t>Discount for Lack of Marketability </a:t>
            </a:r>
            <a:r>
              <a:rPr lang="en-US" b="1" dirty="0" smtClean="0"/>
              <a:t>10% IRS and 30% Taxpayer (</a:t>
            </a:r>
            <a:r>
              <a:rPr lang="en-US" dirty="0" smtClean="0"/>
              <a:t>Hybrid Example of Several Cases with Points Being Made)</a:t>
            </a:r>
          </a:p>
          <a:p>
            <a:pPr lvl="1"/>
            <a:r>
              <a:rPr lang="en-US" dirty="0" smtClean="0"/>
              <a:t>Think of This as </a:t>
            </a:r>
            <a:r>
              <a:rPr lang="en-US" b="1" dirty="0" smtClean="0"/>
              <a:t>Four Quarters </a:t>
            </a:r>
            <a:r>
              <a:rPr lang="en-US" dirty="0" smtClean="0"/>
              <a:t>in a Meeting</a:t>
            </a:r>
          </a:p>
          <a:p>
            <a:pPr lvl="2"/>
            <a:r>
              <a:rPr lang="en-US" b="1" dirty="0" smtClean="0"/>
              <a:t>Relationship, Listening</a:t>
            </a:r>
          </a:p>
          <a:p>
            <a:pPr lvl="2"/>
            <a:r>
              <a:rPr lang="en-US" b="1" dirty="0" smtClean="0"/>
              <a:t>Education, Negotiation</a:t>
            </a:r>
          </a:p>
          <a:p>
            <a:pPr lvl="1"/>
            <a:r>
              <a:rPr lang="en-US" dirty="0" smtClean="0"/>
              <a:t>Don’t Underestimate </a:t>
            </a:r>
            <a:r>
              <a:rPr lang="en-US" b="1" dirty="0" smtClean="0"/>
              <a:t>Neuroscience</a:t>
            </a:r>
          </a:p>
          <a:p>
            <a:pPr lvl="1"/>
            <a:endParaRPr lang="en-US" dirty="0" smtClean="0"/>
          </a:p>
          <a:p>
            <a:r>
              <a:rPr lang="en-US" dirty="0" smtClean="0"/>
              <a:t>Filing for </a:t>
            </a:r>
            <a:r>
              <a:rPr lang="en-US" b="1" dirty="0" smtClean="0"/>
              <a:t>Multimillion Dollar Estates </a:t>
            </a:r>
          </a:p>
          <a:p>
            <a:pPr lvl="1"/>
            <a:r>
              <a:rPr lang="en-US" dirty="0" smtClean="0"/>
              <a:t>How to Prepare </a:t>
            </a:r>
            <a:r>
              <a:rPr lang="en-US" b="1" dirty="0" smtClean="0"/>
              <a:t>Administratively</a:t>
            </a:r>
          </a:p>
          <a:p>
            <a:pPr lvl="1"/>
            <a:r>
              <a:rPr lang="en-US" dirty="0" smtClean="0"/>
              <a:t>How to Prepare </a:t>
            </a:r>
            <a:r>
              <a:rPr lang="en-US" b="1" dirty="0" smtClean="0"/>
              <a:t>Technically</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8</a:t>
            </a:fld>
            <a:endParaRPr lang="en-US" dirty="0"/>
          </a:p>
        </p:txBody>
      </p:sp>
    </p:spTree>
    <p:extLst>
      <p:ext uri="{BB962C8B-B14F-4D97-AF65-F5344CB8AC3E}">
        <p14:creationId xmlns:p14="http://schemas.microsoft.com/office/powerpoint/2010/main" val="277565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you most likely to interact with in an Estate</a:t>
            </a:r>
            <a:r>
              <a:rPr lang="en-US" baseline="0" dirty="0" smtClean="0"/>
              <a:t> and Gift Tax Audit Situation?</a:t>
            </a:r>
          </a:p>
          <a:p>
            <a:endParaRPr lang="en-US" baseline="0" dirty="0" smtClean="0"/>
          </a:p>
          <a:p>
            <a:r>
              <a:rPr lang="en-US" b="1" dirty="0" smtClean="0"/>
              <a:t>Estate and Gift (E&amp;G)Tax Attorneys </a:t>
            </a:r>
            <a:r>
              <a:rPr lang="en-US" dirty="0" smtClean="0"/>
              <a:t>in the Small Business and Self Employed  Division (SBSE)</a:t>
            </a:r>
          </a:p>
          <a:p>
            <a:endParaRPr lang="en-US" dirty="0" smtClean="0"/>
          </a:p>
          <a:p>
            <a:r>
              <a:rPr lang="en-US" dirty="0" smtClean="0"/>
              <a:t>Business </a:t>
            </a:r>
            <a:r>
              <a:rPr lang="en-US" b="1" dirty="0" smtClean="0"/>
              <a:t>Valuators in Engineering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11</a:t>
            </a:fld>
            <a:endParaRPr lang="en-US" dirty="0"/>
          </a:p>
        </p:txBody>
      </p:sp>
    </p:spTree>
    <p:extLst>
      <p:ext uri="{BB962C8B-B14F-4D97-AF65-F5344CB8AC3E}">
        <p14:creationId xmlns:p14="http://schemas.microsoft.com/office/powerpoint/2010/main" val="103411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a:t>
            </a:r>
            <a:r>
              <a:rPr lang="en-US" baseline="0" dirty="0" smtClean="0"/>
              <a:t> of Cases</a:t>
            </a:r>
          </a:p>
          <a:p>
            <a:endParaRPr lang="en-US" baseline="0" dirty="0" smtClean="0"/>
          </a:p>
          <a:p>
            <a:r>
              <a:rPr lang="en-US" baseline="0" dirty="0" smtClean="0"/>
              <a:t>Demand Pull</a:t>
            </a:r>
          </a:p>
          <a:p>
            <a:endParaRPr lang="en-US" baseline="0" dirty="0" smtClean="0"/>
          </a:p>
          <a:p>
            <a:r>
              <a:rPr lang="en-US" baseline="0" dirty="0" smtClean="0"/>
              <a:t>Independent</a:t>
            </a:r>
          </a:p>
          <a:p>
            <a:endParaRPr lang="en-US" baseline="0" dirty="0" smtClean="0"/>
          </a:p>
          <a:p>
            <a:r>
              <a:rPr lang="en-US" baseline="0" dirty="0" smtClean="0"/>
              <a:t>Specialist  Consultant</a:t>
            </a:r>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14</a:t>
            </a:fld>
            <a:endParaRPr lang="en-US" dirty="0"/>
          </a:p>
        </p:txBody>
      </p:sp>
    </p:spTree>
    <p:extLst>
      <p:ext uri="{BB962C8B-B14F-4D97-AF65-F5344CB8AC3E}">
        <p14:creationId xmlns:p14="http://schemas.microsoft.com/office/powerpoint/2010/main" val="202351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World Examples at the Examination Level</a:t>
            </a:r>
          </a:p>
          <a:p>
            <a:endParaRPr lang="en-US" dirty="0" smtClean="0"/>
          </a:p>
          <a:p>
            <a:r>
              <a:rPr lang="en-US" b="1" dirty="0" smtClean="0"/>
              <a:t>SBSE Examination Case </a:t>
            </a:r>
            <a:r>
              <a:rPr lang="en-US" dirty="0" smtClean="0"/>
              <a:t>with a Business Valuation Issue-</a:t>
            </a:r>
            <a:r>
              <a:rPr lang="en-US" b="1" dirty="0" smtClean="0"/>
              <a:t>Publication 1 Concerns</a:t>
            </a:r>
          </a:p>
          <a:p>
            <a:pPr lvl="1"/>
            <a:r>
              <a:rPr lang="en-US" dirty="0" smtClean="0"/>
              <a:t>Assisted in over </a:t>
            </a:r>
            <a:r>
              <a:rPr lang="en-US" b="1" dirty="0" smtClean="0"/>
              <a:t>38 States </a:t>
            </a:r>
            <a:r>
              <a:rPr lang="en-US" dirty="0" smtClean="0"/>
              <a:t>on this Issue</a:t>
            </a:r>
          </a:p>
          <a:p>
            <a:r>
              <a:rPr lang="en-US" b="1" dirty="0" smtClean="0"/>
              <a:t>SBSE Examination Case </a:t>
            </a:r>
            <a:r>
              <a:rPr lang="en-US" dirty="0" smtClean="0"/>
              <a:t>with a </a:t>
            </a:r>
            <a:r>
              <a:rPr lang="en-US" b="1" dirty="0" smtClean="0"/>
              <a:t>Business Valuation Issue and a Valuation Specialist</a:t>
            </a:r>
          </a:p>
          <a:p>
            <a:pPr lvl="1"/>
            <a:r>
              <a:rPr lang="en-US" dirty="0" smtClean="0"/>
              <a:t>Specialist and Appraiser Speak the Same Jargon</a:t>
            </a:r>
          </a:p>
          <a:p>
            <a:pPr lvl="1"/>
            <a:r>
              <a:rPr lang="en-US" dirty="0" smtClean="0"/>
              <a:t>Work to Find Common Ground</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15</a:t>
            </a:fld>
            <a:endParaRPr lang="en-US" dirty="0"/>
          </a:p>
        </p:txBody>
      </p:sp>
    </p:spTree>
    <p:extLst>
      <p:ext uri="{BB962C8B-B14F-4D97-AF65-F5344CB8AC3E}">
        <p14:creationId xmlns:p14="http://schemas.microsoft.com/office/powerpoint/2010/main" val="312815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LB&amp;I has an Informal Mediation Process – SBSE Uses This Too</a:t>
            </a:r>
          </a:p>
          <a:p>
            <a:endParaRPr lang="en-US" dirty="0" smtClean="0"/>
          </a:p>
          <a:p>
            <a:r>
              <a:rPr lang="en-US" b="1" dirty="0" smtClean="0"/>
              <a:t>Specialists Trained in Mediation</a:t>
            </a:r>
          </a:p>
          <a:p>
            <a:pPr lvl="1"/>
            <a:r>
              <a:rPr lang="en-US" dirty="0" smtClean="0"/>
              <a:t>Informal Process</a:t>
            </a:r>
          </a:p>
          <a:p>
            <a:pPr lvl="1"/>
            <a:endParaRPr lang="en-US" dirty="0" smtClean="0"/>
          </a:p>
          <a:p>
            <a:pPr lvl="1"/>
            <a:r>
              <a:rPr lang="en-US" dirty="0" smtClean="0"/>
              <a:t>Model – </a:t>
            </a:r>
            <a:r>
              <a:rPr lang="en-US" b="1" dirty="0" smtClean="0"/>
              <a:t>FIFI</a:t>
            </a:r>
          </a:p>
          <a:p>
            <a:pPr lvl="2"/>
            <a:r>
              <a:rPr lang="en-US" dirty="0" smtClean="0"/>
              <a:t>What are the </a:t>
            </a:r>
            <a:r>
              <a:rPr lang="en-US" sz="2800" b="1" dirty="0" smtClean="0"/>
              <a:t>F</a:t>
            </a:r>
            <a:r>
              <a:rPr lang="en-US" dirty="0" smtClean="0"/>
              <a:t>acts?</a:t>
            </a:r>
          </a:p>
          <a:p>
            <a:pPr lvl="2"/>
            <a:r>
              <a:rPr lang="en-US" dirty="0" smtClean="0"/>
              <a:t>What are the </a:t>
            </a:r>
            <a:r>
              <a:rPr lang="en-US" sz="2800" b="1" dirty="0" smtClean="0"/>
              <a:t>I</a:t>
            </a:r>
            <a:r>
              <a:rPr lang="en-US" dirty="0" smtClean="0"/>
              <a:t>ssues?</a:t>
            </a:r>
          </a:p>
          <a:p>
            <a:pPr lvl="2"/>
            <a:r>
              <a:rPr lang="en-US" dirty="0" smtClean="0"/>
              <a:t>How do you </a:t>
            </a:r>
            <a:r>
              <a:rPr lang="en-US" sz="2800" dirty="0" smtClean="0"/>
              <a:t>F</a:t>
            </a:r>
            <a:r>
              <a:rPr lang="en-US" dirty="0" smtClean="0"/>
              <a:t>eel </a:t>
            </a:r>
            <a:r>
              <a:rPr lang="en-US" b="1" dirty="0" smtClean="0"/>
              <a:t>(emotions of the parties) </a:t>
            </a:r>
            <a:r>
              <a:rPr lang="en-US" dirty="0" smtClean="0"/>
              <a:t>about this?</a:t>
            </a:r>
          </a:p>
          <a:p>
            <a:pPr lvl="2"/>
            <a:r>
              <a:rPr lang="en-US" dirty="0" smtClean="0"/>
              <a:t>What are your </a:t>
            </a:r>
            <a:r>
              <a:rPr lang="en-US" sz="2800" b="1" dirty="0" smtClean="0"/>
              <a:t>I</a:t>
            </a:r>
            <a:r>
              <a:rPr lang="en-US" dirty="0" smtClean="0"/>
              <a:t>nterests?</a:t>
            </a:r>
          </a:p>
          <a:p>
            <a:pPr lvl="1"/>
            <a:endParaRPr lang="en-US" dirty="0" smtClean="0"/>
          </a:p>
          <a:p>
            <a:pPr lvl="1"/>
            <a:r>
              <a:rPr lang="en-US" dirty="0" smtClean="0"/>
              <a:t>Once these are identified, we can explore solutions.</a:t>
            </a:r>
          </a:p>
          <a:p>
            <a:endParaRPr lang="en-US" dirty="0"/>
          </a:p>
        </p:txBody>
      </p:sp>
      <p:sp>
        <p:nvSpPr>
          <p:cNvPr id="4" name="Slide Number Placeholder 3"/>
          <p:cNvSpPr>
            <a:spLocks noGrp="1"/>
          </p:cNvSpPr>
          <p:nvPr>
            <p:ph type="sldNum" sz="quarter" idx="10"/>
          </p:nvPr>
        </p:nvSpPr>
        <p:spPr/>
        <p:txBody>
          <a:bodyPr/>
          <a:lstStyle/>
          <a:p>
            <a:fld id="{D087F2F0-AE39-4FE8-A791-1C2A70F34673}" type="slidenum">
              <a:rPr lang="en-US" smtClean="0"/>
              <a:pPr/>
              <a:t>18</a:t>
            </a:fld>
            <a:endParaRPr lang="en-US" dirty="0"/>
          </a:p>
        </p:txBody>
      </p:sp>
    </p:spTree>
    <p:extLst>
      <p:ext uri="{BB962C8B-B14F-4D97-AF65-F5344CB8AC3E}">
        <p14:creationId xmlns:p14="http://schemas.microsoft.com/office/powerpoint/2010/main" val="96795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26, 2014</a:t>
            </a:r>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336161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26, 2014</a:t>
            </a:r>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223995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26, 2014</a:t>
            </a:r>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138145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26, 2014</a:t>
            </a:r>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126113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26, 2014</a:t>
            </a:r>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343861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26, 2014</a:t>
            </a:r>
            <a:endParaRPr lang="en-US" dirty="0"/>
          </a:p>
        </p:txBody>
      </p:sp>
      <p:sp>
        <p:nvSpPr>
          <p:cNvPr id="6" name="Footer Placeholder 5"/>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18550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26, 2014</a:t>
            </a:r>
            <a:endParaRPr lang="en-US" dirty="0"/>
          </a:p>
        </p:txBody>
      </p:sp>
      <p:sp>
        <p:nvSpPr>
          <p:cNvPr id="8" name="Footer Placeholder 7"/>
          <p:cNvSpPr>
            <a:spLocks noGrp="1"/>
          </p:cNvSpPr>
          <p:nvPr>
            <p:ph type="ftr" sz="quarter" idx="11"/>
          </p:nvPr>
        </p:nvSpPr>
        <p:spPr/>
        <p:txBody>
          <a:bodyPr/>
          <a:lstStyle/>
          <a:p>
            <a:r>
              <a:rPr lang="en-US" smtClean="0"/>
              <a:t>© 2017 Michael Gregory Consulting LLC  mg@mikegreg.com</a:t>
            </a:r>
            <a:endParaRPr lang="en-US" dirty="0"/>
          </a:p>
        </p:txBody>
      </p:sp>
      <p:sp>
        <p:nvSpPr>
          <p:cNvPr id="9" name="Slide Number Placeholder 8"/>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306161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26, 2014</a:t>
            </a:r>
            <a:endParaRPr lang="en-US" dirty="0"/>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5" name="Slide Number Placeholder 4"/>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281989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26, 2014</a:t>
            </a:r>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25278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26, 2014</a:t>
            </a:r>
            <a:endParaRPr lang="en-US" dirty="0"/>
          </a:p>
        </p:txBody>
      </p:sp>
      <p:sp>
        <p:nvSpPr>
          <p:cNvPr id="6" name="Footer Placeholder 5"/>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115214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26, 2014</a:t>
            </a:r>
            <a:endParaRPr lang="en-US" dirty="0"/>
          </a:p>
        </p:txBody>
      </p:sp>
      <p:sp>
        <p:nvSpPr>
          <p:cNvPr id="6" name="Footer Placeholder 5"/>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47077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March 26, 2014</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 2017 Michael Gregory Consulting LLC  mg@mikegreg.com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4246CD-B6C0-4AC3-AB8A-5C7CF4279D5E}" type="slidenum">
              <a:rPr lang="en-US" smtClean="0"/>
              <a:pPr/>
              <a:t>‹#›</a:t>
            </a:fld>
            <a:endParaRPr lang="en-US" dirty="0"/>
          </a:p>
        </p:txBody>
      </p:sp>
    </p:spTree>
    <p:extLst>
      <p:ext uri="{BB962C8B-B14F-4D97-AF65-F5344CB8AC3E}">
        <p14:creationId xmlns:p14="http://schemas.microsoft.com/office/powerpoint/2010/main" val="3051036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0"/>
            <a:ext cx="7886700" cy="5262563"/>
          </a:xfrm>
          <a:effectLst>
            <a:outerShdw blurRad="50800" dist="38100" dir="2700000" algn="tl" rotWithShape="0">
              <a:prstClr val="black">
                <a:alpha val="40000"/>
              </a:prstClr>
            </a:outerShdw>
          </a:effectLst>
        </p:spPr>
        <p:txBody>
          <a:bodyPr>
            <a:normAutofit/>
          </a:bodyPr>
          <a:lstStyle/>
          <a:p>
            <a:pPr marL="0" indent="0" algn="ctr">
              <a:buNone/>
            </a:pPr>
            <a:r>
              <a:rPr lang="en-US" sz="9600" dirty="0" smtClean="0">
                <a:solidFill>
                  <a:srgbClr val="FF0000"/>
                </a:solidFill>
              </a:rPr>
              <a:t>Title Slide</a:t>
            </a:r>
          </a:p>
          <a:p>
            <a:pPr marL="0" indent="0" algn="ctr">
              <a:buNone/>
            </a:pPr>
            <a:endParaRPr lang="en-US" sz="9600" dirty="0"/>
          </a:p>
          <a:p>
            <a:pPr marL="0" indent="0" algn="ctr">
              <a:buNone/>
            </a:pPr>
            <a:r>
              <a:rPr lang="en-US" sz="9600" dirty="0" smtClean="0">
                <a:solidFill>
                  <a:srgbClr val="0070C0"/>
                </a:solidFill>
              </a:rPr>
              <a:t>Welcome</a:t>
            </a:r>
            <a:endParaRPr lang="en-US" sz="9600" dirty="0">
              <a:solidFill>
                <a:srgbClr val="0070C0"/>
              </a:solidFill>
            </a:endParaRPr>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5" name="Slide Number Placeholder 4"/>
          <p:cNvSpPr>
            <a:spLocks noGrp="1"/>
          </p:cNvSpPr>
          <p:nvPr>
            <p:ph type="sldNum" sz="quarter" idx="12"/>
          </p:nvPr>
        </p:nvSpPr>
        <p:spPr/>
        <p:txBody>
          <a:bodyPr/>
          <a:lstStyle/>
          <a:p>
            <a:fld id="{364246CD-B6C0-4AC3-AB8A-5C7CF4279D5E}" type="slidenum">
              <a:rPr lang="en-US" smtClean="0"/>
              <a:pPr/>
              <a:t>1</a:t>
            </a:fld>
            <a:endParaRPr lang="en-US" dirty="0"/>
          </a:p>
        </p:txBody>
      </p:sp>
    </p:spTree>
    <p:extLst>
      <p:ext uri="{BB962C8B-B14F-4D97-AF65-F5344CB8AC3E}">
        <p14:creationId xmlns:p14="http://schemas.microsoft.com/office/powerpoint/2010/main" val="2211383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0" y="365126"/>
            <a:ext cx="4324350" cy="1325563"/>
          </a:xfrm>
          <a:effectLst>
            <a:outerShdw blurRad="50800" dist="38100" dir="2700000" algn="tl" rotWithShape="0">
              <a:prstClr val="black">
                <a:alpha val="40000"/>
              </a:prstClr>
            </a:outerShdw>
          </a:effectLst>
        </p:spPr>
        <p:txBody>
          <a:bodyPr>
            <a:normAutofit/>
          </a:bodyPr>
          <a:lstStyle/>
          <a:p>
            <a:r>
              <a:rPr lang="en-US" sz="4000" b="1" dirty="0" smtClean="0"/>
              <a:t>IRS Audit Categories</a:t>
            </a:r>
            <a:endParaRPr lang="en-US" sz="4000" b="1" dirty="0"/>
          </a:p>
        </p:txBody>
      </p:sp>
      <p:sp>
        <p:nvSpPr>
          <p:cNvPr id="2" name="Content Placeholder 1"/>
          <p:cNvSpPr>
            <a:spLocks noGrp="1"/>
          </p:cNvSpPr>
          <p:nvPr>
            <p:ph idx="1"/>
          </p:nvPr>
        </p:nvSpPr>
        <p:spPr>
          <a:xfrm>
            <a:off x="3886200" y="1423325"/>
            <a:ext cx="4800600" cy="4525963"/>
          </a:xfrm>
          <a:effectLst>
            <a:outerShdw blurRad="50800" dist="38100" dir="2700000" algn="tl" rotWithShape="0">
              <a:prstClr val="black">
                <a:alpha val="40000"/>
              </a:prstClr>
            </a:outerShdw>
          </a:effectLst>
        </p:spPr>
        <p:txBody>
          <a:bodyPr>
            <a:normAutofit lnSpcReduction="10000"/>
          </a:bodyPr>
          <a:lstStyle/>
          <a:p>
            <a:r>
              <a:rPr lang="en-US" dirty="0" smtClean="0"/>
              <a:t>Examination IRS Document 6036</a:t>
            </a:r>
          </a:p>
          <a:p>
            <a:pPr lvl="1"/>
            <a:r>
              <a:rPr lang="en-US" b="1" dirty="0" smtClean="0"/>
              <a:t>1120</a:t>
            </a:r>
            <a:r>
              <a:rPr lang="en-US" dirty="0" smtClean="0"/>
              <a:t> – No Balance sheet to over $20B in Assets -14 categories</a:t>
            </a:r>
          </a:p>
          <a:p>
            <a:pPr lvl="1"/>
            <a:r>
              <a:rPr lang="en-US" b="1" dirty="0" smtClean="0"/>
              <a:t>1120S</a:t>
            </a:r>
            <a:r>
              <a:rPr lang="en-US" dirty="0" smtClean="0"/>
              <a:t> 4 categories by Assets</a:t>
            </a:r>
          </a:p>
          <a:p>
            <a:pPr lvl="1"/>
            <a:r>
              <a:rPr lang="en-US" b="1" dirty="0" smtClean="0"/>
              <a:t>1120F</a:t>
            </a:r>
            <a:r>
              <a:rPr lang="en-US" dirty="0" smtClean="0"/>
              <a:t> – 3 categories by Assets</a:t>
            </a:r>
          </a:p>
          <a:p>
            <a:pPr lvl="1"/>
            <a:r>
              <a:rPr lang="en-US" b="1" dirty="0" smtClean="0"/>
              <a:t>1040</a:t>
            </a:r>
            <a:r>
              <a:rPr lang="en-US" dirty="0" smtClean="0"/>
              <a:t> -14 categories by Income</a:t>
            </a:r>
          </a:p>
          <a:p>
            <a:pPr lvl="1"/>
            <a:r>
              <a:rPr lang="en-US" b="1" dirty="0" smtClean="0"/>
              <a:t>1041</a:t>
            </a:r>
            <a:r>
              <a:rPr lang="en-US" dirty="0" smtClean="0"/>
              <a:t> – 4 categories by taxable and non-taxable</a:t>
            </a:r>
          </a:p>
          <a:p>
            <a:pPr lvl="1"/>
            <a:r>
              <a:rPr lang="en-US" b="1" dirty="0" smtClean="0"/>
              <a:t>1065</a:t>
            </a:r>
            <a:r>
              <a:rPr lang="en-US" dirty="0" smtClean="0"/>
              <a:t> – 5 categories</a:t>
            </a:r>
          </a:p>
          <a:p>
            <a:pPr lvl="1"/>
            <a:r>
              <a:rPr lang="en-US" b="1" dirty="0" smtClean="0"/>
              <a:t>Employment tax </a:t>
            </a:r>
            <a:r>
              <a:rPr lang="en-US" dirty="0" smtClean="0"/>
              <a:t>– 9 categories</a:t>
            </a:r>
          </a:p>
          <a:p>
            <a:pPr lvl="1"/>
            <a:r>
              <a:rPr lang="en-US" b="1" dirty="0" smtClean="0"/>
              <a:t>Excise</a:t>
            </a:r>
            <a:r>
              <a:rPr lang="en-US" dirty="0" smtClean="0"/>
              <a:t> – 64 categories</a:t>
            </a:r>
          </a:p>
          <a:p>
            <a:pPr lvl="1"/>
            <a:r>
              <a:rPr lang="en-US" b="1" dirty="0"/>
              <a:t>Miscellaneous</a:t>
            </a:r>
            <a:r>
              <a:rPr lang="en-US" dirty="0"/>
              <a:t> Forms (990’s) – 8 categories</a:t>
            </a:r>
          </a:p>
          <a:p>
            <a:pPr lvl="1"/>
            <a:r>
              <a:rPr lang="en-US" sz="2400" b="1" dirty="0" smtClean="0"/>
              <a:t>Estates</a:t>
            </a:r>
            <a:r>
              <a:rPr lang="en-US" sz="2400" dirty="0" smtClean="0"/>
              <a:t> </a:t>
            </a:r>
            <a:r>
              <a:rPr lang="en-US" sz="2400" dirty="0"/>
              <a:t>– 8 categories by Assets</a:t>
            </a:r>
          </a:p>
          <a:p>
            <a:pPr lvl="1"/>
            <a:r>
              <a:rPr lang="en-US" sz="2400" b="1" dirty="0"/>
              <a:t>Gifts</a:t>
            </a:r>
            <a:r>
              <a:rPr lang="en-US" sz="2400" dirty="0"/>
              <a:t> – 6 categories by Assets and Other Codes</a:t>
            </a:r>
          </a:p>
          <a:p>
            <a:pPr lvl="1"/>
            <a:endParaRPr lang="en-US" dirty="0" smtClean="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10</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766439"/>
            <a:ext cx="3528310" cy="4948561"/>
          </a:xfrm>
          <a:prstGeom prst="rect">
            <a:avLst/>
          </a:prstGeom>
        </p:spPr>
      </p:pic>
    </p:spTree>
    <p:extLst>
      <p:ext uri="{BB962C8B-B14F-4D97-AF65-F5344CB8AC3E}">
        <p14:creationId xmlns:p14="http://schemas.microsoft.com/office/powerpoint/2010/main" val="1152132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6"/>
            <a:ext cx="3943350" cy="2884484"/>
          </a:xfrm>
          <a:effectLst>
            <a:outerShdw blurRad="50800" dist="38100" dir="2700000" algn="tl" rotWithShape="0">
              <a:prstClr val="black">
                <a:alpha val="40000"/>
              </a:prstClr>
            </a:outerShdw>
          </a:effectLst>
        </p:spPr>
        <p:txBody>
          <a:bodyPr>
            <a:normAutofit/>
          </a:bodyPr>
          <a:lstStyle/>
          <a:p>
            <a:pPr marL="461963" indent="-461963"/>
            <a:r>
              <a:rPr lang="en-US" sz="4000" b="1" dirty="0" smtClean="0">
                <a:latin typeface="+mn-lt"/>
              </a:rPr>
              <a:t>Estate/Gift Tax Audit</a:t>
            </a:r>
            <a:endParaRPr lang="en-US" sz="4000" b="1" dirty="0">
              <a:latin typeface="+mn-lt"/>
            </a:endParaRPr>
          </a:p>
        </p:txBody>
      </p:sp>
      <p:sp>
        <p:nvSpPr>
          <p:cNvPr id="3" name="Content Placeholder 2"/>
          <p:cNvSpPr>
            <a:spLocks noGrp="1"/>
          </p:cNvSpPr>
          <p:nvPr>
            <p:ph idx="1"/>
          </p:nvPr>
        </p:nvSpPr>
        <p:spPr>
          <a:xfrm>
            <a:off x="4572000" y="3428999"/>
            <a:ext cx="3943350" cy="2747963"/>
          </a:xfrm>
          <a:effectLst>
            <a:outerShdw blurRad="50800" dist="38100" dir="2700000" algn="tl" rotWithShape="0">
              <a:prstClr val="black">
                <a:alpha val="40000"/>
              </a:prstClr>
            </a:outerShdw>
          </a:effectLst>
        </p:spPr>
        <p:txBody>
          <a:bodyPr>
            <a:normAutofit fontScale="77500" lnSpcReduction="20000"/>
          </a:bodyPr>
          <a:lstStyle/>
          <a:p>
            <a:endParaRPr lang="en-US" dirty="0" smtClean="0"/>
          </a:p>
          <a:p>
            <a:r>
              <a:rPr lang="en-US" sz="3400" b="1" dirty="0" smtClean="0"/>
              <a:t>Estate and Gift (E&amp;G)Tax Attorneys </a:t>
            </a:r>
            <a:r>
              <a:rPr lang="en-US" sz="3400" dirty="0" smtClean="0"/>
              <a:t>in the Small Business and Self Employed  Division (SBSE)</a:t>
            </a:r>
          </a:p>
          <a:p>
            <a:endParaRPr lang="en-US" sz="3400" dirty="0" smtClean="0"/>
          </a:p>
          <a:p>
            <a:r>
              <a:rPr lang="en-US" sz="3400" dirty="0" smtClean="0"/>
              <a:t>Business </a:t>
            </a:r>
            <a:r>
              <a:rPr lang="en-US" sz="3400" b="1" dirty="0" smtClean="0"/>
              <a:t>Valuators in Engineering</a:t>
            </a:r>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00894"/>
            <a:ext cx="4480560" cy="3200400"/>
          </a:xfrm>
          <a:prstGeom prst="rect">
            <a:avLst/>
          </a:prstGeom>
        </p:spPr>
      </p:pic>
    </p:spTree>
    <p:extLst>
      <p:ext uri="{BB962C8B-B14F-4D97-AF65-F5344CB8AC3E}">
        <p14:creationId xmlns:p14="http://schemas.microsoft.com/office/powerpoint/2010/main" val="1956606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29" y="381000"/>
            <a:ext cx="7886700" cy="1325563"/>
          </a:xfrm>
          <a:effectLst>
            <a:outerShdw blurRad="50800" dist="38100" dir="2700000" algn="tl" rotWithShape="0">
              <a:prstClr val="black">
                <a:alpha val="40000"/>
              </a:prstClr>
            </a:outerShdw>
          </a:effectLst>
        </p:spPr>
        <p:txBody>
          <a:bodyPr>
            <a:normAutofit/>
          </a:bodyPr>
          <a:lstStyle/>
          <a:p>
            <a:r>
              <a:rPr lang="en-US" sz="4000" dirty="0" smtClean="0">
                <a:latin typeface="+mn-lt"/>
              </a:rPr>
              <a:t>Historical Perspective of E&amp;G Filings and Audits</a:t>
            </a:r>
            <a:endParaRPr lang="en-US" sz="4000" u="sng" dirty="0">
              <a:latin typeface="+mn-lt"/>
            </a:endParaRPr>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12</a:t>
            </a:fld>
            <a:endParaRPr lang="en-US" dirty="0"/>
          </a:p>
        </p:txBody>
      </p:sp>
      <p:graphicFrame>
        <p:nvGraphicFramePr>
          <p:cNvPr id="8" name="Content Placeholder 8"/>
          <p:cNvGraphicFramePr>
            <a:graphicFrameLocks/>
          </p:cNvGraphicFramePr>
          <p:nvPr>
            <p:extLst>
              <p:ext uri="{D42A27DB-BD31-4B8C-83A1-F6EECF244321}">
                <p14:modId xmlns:p14="http://schemas.microsoft.com/office/powerpoint/2010/main" val="4087348659"/>
              </p:ext>
            </p:extLst>
          </p:nvPr>
        </p:nvGraphicFramePr>
        <p:xfrm>
          <a:off x="457200" y="2209799"/>
          <a:ext cx="8229600" cy="3429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05000"/>
                <a:gridCol w="1386840"/>
                <a:gridCol w="1645920"/>
                <a:gridCol w="1645920"/>
                <a:gridCol w="1645920"/>
              </a:tblGrid>
              <a:tr h="407724">
                <a:tc>
                  <a:txBody>
                    <a:bodyPr/>
                    <a:lstStyle/>
                    <a:p>
                      <a:r>
                        <a:rPr lang="en-US" dirty="0" smtClean="0"/>
                        <a:t>Category</a:t>
                      </a:r>
                      <a:endParaRPr lang="en-US" dirty="0"/>
                    </a:p>
                  </a:txBody>
                  <a:tcPr/>
                </a:tc>
                <a:tc>
                  <a:txBody>
                    <a:bodyPr/>
                    <a:lstStyle/>
                    <a:p>
                      <a:r>
                        <a:rPr lang="en-US" dirty="0" smtClean="0"/>
                        <a:t>Year</a:t>
                      </a:r>
                      <a:endParaRPr lang="en-US" dirty="0"/>
                    </a:p>
                  </a:txBody>
                  <a:tcPr/>
                </a:tc>
                <a:tc>
                  <a:txBody>
                    <a:bodyPr/>
                    <a:lstStyle/>
                    <a:p>
                      <a:r>
                        <a:rPr lang="en-US" dirty="0" smtClean="0"/>
                        <a:t>Year</a:t>
                      </a:r>
                      <a:endParaRPr lang="en-US" dirty="0"/>
                    </a:p>
                  </a:txBody>
                  <a:tcPr/>
                </a:tc>
                <a:tc>
                  <a:txBody>
                    <a:bodyPr/>
                    <a:lstStyle/>
                    <a:p>
                      <a:r>
                        <a:rPr lang="en-US" dirty="0" smtClean="0"/>
                        <a:t>Year </a:t>
                      </a:r>
                      <a:endParaRPr lang="en-US" dirty="0"/>
                    </a:p>
                  </a:txBody>
                  <a:tcPr/>
                </a:tc>
                <a:tc>
                  <a:txBody>
                    <a:bodyPr/>
                    <a:lstStyle/>
                    <a:p>
                      <a:r>
                        <a:rPr lang="en-US" dirty="0" smtClean="0"/>
                        <a:t>Year</a:t>
                      </a:r>
                      <a:endParaRPr lang="en-US" dirty="0"/>
                    </a:p>
                  </a:txBody>
                  <a:tcPr/>
                </a:tc>
              </a:tr>
              <a:tr h="407724">
                <a:tc>
                  <a:txBody>
                    <a:bodyPr/>
                    <a:lstStyle/>
                    <a:p>
                      <a:endParaRPr lang="en-US" dirty="0"/>
                    </a:p>
                  </a:txBody>
                  <a:tcPr/>
                </a:tc>
                <a:tc>
                  <a:txBody>
                    <a:bodyPr/>
                    <a:lstStyle/>
                    <a:p>
                      <a:r>
                        <a:rPr lang="en-US" dirty="0" smtClean="0"/>
                        <a:t>Totals</a:t>
                      </a:r>
                      <a:endParaRPr lang="en-US" dirty="0"/>
                    </a:p>
                  </a:txBody>
                  <a:tcPr/>
                </a:tc>
                <a:tc>
                  <a:txBody>
                    <a:bodyPr/>
                    <a:lstStyle/>
                    <a:p>
                      <a:r>
                        <a:rPr lang="en-US" dirty="0" smtClean="0"/>
                        <a:t>% Audited</a:t>
                      </a:r>
                      <a:endParaRPr lang="en-US" dirty="0"/>
                    </a:p>
                  </a:txBody>
                  <a:tcPr/>
                </a:tc>
                <a:tc>
                  <a:txBody>
                    <a:bodyPr/>
                    <a:lstStyle/>
                    <a:p>
                      <a:r>
                        <a:rPr lang="en-US" dirty="0" smtClean="0"/>
                        <a:t>Totals</a:t>
                      </a:r>
                      <a:endParaRPr lang="en-US" dirty="0"/>
                    </a:p>
                  </a:txBody>
                  <a:tcPr/>
                </a:tc>
                <a:tc>
                  <a:txBody>
                    <a:bodyPr/>
                    <a:lstStyle/>
                    <a:p>
                      <a:r>
                        <a:rPr lang="en-US" dirty="0" smtClean="0"/>
                        <a:t>% Audited</a:t>
                      </a:r>
                      <a:endParaRPr lang="en-US" dirty="0"/>
                    </a:p>
                  </a:txBody>
                  <a:tcPr/>
                </a:tc>
              </a:tr>
              <a:tr h="655918">
                <a:tc>
                  <a:txBody>
                    <a:bodyPr/>
                    <a:lstStyle/>
                    <a:p>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c>
                  <a:txBody>
                    <a:bodyPr/>
                    <a:lstStyle/>
                    <a:p>
                      <a:r>
                        <a:rPr lang="en-US" dirty="0" smtClean="0"/>
                        <a:t>2014</a:t>
                      </a:r>
                      <a:endParaRPr lang="en-US" dirty="0"/>
                    </a:p>
                  </a:txBody>
                  <a:tcPr/>
                </a:tc>
                <a:tc>
                  <a:txBody>
                    <a:bodyPr/>
                    <a:lstStyle/>
                    <a:p>
                      <a:r>
                        <a:rPr lang="en-US" dirty="0" smtClean="0"/>
                        <a:t>2015</a:t>
                      </a:r>
                      <a:endParaRPr lang="en-US" dirty="0"/>
                    </a:p>
                  </a:txBody>
                  <a:tcPr/>
                </a:tc>
              </a:tr>
              <a:tr h="407724">
                <a:tc>
                  <a:txBody>
                    <a:bodyPr/>
                    <a:lstStyle/>
                    <a:p>
                      <a:r>
                        <a:rPr lang="en-US" dirty="0" smtClean="0"/>
                        <a:t>&lt; $ 5 Mil</a:t>
                      </a:r>
                      <a:endParaRPr lang="en-US" dirty="0"/>
                    </a:p>
                  </a:txBody>
                  <a:tcPr/>
                </a:tc>
                <a:tc>
                  <a:txBody>
                    <a:bodyPr/>
                    <a:lstStyle/>
                    <a:p>
                      <a:pPr algn="r"/>
                      <a:r>
                        <a:rPr lang="en-US" dirty="0" smtClean="0"/>
                        <a:t>23,722</a:t>
                      </a:r>
                      <a:endParaRPr lang="en-US" dirty="0"/>
                    </a:p>
                  </a:txBody>
                  <a:tcPr/>
                </a:tc>
                <a:tc>
                  <a:txBody>
                    <a:bodyPr/>
                    <a:lstStyle/>
                    <a:p>
                      <a:pPr algn="r"/>
                      <a:r>
                        <a:rPr lang="en-US" dirty="0" smtClean="0"/>
                        <a:t>2.3%</a:t>
                      </a:r>
                      <a:endParaRPr lang="en-US" dirty="0"/>
                    </a:p>
                  </a:txBody>
                  <a:tcPr/>
                </a:tc>
                <a:tc>
                  <a:txBody>
                    <a:bodyPr/>
                    <a:lstStyle/>
                    <a:p>
                      <a:pPr algn="r"/>
                      <a:r>
                        <a:rPr lang="en-US" dirty="0" smtClean="0"/>
                        <a:t>25,188</a:t>
                      </a:r>
                      <a:endParaRPr lang="en-US" dirty="0"/>
                    </a:p>
                  </a:txBody>
                  <a:tcPr/>
                </a:tc>
                <a:tc>
                  <a:txBody>
                    <a:bodyPr/>
                    <a:lstStyle/>
                    <a:p>
                      <a:pPr algn="r"/>
                      <a:r>
                        <a:rPr lang="en-US" dirty="0" smtClean="0"/>
                        <a:t>2.1%</a:t>
                      </a:r>
                      <a:endParaRPr lang="en-US" dirty="0"/>
                    </a:p>
                  </a:txBody>
                  <a:tcPr/>
                </a:tc>
              </a:tr>
              <a:tr h="407724">
                <a:tc>
                  <a:txBody>
                    <a:bodyPr/>
                    <a:lstStyle/>
                    <a:p>
                      <a:r>
                        <a:rPr lang="en-US" dirty="0" smtClean="0"/>
                        <a:t>$5M&lt;x&lt;$10M</a:t>
                      </a:r>
                      <a:endParaRPr lang="en-US" dirty="0"/>
                    </a:p>
                  </a:txBody>
                  <a:tcPr/>
                </a:tc>
                <a:tc>
                  <a:txBody>
                    <a:bodyPr/>
                    <a:lstStyle/>
                    <a:p>
                      <a:pPr algn="r"/>
                      <a:r>
                        <a:rPr lang="en-US" dirty="0" smtClean="0"/>
                        <a:t>6,588</a:t>
                      </a:r>
                      <a:endParaRPr lang="en-US" dirty="0"/>
                    </a:p>
                  </a:txBody>
                  <a:tcPr/>
                </a:tc>
                <a:tc>
                  <a:txBody>
                    <a:bodyPr/>
                    <a:lstStyle/>
                    <a:p>
                      <a:pPr algn="r"/>
                      <a:r>
                        <a:rPr lang="en-US" dirty="0" smtClean="0"/>
                        <a:t>21.1%</a:t>
                      </a:r>
                      <a:endParaRPr lang="en-US" dirty="0"/>
                    </a:p>
                  </a:txBody>
                  <a:tcPr/>
                </a:tc>
                <a:tc>
                  <a:txBody>
                    <a:bodyPr/>
                    <a:lstStyle/>
                    <a:p>
                      <a:pPr algn="r"/>
                      <a:r>
                        <a:rPr lang="en-US" dirty="0" smtClean="0"/>
                        <a:t>6,916</a:t>
                      </a:r>
                      <a:endParaRPr lang="en-US" dirty="0"/>
                    </a:p>
                  </a:txBody>
                  <a:tcPr/>
                </a:tc>
                <a:tc>
                  <a:txBody>
                    <a:bodyPr/>
                    <a:lstStyle/>
                    <a:p>
                      <a:pPr algn="r"/>
                      <a:r>
                        <a:rPr lang="en-US" dirty="0" smtClean="0"/>
                        <a:t>16.2%</a:t>
                      </a:r>
                      <a:endParaRPr lang="en-US" dirty="0"/>
                    </a:p>
                  </a:txBody>
                  <a:tcPr/>
                </a:tc>
              </a:tr>
              <a:tr h="407724">
                <a:tc>
                  <a:txBody>
                    <a:bodyPr/>
                    <a:lstStyle/>
                    <a:p>
                      <a:r>
                        <a:rPr lang="en-US" dirty="0" smtClean="0"/>
                        <a:t>&gt;$10 Mil</a:t>
                      </a:r>
                      <a:endParaRPr lang="en-US" dirty="0"/>
                    </a:p>
                  </a:txBody>
                  <a:tcPr/>
                </a:tc>
                <a:tc>
                  <a:txBody>
                    <a:bodyPr/>
                    <a:lstStyle/>
                    <a:p>
                      <a:pPr algn="r"/>
                      <a:r>
                        <a:rPr lang="en-US" dirty="0" smtClean="0"/>
                        <a:t>3,359</a:t>
                      </a:r>
                      <a:endParaRPr lang="en-US" dirty="0"/>
                    </a:p>
                  </a:txBody>
                  <a:tcPr/>
                </a:tc>
                <a:tc>
                  <a:txBody>
                    <a:bodyPr/>
                    <a:lstStyle/>
                    <a:p>
                      <a:pPr algn="r"/>
                      <a:r>
                        <a:rPr lang="en-US" dirty="0" smtClean="0"/>
                        <a:t>27.0%</a:t>
                      </a:r>
                      <a:endParaRPr lang="en-US" dirty="0"/>
                    </a:p>
                  </a:txBody>
                  <a:tcPr/>
                </a:tc>
                <a:tc>
                  <a:txBody>
                    <a:bodyPr/>
                    <a:lstStyle/>
                    <a:p>
                      <a:pPr algn="r"/>
                      <a:r>
                        <a:rPr lang="en-US" dirty="0" smtClean="0"/>
                        <a:t>3,515</a:t>
                      </a:r>
                      <a:endParaRPr lang="en-US" dirty="0"/>
                    </a:p>
                  </a:txBody>
                  <a:tcPr/>
                </a:tc>
                <a:tc>
                  <a:txBody>
                    <a:bodyPr/>
                    <a:lstStyle/>
                    <a:p>
                      <a:pPr algn="r"/>
                      <a:r>
                        <a:rPr lang="en-US" dirty="0" smtClean="0"/>
                        <a:t>31.6%</a:t>
                      </a:r>
                      <a:endParaRPr lang="en-US" dirty="0"/>
                    </a:p>
                  </a:txBody>
                  <a:tcPr/>
                </a:tc>
              </a:tr>
              <a:tr h="407724">
                <a:tc>
                  <a:txBody>
                    <a:bodyPr/>
                    <a:lstStyle/>
                    <a:p>
                      <a:r>
                        <a:rPr lang="en-US" dirty="0" smtClean="0"/>
                        <a:t>Estate Totals</a:t>
                      </a:r>
                      <a:endParaRPr lang="en-US" dirty="0"/>
                    </a:p>
                  </a:txBody>
                  <a:tcPr/>
                </a:tc>
                <a:tc>
                  <a:txBody>
                    <a:bodyPr/>
                    <a:lstStyle/>
                    <a:p>
                      <a:pPr algn="r"/>
                      <a:r>
                        <a:rPr lang="en-US" dirty="0" smtClean="0"/>
                        <a:t>33,719</a:t>
                      </a:r>
                      <a:endParaRPr lang="en-US" dirty="0"/>
                    </a:p>
                  </a:txBody>
                  <a:tcPr/>
                </a:tc>
                <a:tc>
                  <a:txBody>
                    <a:bodyPr/>
                    <a:lstStyle/>
                    <a:p>
                      <a:pPr algn="r"/>
                      <a:r>
                        <a:rPr lang="en-US" dirty="0" smtClean="0"/>
                        <a:t>8.5%</a:t>
                      </a:r>
                      <a:endParaRPr lang="en-US" dirty="0"/>
                    </a:p>
                  </a:txBody>
                  <a:tcPr/>
                </a:tc>
                <a:tc>
                  <a:txBody>
                    <a:bodyPr/>
                    <a:lstStyle/>
                    <a:p>
                      <a:pPr algn="r"/>
                      <a:r>
                        <a:rPr lang="en-US" dirty="0" smtClean="0"/>
                        <a:t>35,619</a:t>
                      </a:r>
                      <a:endParaRPr lang="en-US" dirty="0"/>
                    </a:p>
                  </a:txBody>
                  <a:tcPr/>
                </a:tc>
                <a:tc>
                  <a:txBody>
                    <a:bodyPr/>
                    <a:lstStyle/>
                    <a:p>
                      <a:pPr algn="r"/>
                      <a:r>
                        <a:rPr lang="en-US" dirty="0" smtClean="0"/>
                        <a:t>7.8%</a:t>
                      </a:r>
                      <a:endParaRPr lang="en-US" dirty="0"/>
                    </a:p>
                  </a:txBody>
                  <a:tcPr/>
                </a:tc>
              </a:tr>
              <a:tr h="326738">
                <a:tc>
                  <a:txBody>
                    <a:bodyPr/>
                    <a:lstStyle/>
                    <a:p>
                      <a:r>
                        <a:rPr lang="en-US" dirty="0" smtClean="0"/>
                        <a:t>Gift Totals</a:t>
                      </a:r>
                      <a:endParaRPr lang="en-US" dirty="0"/>
                    </a:p>
                  </a:txBody>
                  <a:tcPr/>
                </a:tc>
                <a:tc>
                  <a:txBody>
                    <a:bodyPr/>
                    <a:lstStyle/>
                    <a:p>
                      <a:pPr algn="r"/>
                      <a:r>
                        <a:rPr lang="en-US" dirty="0" smtClean="0"/>
                        <a:t>371,747</a:t>
                      </a:r>
                      <a:endParaRPr lang="en-US" dirty="0"/>
                    </a:p>
                  </a:txBody>
                  <a:tcPr/>
                </a:tc>
                <a:tc>
                  <a:txBody>
                    <a:bodyPr/>
                    <a:lstStyle/>
                    <a:p>
                      <a:pPr algn="r"/>
                      <a:r>
                        <a:rPr lang="en-US" dirty="0" smtClean="0"/>
                        <a:t>0.8%</a:t>
                      </a:r>
                      <a:endParaRPr lang="en-US" dirty="0"/>
                    </a:p>
                  </a:txBody>
                  <a:tcPr/>
                </a:tc>
                <a:tc>
                  <a:txBody>
                    <a:bodyPr/>
                    <a:lstStyle/>
                    <a:p>
                      <a:pPr algn="r"/>
                      <a:r>
                        <a:rPr lang="en-US" dirty="0" smtClean="0"/>
                        <a:t>267,600</a:t>
                      </a:r>
                      <a:endParaRPr lang="en-US" dirty="0"/>
                    </a:p>
                  </a:txBody>
                  <a:tcPr/>
                </a:tc>
                <a:tc>
                  <a:txBody>
                    <a:bodyPr/>
                    <a:lstStyle/>
                    <a:p>
                      <a:pPr algn="r"/>
                      <a:r>
                        <a:rPr lang="en-US" dirty="0" smtClean="0"/>
                        <a:t>0.9%</a:t>
                      </a:r>
                      <a:endParaRPr lang="en-US" dirty="0"/>
                    </a:p>
                  </a:txBody>
                  <a:tcPr/>
                </a:tc>
              </a:tr>
            </a:tbl>
          </a:graphicData>
        </a:graphic>
      </p:graphicFrame>
    </p:spTree>
    <p:extLst>
      <p:ext uri="{BB962C8B-B14F-4D97-AF65-F5344CB8AC3E}">
        <p14:creationId xmlns:p14="http://schemas.microsoft.com/office/powerpoint/2010/main" val="142779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0" y="190707"/>
            <a:ext cx="4495800" cy="1686909"/>
          </a:xfrm>
          <a:effectLst>
            <a:outerShdw blurRad="50800" dist="38100" dir="2700000" algn="tl" rotWithShape="0">
              <a:prstClr val="black">
                <a:alpha val="40000"/>
              </a:prstClr>
            </a:outerShdw>
          </a:effectLst>
        </p:spPr>
        <p:txBody>
          <a:bodyPr>
            <a:normAutofit/>
          </a:bodyPr>
          <a:lstStyle/>
          <a:p>
            <a:pPr marL="461963" indent="-461963" algn="just"/>
            <a:r>
              <a:rPr lang="en-US" sz="6000" b="1" dirty="0" smtClean="0">
                <a:latin typeface="+mn-lt"/>
              </a:rPr>
              <a:t>Classification</a:t>
            </a:r>
            <a:endParaRPr lang="en-US" sz="6000" b="1" dirty="0">
              <a:latin typeface="+mn-lt"/>
            </a:endParaRPr>
          </a:p>
        </p:txBody>
      </p:sp>
      <p:sp>
        <p:nvSpPr>
          <p:cNvPr id="2" name="Content Placeholder 1"/>
          <p:cNvSpPr>
            <a:spLocks noGrp="1"/>
          </p:cNvSpPr>
          <p:nvPr>
            <p:ph idx="1"/>
          </p:nvPr>
        </p:nvSpPr>
        <p:spPr>
          <a:xfrm>
            <a:off x="4495800" y="2895600"/>
            <a:ext cx="4191000" cy="3111691"/>
          </a:xfrm>
          <a:effectLst>
            <a:outerShdw blurRad="50800" dist="38100" dir="2700000" algn="tl" rotWithShape="0">
              <a:prstClr val="black">
                <a:alpha val="40000"/>
              </a:prstClr>
            </a:outerShdw>
          </a:effectLst>
        </p:spPr>
        <p:txBody>
          <a:bodyPr>
            <a:normAutofit/>
          </a:bodyPr>
          <a:lstStyle/>
          <a:p>
            <a:r>
              <a:rPr lang="en-US" sz="6000" b="1" dirty="0" smtClean="0"/>
              <a:t>National</a:t>
            </a:r>
            <a:endParaRPr lang="en-US" sz="6000" dirty="0" smtClean="0"/>
          </a:p>
          <a:p>
            <a:r>
              <a:rPr lang="en-US" sz="6000" b="1" dirty="0" smtClean="0"/>
              <a:t>Local</a:t>
            </a:r>
            <a:endParaRPr lang="en-US" sz="6000" dirty="0" smtClean="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762000"/>
            <a:ext cx="3869961" cy="3200400"/>
          </a:xfrm>
          <a:prstGeom prst="rect">
            <a:avLst/>
          </a:prstGeom>
        </p:spPr>
      </p:pic>
    </p:spTree>
    <p:extLst>
      <p:ext uri="{BB962C8B-B14F-4D97-AF65-F5344CB8AC3E}">
        <p14:creationId xmlns:p14="http://schemas.microsoft.com/office/powerpoint/2010/main" val="2689499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9200" y="1066800"/>
            <a:ext cx="4191000" cy="1325563"/>
          </a:xfrm>
          <a:effectLst>
            <a:outerShdw blurRad="50800" dist="38100" dir="2700000" algn="tl" rotWithShape="0">
              <a:prstClr val="black">
                <a:alpha val="40000"/>
              </a:prstClr>
            </a:outerShdw>
          </a:effectLst>
        </p:spPr>
        <p:txBody>
          <a:bodyPr>
            <a:normAutofit fontScale="90000"/>
          </a:bodyPr>
          <a:lstStyle/>
          <a:p>
            <a:r>
              <a:rPr lang="en-US" sz="6000" b="1" dirty="0" smtClean="0">
                <a:latin typeface="+mn-lt"/>
              </a:rPr>
              <a:t>Classification Selection</a:t>
            </a:r>
            <a:endParaRPr lang="en-US" sz="6000" b="1" dirty="0">
              <a:latin typeface="+mn-lt"/>
            </a:endParaRPr>
          </a:p>
        </p:txBody>
      </p:sp>
      <p:sp>
        <p:nvSpPr>
          <p:cNvPr id="2" name="Content Placeholder 1"/>
          <p:cNvSpPr>
            <a:spLocks noGrp="1"/>
          </p:cNvSpPr>
          <p:nvPr>
            <p:ph idx="1"/>
          </p:nvPr>
        </p:nvSpPr>
        <p:spPr>
          <a:xfrm>
            <a:off x="5562600" y="2667000"/>
            <a:ext cx="3181350" cy="3200400"/>
          </a:xfrm>
          <a:effectLst>
            <a:outerShdw blurRad="50800" dist="38100" dir="2700000" algn="tl" rotWithShape="0">
              <a:prstClr val="black">
                <a:alpha val="40000"/>
              </a:prstClr>
            </a:outerShdw>
          </a:effectLst>
        </p:spPr>
        <p:txBody>
          <a:bodyPr>
            <a:noAutofit/>
          </a:bodyPr>
          <a:lstStyle/>
          <a:p>
            <a:pPr marL="0" indent="0">
              <a:buNone/>
            </a:pPr>
            <a:r>
              <a:rPr lang="en-US" sz="4000" b="1" dirty="0" smtClean="0"/>
              <a:t>Demand Pull</a:t>
            </a:r>
          </a:p>
          <a:p>
            <a:pPr marL="0" indent="0">
              <a:buNone/>
            </a:pPr>
            <a:r>
              <a:rPr lang="en-US" sz="4000" b="1" dirty="0" smtClean="0"/>
              <a:t>Independent</a:t>
            </a:r>
          </a:p>
          <a:p>
            <a:pPr marL="0" indent="0">
              <a:buNone/>
            </a:pPr>
            <a:r>
              <a:rPr lang="en-US" sz="4000" b="1" dirty="0" smtClean="0"/>
              <a:t>Specialist</a:t>
            </a:r>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66800"/>
            <a:ext cx="4114800" cy="3505200"/>
          </a:xfrm>
          <a:prstGeom prst="rect">
            <a:avLst/>
          </a:prstGeom>
        </p:spPr>
      </p:pic>
    </p:spTree>
    <p:extLst>
      <p:ext uri="{BB962C8B-B14F-4D97-AF65-F5344CB8AC3E}">
        <p14:creationId xmlns:p14="http://schemas.microsoft.com/office/powerpoint/2010/main" val="1165946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6250" y="838200"/>
            <a:ext cx="3657600" cy="1219200"/>
          </a:xfrm>
          <a:effectLst>
            <a:outerShdw blurRad="50800" dist="38100" dir="2700000" algn="tl" rotWithShape="0">
              <a:prstClr val="black">
                <a:alpha val="40000"/>
              </a:prstClr>
            </a:outerShdw>
          </a:effectLst>
        </p:spPr>
        <p:txBody>
          <a:bodyPr>
            <a:noAutofit/>
          </a:bodyPr>
          <a:lstStyle/>
          <a:p>
            <a:pPr marL="461963" indent="-461963"/>
            <a:r>
              <a:rPr lang="en-US" sz="6000" dirty="0" smtClean="0">
                <a:latin typeface="+mn-lt"/>
              </a:rPr>
              <a:t>Two Examples</a:t>
            </a:r>
            <a:endParaRPr lang="en-US" sz="6000" dirty="0">
              <a:latin typeface="+mn-lt"/>
            </a:endParaRPr>
          </a:p>
        </p:txBody>
      </p:sp>
      <p:sp>
        <p:nvSpPr>
          <p:cNvPr id="2" name="Content Placeholder 1"/>
          <p:cNvSpPr>
            <a:spLocks noGrp="1"/>
          </p:cNvSpPr>
          <p:nvPr>
            <p:ph idx="1"/>
          </p:nvPr>
        </p:nvSpPr>
        <p:spPr>
          <a:xfrm>
            <a:off x="5181600" y="2438400"/>
            <a:ext cx="3323757" cy="3917951"/>
          </a:xfrm>
          <a:effectLst>
            <a:outerShdw blurRad="50800" dist="38100" dir="2700000" algn="tl" rotWithShape="0">
              <a:prstClr val="black">
                <a:alpha val="40000"/>
              </a:prstClr>
            </a:outerShdw>
          </a:effectLst>
        </p:spPr>
        <p:txBody>
          <a:bodyPr>
            <a:normAutofit fontScale="70000" lnSpcReduction="20000"/>
          </a:bodyPr>
          <a:lstStyle/>
          <a:p>
            <a:endParaRPr lang="en-US" dirty="0" smtClean="0"/>
          </a:p>
          <a:p>
            <a:pPr marL="0" indent="0">
              <a:buNone/>
            </a:pPr>
            <a:r>
              <a:rPr lang="en-US" sz="6400" b="1" dirty="0" smtClean="0"/>
              <a:t>Publication 1</a:t>
            </a:r>
            <a:endParaRPr lang="en-US" sz="6400" b="1" dirty="0"/>
          </a:p>
          <a:p>
            <a:pPr marL="342900" lvl="1" indent="0">
              <a:buNone/>
            </a:pPr>
            <a:r>
              <a:rPr lang="en-US" sz="6400" b="1" dirty="0" smtClean="0"/>
              <a:t>38 States</a:t>
            </a:r>
            <a:endParaRPr lang="en-US" sz="6400" dirty="0" smtClean="0"/>
          </a:p>
          <a:p>
            <a:pPr marL="0" indent="0">
              <a:buNone/>
            </a:pPr>
            <a:r>
              <a:rPr lang="en-US" sz="6400" b="1" dirty="0" smtClean="0"/>
              <a:t>Specialist</a:t>
            </a:r>
          </a:p>
          <a:p>
            <a:pPr marL="342900" lvl="1" indent="0">
              <a:buNone/>
            </a:pPr>
            <a:r>
              <a:rPr lang="en-US" sz="6400" b="1" dirty="0" smtClean="0"/>
              <a:t>Jargon</a:t>
            </a:r>
          </a:p>
          <a:p>
            <a:pPr marL="342900" lvl="1" indent="0">
              <a:buNone/>
            </a:pPr>
            <a:r>
              <a:rPr lang="en-US" sz="6400" b="1" dirty="0" smtClean="0"/>
              <a:t>Common Ground</a:t>
            </a:r>
            <a:endParaRPr lang="en-US" sz="6400" b="1" dirty="0"/>
          </a:p>
          <a:p>
            <a:endParaRPr lang="en-US" dirty="0"/>
          </a:p>
          <a:p>
            <a:pPr lvl="1"/>
            <a:endParaRPr lang="en-US" dirty="0"/>
          </a:p>
          <a:p>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15</a:t>
            </a:fld>
            <a:endParaRPr lang="en-US" dirty="0"/>
          </a:p>
        </p:txBody>
      </p:sp>
      <p:pic>
        <p:nvPicPr>
          <p:cNvPr id="3074" name="Picture 2" descr="Image result for irs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4194"/>
            <a:ext cx="3429000" cy="460397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0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31186" y="9993"/>
            <a:ext cx="5657850" cy="2362200"/>
          </a:xfrm>
          <a:effectLst>
            <a:outerShdw blurRad="50800" dist="38100" dir="2700000" algn="tl" rotWithShape="0">
              <a:prstClr val="black">
                <a:alpha val="40000"/>
              </a:prstClr>
            </a:outerShdw>
          </a:effectLst>
        </p:spPr>
        <p:txBody>
          <a:bodyPr>
            <a:noAutofit/>
          </a:bodyPr>
          <a:lstStyle/>
          <a:p>
            <a:pPr marL="461963" indent="-461963"/>
            <a:r>
              <a:rPr lang="en-US" sz="3200" dirty="0" smtClean="0">
                <a:latin typeface="+mn-lt"/>
              </a:rPr>
              <a:t>Information Document Requests </a:t>
            </a:r>
            <a:br>
              <a:rPr lang="en-US" sz="3200" dirty="0" smtClean="0">
                <a:latin typeface="+mn-lt"/>
              </a:rPr>
            </a:br>
            <a:r>
              <a:rPr lang="en-US" sz="3200" dirty="0" smtClean="0">
                <a:latin typeface="+mn-lt"/>
              </a:rPr>
              <a:t>(IDRs)</a:t>
            </a:r>
            <a:endParaRPr lang="en-US" sz="3200" dirty="0">
              <a:latin typeface="+mn-lt"/>
            </a:endParaRPr>
          </a:p>
        </p:txBody>
      </p:sp>
      <p:sp>
        <p:nvSpPr>
          <p:cNvPr id="2" name="Content Placeholder 1"/>
          <p:cNvSpPr>
            <a:spLocks noGrp="1"/>
          </p:cNvSpPr>
          <p:nvPr>
            <p:ph idx="1"/>
          </p:nvPr>
        </p:nvSpPr>
        <p:spPr>
          <a:xfrm>
            <a:off x="4114800" y="1971285"/>
            <a:ext cx="4569502" cy="4351338"/>
          </a:xfrm>
          <a:effectLst>
            <a:outerShdw blurRad="50800" dist="38100" dir="2700000" algn="tl" rotWithShape="0">
              <a:prstClr val="black">
                <a:alpha val="40000"/>
              </a:prstClr>
            </a:outerShdw>
          </a:effectLst>
        </p:spPr>
        <p:txBody>
          <a:bodyPr>
            <a:normAutofit/>
          </a:bodyPr>
          <a:lstStyle/>
          <a:p>
            <a:endParaRPr lang="en-US" dirty="0" smtClean="0"/>
          </a:p>
          <a:p>
            <a:r>
              <a:rPr lang="en-US" sz="3200" b="1" u="sng" dirty="0" smtClean="0"/>
              <a:t>LB&amp;I</a:t>
            </a:r>
            <a:r>
              <a:rPr lang="en-US" sz="3200" u="sng" dirty="0" smtClean="0"/>
              <a:t> </a:t>
            </a:r>
            <a:r>
              <a:rPr lang="en-US" sz="3200" u="sng" dirty="0"/>
              <a:t>Control No: LB&amp;I-04-0214-004</a:t>
            </a:r>
            <a:endParaRPr lang="en-US" sz="3200" u="sng" dirty="0" smtClean="0"/>
          </a:p>
          <a:p>
            <a:r>
              <a:rPr lang="en-US" sz="3200" b="1" dirty="0" smtClean="0"/>
              <a:t>SBSE</a:t>
            </a:r>
            <a:r>
              <a:rPr lang="en-US" sz="3200" dirty="0" smtClean="0"/>
              <a:t>  </a:t>
            </a:r>
          </a:p>
          <a:p>
            <a:r>
              <a:rPr lang="en-US" sz="3200" b="1" dirty="0" smtClean="0"/>
              <a:t>SBSE </a:t>
            </a:r>
            <a:r>
              <a:rPr lang="en-US" sz="3200" dirty="0"/>
              <a:t>Examination Case with a </a:t>
            </a:r>
            <a:r>
              <a:rPr lang="en-US" sz="3200" b="1" dirty="0" smtClean="0"/>
              <a:t>Process</a:t>
            </a:r>
          </a:p>
          <a:p>
            <a:pPr lvl="1"/>
            <a:r>
              <a:rPr lang="en-US" sz="3200" dirty="0" smtClean="0"/>
              <a:t>Valuer and ETA</a:t>
            </a:r>
          </a:p>
          <a:p>
            <a:pPr lvl="1"/>
            <a:r>
              <a:rPr lang="en-US" sz="3200" dirty="0" smtClean="0"/>
              <a:t>ETA and  ETA Manger</a:t>
            </a:r>
          </a:p>
          <a:p>
            <a:pPr lvl="1"/>
            <a:r>
              <a:rPr lang="en-US" sz="3200" dirty="0" smtClean="0"/>
              <a:t>ETA Manager</a:t>
            </a:r>
            <a:endParaRPr lang="en-US" sz="3200" dirty="0"/>
          </a:p>
          <a:p>
            <a:endParaRPr lang="en-US" dirty="0"/>
          </a:p>
          <a:p>
            <a:pPr lvl="1"/>
            <a:endParaRPr lang="en-US" dirty="0"/>
          </a:p>
          <a:p>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16</a:t>
            </a:fld>
            <a:endParaRPr lang="en-US" dirty="0"/>
          </a:p>
        </p:txBody>
      </p:sp>
      <p:pic>
        <p:nvPicPr>
          <p:cNvPr id="6" name="Picture 5" descr="Image result for irs symbol logo"/>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819400" cy="3352800"/>
          </a:xfrm>
          <a:prstGeom prst="rect">
            <a:avLst/>
          </a:prstGeom>
          <a:noFill/>
          <a:ln>
            <a:noFill/>
          </a:ln>
        </p:spPr>
      </p:pic>
    </p:spTree>
    <p:extLst>
      <p:ext uri="{BB962C8B-B14F-4D97-AF65-F5344CB8AC3E}">
        <p14:creationId xmlns:p14="http://schemas.microsoft.com/office/powerpoint/2010/main" val="84472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0600" y="1430311"/>
            <a:ext cx="3714750" cy="1325563"/>
          </a:xfrm>
        </p:spPr>
        <p:txBody>
          <a:bodyPr>
            <a:noAutofit/>
          </a:bodyPr>
          <a:lstStyle/>
          <a:p>
            <a:r>
              <a:rPr lang="en-US" sz="6000" dirty="0" smtClean="0"/>
              <a:t>Manage</a:t>
            </a:r>
            <a:br>
              <a:rPr lang="en-US" sz="6000" dirty="0" smtClean="0"/>
            </a:br>
            <a:r>
              <a:rPr lang="en-US" sz="6000" dirty="0" smtClean="0"/>
              <a:t>Audit</a:t>
            </a:r>
            <a:endParaRPr lang="en-US" sz="6000" dirty="0"/>
          </a:p>
        </p:txBody>
      </p:sp>
      <p:sp>
        <p:nvSpPr>
          <p:cNvPr id="2" name="Content Placeholder 1"/>
          <p:cNvSpPr>
            <a:spLocks noGrp="1"/>
          </p:cNvSpPr>
          <p:nvPr>
            <p:ph idx="1"/>
          </p:nvPr>
        </p:nvSpPr>
        <p:spPr>
          <a:xfrm>
            <a:off x="5257800" y="3030763"/>
            <a:ext cx="3230068" cy="2989037"/>
          </a:xfrm>
        </p:spPr>
        <p:txBody>
          <a:bodyPr>
            <a:normAutofit/>
          </a:bodyPr>
          <a:lstStyle/>
          <a:p>
            <a:r>
              <a:rPr lang="en-US" sz="2800" b="1" dirty="0" smtClean="0"/>
              <a:t>Relationship, Listening, Educating, Negotiating</a:t>
            </a:r>
          </a:p>
          <a:p>
            <a:r>
              <a:rPr lang="en-US" sz="2800" b="1" dirty="0" smtClean="0"/>
              <a:t>Example</a:t>
            </a:r>
            <a:r>
              <a:rPr lang="en-US" sz="2800" dirty="0" smtClean="0"/>
              <a:t> of $50 M Taxpayer</a:t>
            </a:r>
            <a:endParaRPr lang="en-US" sz="2800"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17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47800"/>
            <a:ext cx="4114801" cy="3520017"/>
          </a:xfrm>
          <a:prstGeom prst="rect">
            <a:avLst/>
          </a:prstGeom>
        </p:spPr>
      </p:pic>
    </p:spTree>
    <p:extLst>
      <p:ext uri="{BB962C8B-B14F-4D97-AF65-F5344CB8AC3E}">
        <p14:creationId xmlns:p14="http://schemas.microsoft.com/office/powerpoint/2010/main" val="115650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6"/>
            <a:ext cx="4572000" cy="1325563"/>
          </a:xfrm>
          <a:effectLst>
            <a:outerShdw blurRad="50800" dist="38100" dir="2700000" algn="tl" rotWithShape="0">
              <a:prstClr val="black">
                <a:alpha val="40000"/>
              </a:prstClr>
            </a:outerShdw>
          </a:effectLst>
        </p:spPr>
        <p:txBody>
          <a:bodyPr>
            <a:noAutofit/>
          </a:bodyPr>
          <a:lstStyle/>
          <a:p>
            <a:pPr marL="461963" indent="-461963"/>
            <a:r>
              <a:rPr lang="en-US" sz="6000" b="1" dirty="0" smtClean="0">
                <a:latin typeface="+mn-lt"/>
              </a:rPr>
              <a:t>Mediat</a:t>
            </a:r>
            <a:r>
              <a:rPr lang="en-US" sz="6000" dirty="0" smtClean="0">
                <a:latin typeface="+mn-lt"/>
              </a:rPr>
              <a:t>i</a:t>
            </a:r>
            <a:r>
              <a:rPr lang="en-US" sz="6000" b="1" dirty="0" smtClean="0">
                <a:latin typeface="+mn-lt"/>
              </a:rPr>
              <a:t>on</a:t>
            </a:r>
            <a:endParaRPr lang="en-US" sz="6000" b="1" dirty="0">
              <a:latin typeface="+mn-lt"/>
            </a:endParaRPr>
          </a:p>
        </p:txBody>
      </p:sp>
      <p:sp>
        <p:nvSpPr>
          <p:cNvPr id="3" name="Content Placeholder 2"/>
          <p:cNvSpPr>
            <a:spLocks noGrp="1"/>
          </p:cNvSpPr>
          <p:nvPr>
            <p:ph idx="1"/>
          </p:nvPr>
        </p:nvSpPr>
        <p:spPr>
          <a:xfrm>
            <a:off x="4572000" y="1825625"/>
            <a:ext cx="3943350" cy="4351338"/>
          </a:xfrm>
          <a:effectLst>
            <a:outerShdw blurRad="50800" dist="38100" dir="2700000" algn="tl" rotWithShape="0">
              <a:prstClr val="black">
                <a:alpha val="40000"/>
              </a:prstClr>
            </a:outerShdw>
          </a:effectLst>
        </p:spPr>
        <p:txBody>
          <a:bodyPr>
            <a:normAutofit/>
          </a:bodyPr>
          <a:lstStyle/>
          <a:p>
            <a:pPr marL="0" indent="0">
              <a:buNone/>
            </a:pPr>
            <a:r>
              <a:rPr lang="en-US" sz="4400" b="1" dirty="0" smtClean="0"/>
              <a:t>FIFI</a:t>
            </a:r>
          </a:p>
          <a:p>
            <a:pPr marL="342900" lvl="1" indent="0">
              <a:buNone/>
            </a:pPr>
            <a:r>
              <a:rPr lang="en-US" sz="4000" b="1" u="sng" dirty="0" smtClean="0"/>
              <a:t>F</a:t>
            </a:r>
            <a:r>
              <a:rPr lang="en-US" sz="4000" dirty="0" smtClean="0"/>
              <a:t>acts</a:t>
            </a:r>
          </a:p>
          <a:p>
            <a:pPr marL="342900" lvl="1" indent="0">
              <a:buNone/>
            </a:pPr>
            <a:r>
              <a:rPr lang="en-US" sz="4000" b="1" u="sng" dirty="0" smtClean="0"/>
              <a:t>I</a:t>
            </a:r>
            <a:r>
              <a:rPr lang="en-US" sz="4000" dirty="0" smtClean="0"/>
              <a:t>ssues</a:t>
            </a:r>
          </a:p>
          <a:p>
            <a:pPr marL="342900" lvl="1" indent="0">
              <a:buNone/>
            </a:pPr>
            <a:r>
              <a:rPr lang="en-US" sz="4000" b="1" u="sng" dirty="0" smtClean="0"/>
              <a:t>F</a:t>
            </a:r>
            <a:r>
              <a:rPr lang="en-US" sz="4000" dirty="0" smtClean="0"/>
              <a:t>eelings</a:t>
            </a:r>
          </a:p>
          <a:p>
            <a:pPr marL="342900" lvl="1" indent="0">
              <a:buNone/>
            </a:pPr>
            <a:r>
              <a:rPr lang="en-US" sz="4000" b="1" u="sng" dirty="0" smtClean="0"/>
              <a:t>I</a:t>
            </a:r>
            <a:r>
              <a:rPr lang="en-US" sz="4000" dirty="0" smtClean="0"/>
              <a:t>nterests</a:t>
            </a:r>
            <a:endParaRPr lang="en-US" sz="4000" dirty="0"/>
          </a:p>
          <a:p>
            <a:endParaRPr lang="en-US" dirty="0"/>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02601"/>
            <a:ext cx="3962400" cy="2971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365126"/>
            <a:ext cx="5238750" cy="1325563"/>
          </a:xfrm>
        </p:spPr>
        <p:txBody>
          <a:bodyPr>
            <a:normAutofit/>
          </a:bodyPr>
          <a:lstStyle/>
          <a:p>
            <a:pPr marL="461963" indent="-461963"/>
            <a:r>
              <a:rPr lang="en-US" sz="6000" b="1" dirty="0" smtClean="0"/>
              <a:t>Appeals Process</a:t>
            </a:r>
            <a:endParaRPr lang="en-US" sz="6000" b="1" dirty="0"/>
          </a:p>
        </p:txBody>
      </p:sp>
      <p:sp>
        <p:nvSpPr>
          <p:cNvPr id="2" name="Content Placeholder 1"/>
          <p:cNvSpPr>
            <a:spLocks noGrp="1"/>
          </p:cNvSpPr>
          <p:nvPr>
            <p:ph idx="1"/>
          </p:nvPr>
        </p:nvSpPr>
        <p:spPr>
          <a:xfrm>
            <a:off x="3429000" y="1447800"/>
            <a:ext cx="5086350" cy="4729163"/>
          </a:xfrm>
        </p:spPr>
        <p:txBody>
          <a:bodyPr>
            <a:normAutofit/>
          </a:bodyPr>
          <a:lstStyle/>
          <a:p>
            <a:endParaRPr lang="en-US" dirty="0" smtClean="0"/>
          </a:p>
          <a:p>
            <a:r>
              <a:rPr lang="en-US" sz="2600" b="1" u="sng" dirty="0" smtClean="0"/>
              <a:t>Prep</a:t>
            </a:r>
            <a:r>
              <a:rPr lang="en-US" sz="2600" b="1" dirty="0" smtClean="0"/>
              <a:t>aration</a:t>
            </a:r>
          </a:p>
          <a:p>
            <a:endParaRPr lang="en-US" sz="2600" b="1" dirty="0" smtClean="0"/>
          </a:p>
          <a:p>
            <a:r>
              <a:rPr lang="en-US" sz="2600" b="1" u="sng" dirty="0" smtClean="0"/>
              <a:t>Professional</a:t>
            </a:r>
          </a:p>
          <a:p>
            <a:endParaRPr lang="en-US" sz="2600" dirty="0" smtClean="0"/>
          </a:p>
          <a:p>
            <a:r>
              <a:rPr lang="en-US" sz="2600" b="1" u="sng" dirty="0" smtClean="0"/>
              <a:t>Help/Educate</a:t>
            </a:r>
          </a:p>
          <a:p>
            <a:endParaRPr lang="en-US" sz="2600" dirty="0" smtClean="0"/>
          </a:p>
          <a:p>
            <a:r>
              <a:rPr lang="en-US" sz="2600" b="1" dirty="0"/>
              <a:t>Offer to do </a:t>
            </a:r>
            <a:r>
              <a:rPr lang="en-US" sz="2600" b="1" u="sng" dirty="0" smtClean="0"/>
              <a:t>Computations</a:t>
            </a:r>
          </a:p>
          <a:p>
            <a:endParaRPr lang="en-US" sz="2600" b="1" u="sng" dirty="0"/>
          </a:p>
          <a:p>
            <a:r>
              <a:rPr lang="en-US" sz="2600" b="1" dirty="0" smtClean="0"/>
              <a:t>Summarize Issues</a:t>
            </a:r>
            <a:r>
              <a:rPr lang="en-US" sz="2600" dirty="0" smtClean="0"/>
              <a:t> – </a:t>
            </a:r>
            <a:r>
              <a:rPr lang="en-US" sz="2600" b="1" u="sng" dirty="0" smtClean="0"/>
              <a:t>FIFI</a:t>
            </a:r>
            <a:r>
              <a:rPr lang="en-US" sz="2600" dirty="0" smtClean="0"/>
              <a:t> </a:t>
            </a:r>
          </a:p>
          <a:p>
            <a:endParaRPr lang="en-US" sz="2600" b="1" u="sng" dirty="0" smtClean="0"/>
          </a:p>
          <a:p>
            <a:endParaRPr lang="en-US" sz="2600" b="1" u="sng"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447800"/>
            <a:ext cx="2647950" cy="2743200"/>
          </a:xfrm>
          <a:prstGeom prst="rect">
            <a:avLst/>
          </a:prstGeom>
        </p:spPr>
      </p:pic>
    </p:spTree>
    <p:extLst>
      <p:ext uri="{BB962C8B-B14F-4D97-AF65-F5344CB8AC3E}">
        <p14:creationId xmlns:p14="http://schemas.microsoft.com/office/powerpoint/2010/main" val="391463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40201"/>
            <a:ext cx="5238466" cy="4584199"/>
          </a:xfrm>
          <a:effectLst>
            <a:outerShdw blurRad="50800" dist="38100" dir="2700000" algn="tl" rotWithShape="0">
              <a:prstClr val="black">
                <a:alpha val="40000"/>
              </a:prstClr>
            </a:outerShdw>
          </a:effectLst>
        </p:spPr>
        <p:txBody>
          <a:bodyPr>
            <a:normAutofit fontScale="90000"/>
          </a:bodyPr>
          <a:lstStyle/>
          <a:p>
            <a:r>
              <a:rPr lang="en-US" sz="6000" dirty="0"/>
              <a:t>How to Avoid </a:t>
            </a:r>
            <a:br>
              <a:rPr lang="en-US" sz="6000" dirty="0"/>
            </a:br>
            <a:r>
              <a:rPr lang="en-US" sz="6000" dirty="0"/>
              <a:t>and What to do If Audited</a:t>
            </a:r>
            <a:br>
              <a:rPr lang="en-US" sz="6000" dirty="0"/>
            </a:br>
            <a:r>
              <a:rPr lang="en-US" sz="6000" dirty="0"/>
              <a:t> by the IRS </a:t>
            </a:r>
            <a:br>
              <a:rPr lang="en-US" sz="6000" dirty="0"/>
            </a:br>
            <a:r>
              <a:rPr lang="en-US" sz="6000" dirty="0"/>
              <a:t>on an Estate or Gift Tax Return</a:t>
            </a:r>
          </a:p>
        </p:txBody>
      </p:sp>
      <p:sp>
        <p:nvSpPr>
          <p:cNvPr id="3" name="Subtitle 2"/>
          <p:cNvSpPr>
            <a:spLocks noGrp="1"/>
          </p:cNvSpPr>
          <p:nvPr>
            <p:ph type="subTitle" idx="1"/>
          </p:nvPr>
        </p:nvSpPr>
        <p:spPr>
          <a:xfrm>
            <a:off x="1600200" y="5029200"/>
            <a:ext cx="6858000" cy="1600200"/>
          </a:xfrm>
          <a:effectLst>
            <a:outerShdw blurRad="50800" dist="38100" dir="2700000" algn="tl" rotWithShape="0">
              <a:prstClr val="black">
                <a:alpha val="40000"/>
              </a:prstClr>
            </a:outerShdw>
          </a:effectLst>
        </p:spPr>
        <p:txBody>
          <a:bodyPr>
            <a:normAutofit/>
          </a:bodyPr>
          <a:lstStyle/>
          <a:p>
            <a:pPr algn="r"/>
            <a:r>
              <a:rPr lang="en-US" dirty="0" smtClean="0"/>
              <a:t>Berks County Estate Planning Council</a:t>
            </a:r>
          </a:p>
          <a:p>
            <a:pPr algn="r"/>
            <a:r>
              <a:rPr lang="en-US" dirty="0" smtClean="0"/>
              <a:t>January 25, 2017</a:t>
            </a:r>
          </a:p>
          <a:p>
            <a:pPr algn="r"/>
            <a:r>
              <a:rPr lang="en-US" dirty="0" smtClean="0"/>
              <a:t>Michael Gregory</a:t>
            </a:r>
          </a:p>
          <a:p>
            <a:pPr algn="r"/>
            <a:r>
              <a:rPr lang="en-US" dirty="0" smtClean="0"/>
              <a:t>Michael Gregory Consulting LLC  </a:t>
            </a:r>
          </a:p>
          <a:p>
            <a:pPr algn="r"/>
            <a:endParaRPr lang="en-US" dirty="0" smtClean="0"/>
          </a:p>
          <a:p>
            <a:pPr algn="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0201"/>
            <a:ext cx="3275463" cy="24565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9600" y="1447800"/>
            <a:ext cx="4400550" cy="1325563"/>
          </a:xfrm>
          <a:effectLst>
            <a:outerShdw blurRad="50800" dist="38100" dir="2700000" algn="tl" rotWithShape="0">
              <a:prstClr val="black">
                <a:alpha val="40000"/>
              </a:prstClr>
            </a:outerShdw>
          </a:effectLst>
        </p:spPr>
        <p:txBody>
          <a:bodyPr>
            <a:noAutofit/>
          </a:bodyPr>
          <a:lstStyle/>
          <a:p>
            <a:pPr marL="461963" indent="-461963"/>
            <a:r>
              <a:rPr lang="en-US" sz="6000" dirty="0" smtClean="0">
                <a:latin typeface="+mn-lt"/>
              </a:rPr>
              <a:t>IRS Appeals</a:t>
            </a:r>
            <a:endParaRPr lang="en-US" sz="6000" dirty="0">
              <a:latin typeface="+mn-lt"/>
            </a:endParaRPr>
          </a:p>
        </p:txBody>
      </p:sp>
      <p:sp>
        <p:nvSpPr>
          <p:cNvPr id="2" name="Content Placeholder 1"/>
          <p:cNvSpPr>
            <a:spLocks noGrp="1"/>
          </p:cNvSpPr>
          <p:nvPr>
            <p:ph idx="1"/>
          </p:nvPr>
        </p:nvSpPr>
        <p:spPr>
          <a:xfrm>
            <a:off x="5057775" y="2904305"/>
            <a:ext cx="2800350" cy="2671763"/>
          </a:xfrm>
          <a:effectLst>
            <a:outerShdw blurRad="50800" dist="38100" dir="2700000" algn="tl" rotWithShape="0">
              <a:prstClr val="black">
                <a:alpha val="40000"/>
              </a:prstClr>
            </a:outerShdw>
          </a:effectLst>
        </p:spPr>
        <p:txBody>
          <a:bodyPr>
            <a:normAutofit/>
          </a:bodyPr>
          <a:lstStyle/>
          <a:p>
            <a:endParaRPr lang="en-US" dirty="0" smtClean="0"/>
          </a:p>
          <a:p>
            <a:pPr marL="0" indent="0">
              <a:buNone/>
            </a:pPr>
            <a:r>
              <a:rPr lang="en-US" sz="4800" b="1" dirty="0" smtClean="0"/>
              <a:t>Three Scenarios</a:t>
            </a:r>
          </a:p>
          <a:p>
            <a:endParaRPr lang="en-US" b="1" dirty="0"/>
          </a:p>
          <a:p>
            <a:pPr lvl="1"/>
            <a:endParaRPr lang="en-US" dirty="0" smtClean="0"/>
          </a:p>
        </p:txBody>
      </p:sp>
      <p:sp>
        <p:nvSpPr>
          <p:cNvPr id="3" name="Footer Placeholder 2"/>
          <p:cNvSpPr>
            <a:spLocks noGrp="1"/>
          </p:cNvSpPr>
          <p:nvPr>
            <p:ph type="ftr" sz="quarter" idx="11"/>
          </p:nvPr>
        </p:nvSpPr>
        <p:spPr>
          <a:xfrm>
            <a:off x="3048000" y="6267424"/>
            <a:ext cx="3086100" cy="365125"/>
          </a:xfrm>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20</a:t>
            </a:fld>
            <a:endParaRPr lang="en-US" dirty="0"/>
          </a:p>
        </p:txBody>
      </p:sp>
      <p:pic>
        <p:nvPicPr>
          <p:cNvPr id="6" name="Picture 5" descr="Image result for irs symbol logo"/>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22816"/>
            <a:ext cx="3048000" cy="3377784"/>
          </a:xfrm>
          <a:prstGeom prst="rect">
            <a:avLst/>
          </a:prstGeom>
          <a:noFill/>
          <a:ln>
            <a:noFill/>
          </a:ln>
        </p:spPr>
      </p:pic>
    </p:spTree>
    <p:extLst>
      <p:ext uri="{BB962C8B-B14F-4D97-AF65-F5344CB8AC3E}">
        <p14:creationId xmlns:p14="http://schemas.microsoft.com/office/powerpoint/2010/main" val="1639311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6800" y="365126"/>
            <a:ext cx="3638550" cy="1325563"/>
          </a:xfrm>
          <a:effectLst>
            <a:outerShdw blurRad="50800" dist="38100" dir="2700000" algn="tl" rotWithShape="0">
              <a:prstClr val="black">
                <a:alpha val="40000"/>
              </a:prstClr>
            </a:outerShdw>
          </a:effectLst>
        </p:spPr>
        <p:txBody>
          <a:bodyPr>
            <a:normAutofit/>
          </a:bodyPr>
          <a:lstStyle/>
          <a:p>
            <a:pPr marL="461963" indent="-461963"/>
            <a:r>
              <a:rPr lang="en-US" sz="6000" dirty="0" smtClean="0">
                <a:latin typeface="+mn-lt"/>
              </a:rPr>
              <a:t>Litigation</a:t>
            </a:r>
            <a:endParaRPr lang="en-US" sz="6000" dirty="0">
              <a:latin typeface="+mn-lt"/>
            </a:endParaRPr>
          </a:p>
        </p:txBody>
      </p:sp>
      <p:sp>
        <p:nvSpPr>
          <p:cNvPr id="2" name="Content Placeholder 1"/>
          <p:cNvSpPr>
            <a:spLocks noGrp="1"/>
          </p:cNvSpPr>
          <p:nvPr>
            <p:ph idx="1"/>
          </p:nvPr>
        </p:nvSpPr>
        <p:spPr>
          <a:xfrm>
            <a:off x="5181600" y="1825625"/>
            <a:ext cx="3333750" cy="4351338"/>
          </a:xfrm>
          <a:effectLst>
            <a:outerShdw blurRad="50800" dist="38100" dir="2700000" algn="tl" rotWithShape="0">
              <a:prstClr val="black">
                <a:alpha val="40000"/>
              </a:prstClr>
            </a:outerShdw>
          </a:effectLst>
        </p:spPr>
        <p:txBody>
          <a:bodyPr>
            <a:normAutofit/>
          </a:bodyPr>
          <a:lstStyle/>
          <a:p>
            <a:endParaRPr lang="en-US" dirty="0" smtClean="0"/>
          </a:p>
          <a:p>
            <a:pPr marL="0" indent="0">
              <a:buNone/>
            </a:pPr>
            <a:r>
              <a:rPr lang="en-US" sz="2800" b="1" dirty="0" smtClean="0"/>
              <a:t>Overview U.S. Tax Court Process</a:t>
            </a:r>
          </a:p>
          <a:p>
            <a:pPr lvl="1"/>
            <a:r>
              <a:rPr lang="en-US" sz="2800" b="1" dirty="0" smtClean="0"/>
              <a:t>Report for the Judge</a:t>
            </a:r>
          </a:p>
          <a:p>
            <a:pPr lvl="1"/>
            <a:r>
              <a:rPr lang="en-US" sz="2800" b="1" dirty="0" smtClean="0"/>
              <a:t>Understand Roles</a:t>
            </a:r>
            <a:r>
              <a:rPr lang="en-US" sz="2800" dirty="0" smtClean="0"/>
              <a:t> </a:t>
            </a:r>
          </a:p>
          <a:p>
            <a:pPr lvl="1"/>
            <a:r>
              <a:rPr lang="en-US" sz="2800" dirty="0" smtClean="0"/>
              <a:t> </a:t>
            </a:r>
            <a:r>
              <a:rPr lang="en-US" sz="2800" b="1" dirty="0" smtClean="0"/>
              <a:t>New Report Consistent with Rule 702 </a:t>
            </a:r>
          </a:p>
          <a:p>
            <a:pPr lvl="1"/>
            <a:r>
              <a:rPr lang="en-US" sz="2800" b="1" dirty="0" smtClean="0"/>
              <a:t>Timing</a:t>
            </a:r>
            <a:endParaRPr lang="en-US" sz="2800" dirty="0" smtClean="0"/>
          </a:p>
          <a:p>
            <a:pPr marL="342900" lvl="1" indent="0">
              <a:buNone/>
            </a:pPr>
            <a:endParaRPr lang="en-US" b="1"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21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83" y="990600"/>
            <a:ext cx="4510617" cy="3382963"/>
          </a:xfrm>
          <a:prstGeom prst="rect">
            <a:avLst/>
          </a:prstGeom>
        </p:spPr>
      </p:pic>
    </p:spTree>
    <p:extLst>
      <p:ext uri="{BB962C8B-B14F-4D97-AF65-F5344CB8AC3E}">
        <p14:creationId xmlns:p14="http://schemas.microsoft.com/office/powerpoint/2010/main" val="2975054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3559" y="320674"/>
            <a:ext cx="5139192" cy="2776536"/>
          </a:xfrm>
          <a:effectLst>
            <a:outerShdw blurRad="50800" dist="38100" dir="2700000" algn="tl" rotWithShape="0">
              <a:prstClr val="black">
                <a:alpha val="40000"/>
              </a:prstClr>
            </a:outerShdw>
          </a:effectLst>
        </p:spPr>
        <p:txBody>
          <a:bodyPr>
            <a:noAutofit/>
          </a:bodyPr>
          <a:lstStyle/>
          <a:p>
            <a:r>
              <a:rPr lang="en-US" sz="6000" b="1" dirty="0" smtClean="0">
                <a:latin typeface="+mn-lt"/>
              </a:rPr>
              <a:t>Issue Resolution Examples</a:t>
            </a:r>
            <a:endParaRPr lang="en-US" sz="6000" b="1" dirty="0">
              <a:latin typeface="+mn-lt"/>
            </a:endParaRPr>
          </a:p>
        </p:txBody>
      </p:sp>
      <p:sp>
        <p:nvSpPr>
          <p:cNvPr id="2" name="Content Placeholder 1"/>
          <p:cNvSpPr>
            <a:spLocks noGrp="1"/>
          </p:cNvSpPr>
          <p:nvPr>
            <p:ph idx="1"/>
          </p:nvPr>
        </p:nvSpPr>
        <p:spPr>
          <a:xfrm>
            <a:off x="4495800" y="3276599"/>
            <a:ext cx="4019550" cy="2900363"/>
          </a:xfrm>
          <a:effectLst>
            <a:outerShdw blurRad="50800" dist="38100" dir="2700000" algn="tl" rotWithShape="0">
              <a:prstClr val="black">
                <a:alpha val="40000"/>
              </a:prstClr>
            </a:outerShdw>
          </a:effectLst>
        </p:spPr>
        <p:txBody>
          <a:bodyPr>
            <a:normAutofit fontScale="92500"/>
          </a:bodyPr>
          <a:lstStyle/>
          <a:p>
            <a:pPr marL="0" indent="0">
              <a:buNone/>
            </a:pPr>
            <a:r>
              <a:rPr lang="en-US" sz="3500" b="1" dirty="0" smtClean="0"/>
              <a:t>High Wealth Example</a:t>
            </a:r>
          </a:p>
          <a:p>
            <a:pPr marL="342900" lvl="1" indent="0">
              <a:buNone/>
            </a:pPr>
            <a:r>
              <a:rPr lang="en-US" sz="3500" b="1" dirty="0" smtClean="0"/>
              <a:t>IRS Mission </a:t>
            </a:r>
          </a:p>
          <a:p>
            <a:endParaRPr lang="en-US" sz="3500" dirty="0" smtClean="0"/>
          </a:p>
          <a:p>
            <a:pPr marL="0" indent="0">
              <a:buNone/>
            </a:pPr>
            <a:r>
              <a:rPr lang="en-US" sz="3500" b="1" dirty="0" smtClean="0"/>
              <a:t>LB&amp;I </a:t>
            </a:r>
            <a:r>
              <a:rPr lang="en-US" sz="3500" b="1" dirty="0"/>
              <a:t>and SBSE Planning</a:t>
            </a:r>
          </a:p>
          <a:p>
            <a:pPr marL="342900" lvl="1" indent="0">
              <a:buNone/>
            </a:pPr>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22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85800"/>
            <a:ext cx="3698759" cy="2895600"/>
          </a:xfrm>
          <a:prstGeom prst="rect">
            <a:avLst/>
          </a:prstGeom>
        </p:spPr>
      </p:pic>
    </p:spTree>
    <p:extLst>
      <p:ext uri="{BB962C8B-B14F-4D97-AF65-F5344CB8AC3E}">
        <p14:creationId xmlns:p14="http://schemas.microsoft.com/office/powerpoint/2010/main" val="1662029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dirty="0" smtClean="0">
                <a:latin typeface="+mn-lt"/>
              </a:rPr>
              <a:t>Top Ten Most Common Mistakes Made by Taxpayers on Gifts</a:t>
            </a:r>
            <a:endParaRPr lang="en-US" dirty="0">
              <a:latin typeface="+mn-lt"/>
            </a:endParaRPr>
          </a:p>
        </p:txBody>
      </p:sp>
      <p:sp>
        <p:nvSpPr>
          <p:cNvPr id="2" name="Content Placeholder 1"/>
          <p:cNvSpPr>
            <a:spLocks noGrp="1"/>
          </p:cNvSpPr>
          <p:nvPr>
            <p:ph idx="1"/>
          </p:nvPr>
        </p:nvSpPr>
        <p:spPr>
          <a:effectLst>
            <a:outerShdw blurRad="50800" dist="38100" dir="2700000" algn="tl" rotWithShape="0">
              <a:prstClr val="black">
                <a:alpha val="40000"/>
              </a:prstClr>
            </a:outerShdw>
          </a:effectLst>
        </p:spPr>
        <p:txBody>
          <a:bodyPr>
            <a:normAutofit/>
          </a:bodyPr>
          <a:lstStyle/>
          <a:p>
            <a:pPr marL="624078" indent="-514350">
              <a:buFont typeface="+mj-lt"/>
              <a:buAutoNum type="arabicPeriod"/>
            </a:pPr>
            <a:r>
              <a:rPr lang="en-US" dirty="0" smtClean="0"/>
              <a:t>Not Having a </a:t>
            </a:r>
            <a:r>
              <a:rPr lang="en-US" b="1" dirty="0" smtClean="0"/>
              <a:t>Qualified Appraisal </a:t>
            </a:r>
            <a:r>
              <a:rPr lang="en-US" dirty="0" smtClean="0"/>
              <a:t>Made by a </a:t>
            </a:r>
            <a:r>
              <a:rPr lang="en-US" b="1" dirty="0" smtClean="0"/>
              <a:t>Qualified Appraiser- </a:t>
            </a:r>
            <a:r>
              <a:rPr lang="en-US" dirty="0" smtClean="0"/>
              <a:t>Notice 2006-96</a:t>
            </a:r>
          </a:p>
          <a:p>
            <a:pPr marL="624078" indent="-514350">
              <a:buFont typeface="+mj-lt"/>
              <a:buAutoNum type="arabicPeriod"/>
            </a:pPr>
            <a:r>
              <a:rPr lang="en-US" dirty="0" smtClean="0"/>
              <a:t>Not </a:t>
            </a:r>
            <a:r>
              <a:rPr lang="en-US" b="1" dirty="0" smtClean="0"/>
              <a:t>Attaching the Appraisal to the Return</a:t>
            </a:r>
          </a:p>
          <a:p>
            <a:pPr marL="624078" indent="-514350">
              <a:buFont typeface="+mj-lt"/>
              <a:buAutoNum type="arabicPeriod"/>
            </a:pPr>
            <a:r>
              <a:rPr lang="en-US" dirty="0" smtClean="0"/>
              <a:t>Appraisal Not </a:t>
            </a:r>
            <a:r>
              <a:rPr lang="en-US" b="1" dirty="0" smtClean="0"/>
              <a:t>Explaining Rationale for a Lay Person</a:t>
            </a:r>
          </a:p>
          <a:p>
            <a:pPr marL="624078" indent="-514350">
              <a:buFont typeface="+mj-lt"/>
              <a:buAutoNum type="arabicPeriod"/>
            </a:pPr>
            <a:r>
              <a:rPr lang="en-US" dirty="0"/>
              <a:t>Explanation </a:t>
            </a:r>
            <a:r>
              <a:rPr lang="en-US" dirty="0" smtClean="0"/>
              <a:t>for Developing Specific </a:t>
            </a:r>
            <a:r>
              <a:rPr lang="en-US" b="1" dirty="0" smtClean="0"/>
              <a:t>Discounts</a:t>
            </a:r>
            <a:r>
              <a:rPr lang="en-US" dirty="0" smtClean="0"/>
              <a:t> </a:t>
            </a:r>
            <a:r>
              <a:rPr lang="en-US" b="1" dirty="0" smtClean="0"/>
              <a:t>and  Reconciling Approaches </a:t>
            </a:r>
            <a:r>
              <a:rPr lang="en-US" dirty="0" smtClean="0"/>
              <a:t>Are Inadequate</a:t>
            </a:r>
            <a:endParaRPr lang="en-US" dirty="0"/>
          </a:p>
          <a:p>
            <a:pPr marL="624078" indent="-514350">
              <a:buFont typeface="+mj-lt"/>
              <a:buAutoNum type="arabicPeriod"/>
            </a:pPr>
            <a:r>
              <a:rPr lang="en-US" b="1" dirty="0" smtClean="0"/>
              <a:t>Assumptions and Limiting Conditions </a:t>
            </a:r>
            <a:r>
              <a:rPr lang="en-US" dirty="0" smtClean="0"/>
              <a:t>Are Boiler Plate and Not Consistent with the Appraisal</a:t>
            </a:r>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23</a:t>
            </a:fld>
            <a:endParaRPr lang="en-US" dirty="0"/>
          </a:p>
        </p:txBody>
      </p:sp>
    </p:spTree>
    <p:extLst>
      <p:ext uri="{BB962C8B-B14F-4D97-AF65-F5344CB8AC3E}">
        <p14:creationId xmlns:p14="http://schemas.microsoft.com/office/powerpoint/2010/main" val="1912473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dirty="0" smtClean="0">
                <a:latin typeface="+mn-lt"/>
              </a:rPr>
              <a:t>Top Ten Most Common Mistakes Made by Taxpayers on Gifts</a:t>
            </a:r>
            <a:endParaRPr lang="en-US" dirty="0">
              <a:latin typeface="+mn-lt"/>
            </a:endParaRPr>
          </a:p>
        </p:txBody>
      </p:sp>
      <p:sp>
        <p:nvSpPr>
          <p:cNvPr id="2" name="Content Placeholder 1"/>
          <p:cNvSpPr>
            <a:spLocks noGrp="1"/>
          </p:cNvSpPr>
          <p:nvPr>
            <p:ph idx="1"/>
          </p:nvPr>
        </p:nvSpPr>
        <p:spPr>
          <a:effectLst>
            <a:outerShdw blurRad="50800" dist="38100" dir="2700000" algn="tl" rotWithShape="0">
              <a:prstClr val="black">
                <a:alpha val="40000"/>
              </a:prstClr>
            </a:outerShdw>
          </a:effectLst>
        </p:spPr>
        <p:txBody>
          <a:bodyPr>
            <a:normAutofit/>
          </a:bodyPr>
          <a:lstStyle/>
          <a:p>
            <a:pPr marL="624078" indent="-514350">
              <a:buFont typeface="+mj-lt"/>
              <a:buAutoNum type="arabicPeriod" startAt="6"/>
            </a:pPr>
            <a:r>
              <a:rPr lang="en-US" dirty="0"/>
              <a:t>Rationale for </a:t>
            </a:r>
            <a:r>
              <a:rPr lang="en-US" b="1" dirty="0"/>
              <a:t>Discount Rate </a:t>
            </a:r>
            <a:r>
              <a:rPr lang="en-US" dirty="0"/>
              <a:t>on Income </a:t>
            </a:r>
            <a:r>
              <a:rPr lang="en-US" dirty="0" smtClean="0"/>
              <a:t>Approach Not Fully Developed for Facts </a:t>
            </a:r>
            <a:endParaRPr lang="en-US" dirty="0"/>
          </a:p>
          <a:p>
            <a:pPr marL="624078" indent="-514350">
              <a:buFont typeface="+mj-lt"/>
              <a:buAutoNum type="arabicPeriod" startAt="6"/>
            </a:pPr>
            <a:r>
              <a:rPr lang="en-US" b="1" dirty="0" smtClean="0"/>
              <a:t>Market Approach </a:t>
            </a:r>
            <a:r>
              <a:rPr lang="en-US" dirty="0" smtClean="0"/>
              <a:t>without Good Guideline Companies and Treating Market Data Bases as if Good Guideline Companies</a:t>
            </a:r>
          </a:p>
          <a:p>
            <a:pPr marL="624078" indent="-514350">
              <a:buFont typeface="+mj-lt"/>
              <a:buAutoNum type="arabicPeriod" startAt="6"/>
            </a:pPr>
            <a:r>
              <a:rPr lang="en-US" dirty="0" smtClean="0"/>
              <a:t>Explanation </a:t>
            </a:r>
            <a:r>
              <a:rPr lang="en-US" b="1" dirty="0" smtClean="0"/>
              <a:t>Reconciling Income, Market and Cost Approaches </a:t>
            </a:r>
            <a:r>
              <a:rPr lang="en-US" dirty="0" smtClean="0"/>
              <a:t>Inadequate</a:t>
            </a:r>
          </a:p>
          <a:p>
            <a:pPr marL="624078" indent="-514350">
              <a:buFont typeface="+mj-lt"/>
              <a:buAutoNum type="arabicPeriod" startAt="6"/>
            </a:pPr>
            <a:r>
              <a:rPr lang="en-US" b="1" dirty="0" smtClean="0"/>
              <a:t>When Audited Not Preparing Properly and Developing a Relationship</a:t>
            </a:r>
          </a:p>
          <a:p>
            <a:pPr marL="624078" indent="-514350">
              <a:buFont typeface="+mj-lt"/>
              <a:buAutoNum type="arabicPeriod" startAt="6"/>
            </a:pPr>
            <a:r>
              <a:rPr lang="en-US" b="1" dirty="0" smtClean="0"/>
              <a:t>Understanding</a:t>
            </a:r>
            <a:r>
              <a:rPr lang="en-US" dirty="0" smtClean="0"/>
              <a:t> the Systems Involved During an Audit and </a:t>
            </a:r>
            <a:r>
              <a:rPr lang="en-US" b="1" dirty="0" smtClean="0"/>
              <a:t>How to Work with the IRS</a:t>
            </a:r>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24</a:t>
            </a:fld>
            <a:endParaRPr lang="en-US" dirty="0"/>
          </a:p>
        </p:txBody>
      </p:sp>
    </p:spTree>
    <p:extLst>
      <p:ext uri="{BB962C8B-B14F-4D97-AF65-F5344CB8AC3E}">
        <p14:creationId xmlns:p14="http://schemas.microsoft.com/office/powerpoint/2010/main" val="88897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dirty="0" smtClean="0">
                <a:latin typeface="+mn-lt"/>
              </a:rPr>
              <a:t>Statute of Limitations on a Gift Tax Return</a:t>
            </a:r>
            <a:endParaRPr lang="en-US" dirty="0">
              <a:latin typeface="+mn-lt"/>
            </a:endParaRPr>
          </a:p>
        </p:txBody>
      </p:sp>
      <p:sp>
        <p:nvSpPr>
          <p:cNvPr id="2" name="Content Placeholder 1"/>
          <p:cNvSpPr>
            <a:spLocks noGrp="1"/>
          </p:cNvSpPr>
          <p:nvPr>
            <p:ph idx="1"/>
          </p:nvPr>
        </p:nvSpPr>
        <p:spPr>
          <a:effectLst>
            <a:outerShdw blurRad="50800" dist="38100" dir="2700000" algn="tl" rotWithShape="0">
              <a:prstClr val="black">
                <a:alpha val="40000"/>
              </a:prstClr>
            </a:outerShdw>
          </a:effectLst>
        </p:spPr>
        <p:txBody>
          <a:bodyPr/>
          <a:lstStyle/>
          <a:p>
            <a:r>
              <a:rPr lang="en-US" dirty="0" smtClean="0"/>
              <a:t>Form 709 </a:t>
            </a:r>
            <a:r>
              <a:rPr lang="en-US" b="1" dirty="0" smtClean="0"/>
              <a:t>Three Years After Filed Timely and Adequately Disclosing the Gift</a:t>
            </a:r>
          </a:p>
          <a:p>
            <a:r>
              <a:rPr lang="en-US" dirty="0" smtClean="0"/>
              <a:t>If </a:t>
            </a:r>
            <a:r>
              <a:rPr lang="en-US" b="1" dirty="0" smtClean="0"/>
              <a:t>No Gift Tax Return </a:t>
            </a:r>
            <a:r>
              <a:rPr lang="en-US" dirty="0" smtClean="0"/>
              <a:t>is Filed then the </a:t>
            </a:r>
            <a:r>
              <a:rPr lang="en-US" b="1" dirty="0" smtClean="0"/>
              <a:t>Statue Does Not Exist – Pursue Indefinitely</a:t>
            </a:r>
          </a:p>
          <a:p>
            <a:r>
              <a:rPr lang="en-US" dirty="0" smtClean="0"/>
              <a:t>If Not Adequately Disclosed the IRS can Pursue Indefinitely</a:t>
            </a:r>
          </a:p>
          <a:p>
            <a:r>
              <a:rPr lang="en-US" b="1" dirty="0" smtClean="0"/>
              <a:t>Statue Can Have Expired</a:t>
            </a:r>
            <a:r>
              <a:rPr lang="en-US" dirty="0" smtClean="0"/>
              <a:t>, but </a:t>
            </a:r>
            <a:r>
              <a:rPr lang="en-US" b="1" dirty="0" smtClean="0"/>
              <a:t>May Be Revalued by the IRS</a:t>
            </a:r>
          </a:p>
          <a:p>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25</a:t>
            </a:fld>
            <a:endParaRPr lang="en-US" dirty="0"/>
          </a:p>
        </p:txBody>
      </p:sp>
    </p:spTree>
    <p:extLst>
      <p:ext uri="{BB962C8B-B14F-4D97-AF65-F5344CB8AC3E}">
        <p14:creationId xmlns:p14="http://schemas.microsoft.com/office/powerpoint/2010/main" val="172321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6000" dirty="0" smtClean="0">
                <a:latin typeface="+mn-lt"/>
              </a:rPr>
              <a:t>Important Take Away Information</a:t>
            </a:r>
            <a:endParaRPr lang="en-US" sz="6000" dirty="0">
              <a:latin typeface="+mn-lt"/>
            </a:endParaRPr>
          </a:p>
        </p:txBody>
      </p:sp>
      <p:sp>
        <p:nvSpPr>
          <p:cNvPr id="3" name="Content Placeholder 2"/>
          <p:cNvSpPr>
            <a:spLocks noGrp="1"/>
          </p:cNvSpPr>
          <p:nvPr>
            <p:ph idx="1"/>
          </p:nvPr>
        </p:nvSpPr>
        <p:spPr>
          <a:xfrm>
            <a:off x="4343400" y="1690689"/>
            <a:ext cx="4171950" cy="4486274"/>
          </a:xfrm>
          <a:effectLst>
            <a:outerShdw blurRad="50800" dist="38100" dir="2700000" algn="tl" rotWithShape="0">
              <a:prstClr val="black">
                <a:alpha val="40000"/>
              </a:prstClr>
            </a:outerShdw>
          </a:effectLst>
        </p:spPr>
        <p:txBody>
          <a:bodyPr>
            <a:noAutofit/>
          </a:bodyPr>
          <a:lstStyle/>
          <a:p>
            <a:pPr marL="0" indent="0">
              <a:buNone/>
            </a:pPr>
            <a:r>
              <a:rPr lang="en-US" sz="2000" b="1" dirty="0" smtClean="0">
                <a:solidFill>
                  <a:srgbClr val="C00000"/>
                </a:solidFill>
              </a:rPr>
              <a:t>Relationship</a:t>
            </a:r>
          </a:p>
          <a:p>
            <a:pPr marL="0" indent="0">
              <a:buNone/>
            </a:pPr>
            <a:endParaRPr lang="en-US" sz="2000" dirty="0"/>
          </a:p>
          <a:p>
            <a:pPr marL="0" indent="0">
              <a:buNone/>
            </a:pPr>
            <a:r>
              <a:rPr lang="en-US" sz="2000" b="1" dirty="0" smtClean="0">
                <a:solidFill>
                  <a:srgbClr val="FF0000"/>
                </a:solidFill>
              </a:rPr>
              <a:t>Know Who Your Working with</a:t>
            </a:r>
          </a:p>
          <a:p>
            <a:pPr marL="0" indent="0">
              <a:buNone/>
            </a:pPr>
            <a:endParaRPr lang="en-US" sz="2000" dirty="0" smtClean="0"/>
          </a:p>
          <a:p>
            <a:pPr marL="0" indent="0">
              <a:buNone/>
            </a:pPr>
            <a:r>
              <a:rPr lang="en-US" sz="2000" b="1" dirty="0" smtClean="0">
                <a:solidFill>
                  <a:srgbClr val="00B050"/>
                </a:solidFill>
              </a:rPr>
              <a:t>Role of Participants</a:t>
            </a:r>
          </a:p>
          <a:p>
            <a:pPr marL="0" indent="0">
              <a:buNone/>
            </a:pPr>
            <a:endParaRPr lang="en-US" sz="2000" dirty="0" smtClean="0"/>
          </a:p>
          <a:p>
            <a:pPr marL="0" indent="0">
              <a:buNone/>
            </a:pPr>
            <a:r>
              <a:rPr lang="en-US" sz="2000" b="1" dirty="0" smtClean="0">
                <a:solidFill>
                  <a:srgbClr val="00B0F0"/>
                </a:solidFill>
              </a:rPr>
              <a:t>Understand Interests</a:t>
            </a:r>
          </a:p>
          <a:p>
            <a:pPr marL="0" indent="0">
              <a:buNone/>
            </a:pPr>
            <a:endParaRPr lang="en-US" sz="2000" dirty="0" smtClean="0"/>
          </a:p>
          <a:p>
            <a:pPr marL="0" indent="0">
              <a:buNone/>
            </a:pPr>
            <a:r>
              <a:rPr lang="en-US" sz="2000" b="1" dirty="0" smtClean="0">
                <a:solidFill>
                  <a:srgbClr val="0070C0"/>
                </a:solidFill>
              </a:rPr>
              <a:t>Ask Questions</a:t>
            </a:r>
          </a:p>
          <a:p>
            <a:pPr marL="0" indent="0">
              <a:buNone/>
            </a:pPr>
            <a:endParaRPr lang="en-US" sz="2000" dirty="0" smtClean="0"/>
          </a:p>
          <a:p>
            <a:pPr marL="0" indent="0">
              <a:buNone/>
            </a:pPr>
            <a:r>
              <a:rPr lang="en-US" sz="2000" b="1" dirty="0" smtClean="0">
                <a:solidFill>
                  <a:srgbClr val="002060"/>
                </a:solidFill>
              </a:rPr>
              <a:t>Options</a:t>
            </a:r>
          </a:p>
          <a:p>
            <a:pPr marL="342900" lvl="1" indent="0">
              <a:buNone/>
            </a:pPr>
            <a:r>
              <a:rPr lang="en-US" sz="2000" b="1" dirty="0" smtClean="0">
                <a:solidFill>
                  <a:srgbClr val="002060"/>
                </a:solidFill>
              </a:rPr>
              <a:t>Specialist</a:t>
            </a:r>
            <a:endParaRPr lang="en-US" sz="2000" dirty="0" smtClean="0">
              <a:solidFill>
                <a:srgbClr val="002060"/>
              </a:solidFill>
            </a:endParaRPr>
          </a:p>
          <a:p>
            <a:pPr marL="342900" lvl="1" indent="0">
              <a:buNone/>
            </a:pPr>
            <a:r>
              <a:rPr lang="en-US" sz="2000" b="1" dirty="0" smtClean="0">
                <a:solidFill>
                  <a:srgbClr val="002060"/>
                </a:solidFill>
              </a:rPr>
              <a:t>Elevate Management</a:t>
            </a:r>
            <a:endParaRPr lang="en-US" sz="2000" b="1" dirty="0">
              <a:solidFill>
                <a:srgbClr val="002060"/>
              </a:solidFill>
            </a:endParaRPr>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26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0"/>
            <a:ext cx="3657600" cy="2743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85" y="4110037"/>
            <a:ext cx="8286750" cy="2747963"/>
          </a:xfrm>
          <a:effectLst>
            <a:outerShdw blurRad="50800" dist="38100" dir="2700000" algn="tl" rotWithShape="0">
              <a:prstClr val="black">
                <a:alpha val="40000"/>
              </a:prstClr>
            </a:outerShdw>
          </a:effectLst>
        </p:spPr>
        <p:txBody>
          <a:bodyPr>
            <a:normAutofit/>
          </a:bodyPr>
          <a:lstStyle/>
          <a:p>
            <a:pPr marL="0" indent="0">
              <a:buNone/>
            </a:pPr>
            <a:r>
              <a:rPr lang="en-US" sz="4000" b="1" dirty="0" smtClean="0"/>
              <a:t>Unlocking Private Company Wealth</a:t>
            </a:r>
          </a:p>
          <a:p>
            <a:pPr marL="0" indent="0">
              <a:buNone/>
            </a:pPr>
            <a:r>
              <a:rPr lang="en-US" sz="4000" b="1" dirty="0" smtClean="0"/>
              <a:t> </a:t>
            </a:r>
            <a:r>
              <a:rPr lang="en-US" dirty="0" smtClean="0"/>
              <a:t>by </a:t>
            </a:r>
          </a:p>
          <a:p>
            <a:pPr marL="0" indent="0">
              <a:buNone/>
            </a:pPr>
            <a:r>
              <a:rPr lang="en-US" dirty="0" smtClean="0"/>
              <a:t>Z</a:t>
            </a:r>
            <a:r>
              <a:rPr lang="en-US" sz="4000" dirty="0" smtClean="0"/>
              <a:t>. </a:t>
            </a:r>
            <a:r>
              <a:rPr lang="en-US" sz="4000" b="1" dirty="0" smtClean="0"/>
              <a:t>Christopher Mercer</a:t>
            </a:r>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27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5469"/>
            <a:ext cx="3810000" cy="29673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761" y="228600"/>
            <a:ext cx="2575335" cy="3838575"/>
          </a:xfrm>
          <a:prstGeom prst="rect">
            <a:avLst/>
          </a:prstGeom>
        </p:spPr>
      </p:pic>
    </p:spTree>
    <p:extLst>
      <p:ext uri="{BB962C8B-B14F-4D97-AF65-F5344CB8AC3E}">
        <p14:creationId xmlns:p14="http://schemas.microsoft.com/office/powerpoint/2010/main" val="632012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6000" b="1" dirty="0" smtClean="0"/>
              <a:t>Important Offer</a:t>
            </a:r>
            <a:endParaRPr lang="en-US" sz="6000" b="1" dirty="0"/>
          </a:p>
        </p:txBody>
      </p:sp>
      <p:sp>
        <p:nvSpPr>
          <p:cNvPr id="2" name="Content Placeholder 1"/>
          <p:cNvSpPr>
            <a:spLocks noGrp="1"/>
          </p:cNvSpPr>
          <p:nvPr>
            <p:ph idx="1"/>
          </p:nvPr>
        </p:nvSpPr>
        <p:spPr>
          <a:xfrm>
            <a:off x="666749" y="2983043"/>
            <a:ext cx="7886700" cy="3124200"/>
          </a:xfrm>
          <a:effectLst>
            <a:outerShdw blurRad="50800" dist="38100" dir="2700000" algn="tl" rotWithShape="0">
              <a:prstClr val="black">
                <a:alpha val="40000"/>
              </a:prstClr>
            </a:outerShdw>
          </a:effectLst>
        </p:spPr>
        <p:txBody>
          <a:bodyPr>
            <a:normAutofit fontScale="85000" lnSpcReduction="10000"/>
          </a:bodyPr>
          <a:lstStyle/>
          <a:p>
            <a:r>
              <a:rPr lang="en-US" sz="2800" b="1" dirty="0" smtClean="0"/>
              <a:t>Send Me Your Email Address</a:t>
            </a:r>
            <a:r>
              <a:rPr lang="en-US" sz="2800" dirty="0" smtClean="0"/>
              <a:t> </a:t>
            </a:r>
            <a:r>
              <a:rPr lang="en-US" sz="2800" b="1" dirty="0" smtClean="0"/>
              <a:t>and I’ll Send You</a:t>
            </a:r>
          </a:p>
          <a:p>
            <a:pPr lvl="1"/>
            <a:r>
              <a:rPr lang="en-US" sz="2800" b="1" dirty="0" smtClean="0"/>
              <a:t>Newsletter</a:t>
            </a:r>
          </a:p>
          <a:p>
            <a:pPr lvl="1"/>
            <a:r>
              <a:rPr lang="en-US" sz="2800" b="1" dirty="0" smtClean="0"/>
              <a:t>Three IRS Job Aids </a:t>
            </a:r>
            <a:r>
              <a:rPr lang="en-US" sz="2800" dirty="0" smtClean="0"/>
              <a:t>on </a:t>
            </a:r>
            <a:r>
              <a:rPr lang="en-US" sz="2800" u="sng" dirty="0" smtClean="0"/>
              <a:t>Reasonable Compensation</a:t>
            </a:r>
            <a:r>
              <a:rPr lang="en-US" sz="2800" dirty="0" smtClean="0"/>
              <a:t>, </a:t>
            </a:r>
            <a:r>
              <a:rPr lang="en-US" sz="2800" u="sng" dirty="0" smtClean="0"/>
              <a:t>Valuing Non-Controlling Interests in S-Corps</a:t>
            </a:r>
            <a:r>
              <a:rPr lang="en-US" sz="2800" dirty="0" smtClean="0"/>
              <a:t>, </a:t>
            </a:r>
            <a:r>
              <a:rPr lang="en-US" sz="2800" u="sng" dirty="0" smtClean="0"/>
              <a:t>Discounts for Lack of Marketability</a:t>
            </a:r>
            <a:r>
              <a:rPr lang="en-US" sz="2800" dirty="0" smtClean="0"/>
              <a:t> </a:t>
            </a:r>
          </a:p>
          <a:p>
            <a:pPr lvl="1"/>
            <a:r>
              <a:rPr lang="en-US" sz="2800" b="1" u="sng" dirty="0" smtClean="0"/>
              <a:t>Latest from the IRS </a:t>
            </a:r>
            <a:r>
              <a:rPr lang="en-US" sz="2800" dirty="0" smtClean="0"/>
              <a:t>on the IRS </a:t>
            </a:r>
            <a:r>
              <a:rPr lang="en-US" sz="2800" u="sng" dirty="0" smtClean="0"/>
              <a:t>Future State and Transfer Pricing</a:t>
            </a:r>
          </a:p>
          <a:p>
            <a:pPr lvl="1"/>
            <a:r>
              <a:rPr lang="en-US" sz="2800" b="1" u="sng" dirty="0" smtClean="0"/>
              <a:t>IRS Directive on IDR’s</a:t>
            </a:r>
            <a:r>
              <a:rPr lang="en-US" sz="2800" dirty="0" smtClean="0"/>
              <a:t>-Information Document Requests</a:t>
            </a:r>
          </a:p>
          <a:p>
            <a:r>
              <a:rPr lang="en-US" sz="2800" dirty="0" smtClean="0"/>
              <a:t>Don’t want Newsletter – NO TIPS</a:t>
            </a:r>
          </a:p>
          <a:p>
            <a:pPr lvl="1"/>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28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599" y="1371600"/>
            <a:ext cx="3429001" cy="1600200"/>
          </a:xfrm>
          <a:prstGeom prst="rect">
            <a:avLst/>
          </a:prstGeom>
        </p:spPr>
      </p:pic>
    </p:spTree>
    <p:extLst>
      <p:ext uri="{BB962C8B-B14F-4D97-AF65-F5344CB8AC3E}">
        <p14:creationId xmlns:p14="http://schemas.microsoft.com/office/powerpoint/2010/main" val="1685484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8"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4439" y="1825625"/>
            <a:ext cx="2875122" cy="4351338"/>
          </a:xfrm>
          <a:prstGeom prst="rect">
            <a:avLst/>
          </a:prstGeom>
          <a:effectLst>
            <a:outerShdw blurRad="50800" dist="38100" dir="2700000" algn="tl" rotWithShape="0">
              <a:prstClr val="black">
                <a:alpha val="40000"/>
              </a:prstClr>
            </a:outerShdw>
          </a:effectLst>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29</a:t>
            </a:fld>
            <a:endParaRPr lang="en-US" dirty="0"/>
          </a:p>
        </p:txBody>
      </p:sp>
    </p:spTree>
    <p:extLst>
      <p:ext uri="{BB962C8B-B14F-4D97-AF65-F5344CB8AC3E}">
        <p14:creationId xmlns:p14="http://schemas.microsoft.com/office/powerpoint/2010/main" val="255583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609600"/>
            <a:ext cx="4781550" cy="1878010"/>
          </a:xfrm>
          <a:effectLst>
            <a:outerShdw blurRad="50800" dist="38100" dir="2700000" algn="tl" rotWithShape="0">
              <a:prstClr val="black">
                <a:alpha val="40000"/>
              </a:prstClr>
            </a:outerShdw>
          </a:effectLst>
        </p:spPr>
        <p:txBody>
          <a:bodyPr>
            <a:normAutofit/>
          </a:bodyPr>
          <a:lstStyle/>
          <a:p>
            <a:r>
              <a:rPr lang="en-US" sz="6000" dirty="0" smtClean="0">
                <a:latin typeface="+mn-lt"/>
              </a:rPr>
              <a:t>Mike Gregory</a:t>
            </a:r>
            <a:endParaRPr lang="en-US" sz="6000" dirty="0">
              <a:latin typeface="+mn-lt"/>
            </a:endParaRPr>
          </a:p>
        </p:txBody>
      </p:sp>
      <p:sp>
        <p:nvSpPr>
          <p:cNvPr id="3" name="Content Placeholder 2"/>
          <p:cNvSpPr>
            <a:spLocks noGrp="1"/>
          </p:cNvSpPr>
          <p:nvPr>
            <p:ph idx="1"/>
          </p:nvPr>
        </p:nvSpPr>
        <p:spPr>
          <a:xfrm>
            <a:off x="4432963" y="2521823"/>
            <a:ext cx="4705350" cy="3509963"/>
          </a:xfrm>
          <a:effectLst>
            <a:outerShdw blurRad="50800" dist="38100" dir="2700000" algn="tl" rotWithShape="0">
              <a:prstClr val="black">
                <a:alpha val="40000"/>
              </a:prstClr>
            </a:outerShdw>
          </a:effectLst>
        </p:spPr>
        <p:txBody>
          <a:bodyPr>
            <a:normAutofit/>
          </a:bodyPr>
          <a:lstStyle/>
          <a:p>
            <a:pPr marL="0" indent="0">
              <a:buNone/>
            </a:pPr>
            <a:r>
              <a:rPr lang="en-US" sz="6000" b="1" dirty="0" smtClean="0"/>
              <a:t>Background</a:t>
            </a:r>
          </a:p>
          <a:p>
            <a:pPr marL="0" indent="0">
              <a:buNone/>
            </a:pPr>
            <a:endParaRPr lang="en-US" sz="6000" b="1" dirty="0"/>
          </a:p>
          <a:p>
            <a:pPr marL="0" indent="0">
              <a:buNone/>
            </a:pPr>
            <a:r>
              <a:rPr lang="en-US" sz="6000" b="1" dirty="0" smtClean="0"/>
              <a:t>Qualifications</a:t>
            </a:r>
            <a:endParaRPr lang="en-US" sz="6000" b="1" dirty="0"/>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157447"/>
            <a:ext cx="2997355" cy="27287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98080" cy="1143000"/>
          </a:xfrm>
          <a:effectLst>
            <a:outerShdw blurRad="50800" dist="38100" dir="2700000" algn="tl" rotWithShape="0">
              <a:prstClr val="black">
                <a:alpha val="40000"/>
              </a:prstClr>
            </a:outerShdw>
          </a:effectLst>
        </p:spPr>
        <p:txBody>
          <a:bodyPr>
            <a:noAutofit/>
          </a:bodyPr>
          <a:lstStyle/>
          <a:p>
            <a:r>
              <a:rPr lang="en-US" sz="4000" b="1" dirty="0"/>
              <a:t>How to Work with the IRS,</a:t>
            </a:r>
            <a:br>
              <a:rPr lang="en-US" sz="4000" b="1" dirty="0"/>
            </a:br>
            <a:r>
              <a:rPr lang="en-US" sz="4000" b="1" dirty="0"/>
              <a:t>Second Edition</a:t>
            </a: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lnSpcReduction="10000"/>
          </a:bodyPr>
          <a:lstStyle/>
          <a:p>
            <a:pPr marL="457200" indent="-457200">
              <a:buFont typeface="+mj-lt"/>
              <a:buAutoNum type="arabicPeriod"/>
            </a:pPr>
            <a:r>
              <a:rPr lang="en-US" dirty="0"/>
              <a:t>How the Content of this Book and My Experience Can Help You     </a:t>
            </a:r>
          </a:p>
          <a:p>
            <a:pPr marL="457200" indent="-457200">
              <a:buFont typeface="+mj-lt"/>
              <a:buAutoNum type="arabicPeriod"/>
            </a:pPr>
            <a:r>
              <a:rPr lang="en-US" dirty="0"/>
              <a:t>Understand the IRS Official and Unofficial Rules of Engagement     </a:t>
            </a:r>
          </a:p>
          <a:p>
            <a:pPr marL="457200" indent="-457200">
              <a:buFont typeface="+mj-lt"/>
              <a:buAutoNum type="arabicPeriod"/>
            </a:pPr>
            <a:r>
              <a:rPr lang="en-US" dirty="0"/>
              <a:t>Use the IRS Official Organization to Your Advantage </a:t>
            </a:r>
          </a:p>
          <a:p>
            <a:pPr marL="457200" indent="-457200">
              <a:buFont typeface="+mj-lt"/>
              <a:buAutoNum type="arabicPeriod"/>
            </a:pPr>
            <a:r>
              <a:rPr lang="en-US" dirty="0"/>
              <a:t>Understand Classification in General and Estate &amp; Gift Tax in Particular   </a:t>
            </a:r>
          </a:p>
          <a:p>
            <a:pPr marL="457200" indent="-457200">
              <a:buFont typeface="+mj-lt"/>
              <a:buAutoNum type="arabicPeriod"/>
            </a:pPr>
            <a:r>
              <a:rPr lang="en-US" dirty="0"/>
              <a:t>Working with Technical Specialists at the IRS</a:t>
            </a:r>
          </a:p>
          <a:p>
            <a:pPr marL="457200" indent="-457200">
              <a:buFont typeface="+mj-lt"/>
              <a:buAutoNum type="arabicPeriod"/>
            </a:pPr>
            <a:r>
              <a:rPr lang="en-US" dirty="0"/>
              <a:t>Discover the Issue Resolution and Mediation Processes at    the IRS   </a:t>
            </a:r>
          </a:p>
          <a:p>
            <a:pPr marL="457200" indent="-457200">
              <a:buFont typeface="+mj-lt"/>
              <a:buAutoNum type="arabicPeriod"/>
            </a:pPr>
            <a:r>
              <a:rPr lang="en-US" dirty="0"/>
              <a:t>Using the IRS Evaluation Process to Your Advantage</a:t>
            </a:r>
          </a:p>
          <a:p>
            <a:pPr marL="457200" indent="-457200">
              <a:buFont typeface="+mj-lt"/>
              <a:buAutoNum type="arabicPeriod"/>
            </a:pPr>
            <a:r>
              <a:rPr lang="en-US" dirty="0"/>
              <a:t>How to Work with Expert Witnesses</a:t>
            </a:r>
          </a:p>
          <a:p>
            <a:pPr marL="457200" indent="-457200">
              <a:buFont typeface="+mj-lt"/>
              <a:buAutoNum type="arabicPeriod"/>
            </a:pPr>
            <a:r>
              <a:rPr lang="en-US" dirty="0"/>
              <a:t>Applying Strategic Thinking to Your Firm</a:t>
            </a:r>
          </a:p>
          <a:p>
            <a:pPr marL="457200" indent="-457200">
              <a:buFont typeface="+mj-lt"/>
              <a:buAutoNum type="arabicPeriod"/>
            </a:pPr>
            <a:r>
              <a:rPr lang="en-US" dirty="0"/>
              <a:t>Follow These Golden Rules When Working with the IRS</a:t>
            </a:r>
          </a:p>
          <a:p>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30</a:t>
            </a:fld>
            <a:endParaRPr lang="en-US" dirty="0"/>
          </a:p>
        </p:txBody>
      </p:sp>
    </p:spTree>
    <p:extLst>
      <p:ext uri="{BB962C8B-B14F-4D97-AF65-F5344CB8AC3E}">
        <p14:creationId xmlns:p14="http://schemas.microsoft.com/office/powerpoint/2010/main" val="1824176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7" name="Picture 2" descr="C:\Users\user\Documents\Paul Nockleby\BVR 2nd Book\Cover 2 black Fin New2 4-4-201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36300" y="1825625"/>
            <a:ext cx="287140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31</a:t>
            </a:fld>
            <a:endParaRPr lang="en-US" dirty="0"/>
          </a:p>
        </p:txBody>
      </p:sp>
    </p:spTree>
    <p:extLst>
      <p:ext uri="{BB962C8B-B14F-4D97-AF65-F5344CB8AC3E}">
        <p14:creationId xmlns:p14="http://schemas.microsoft.com/office/powerpoint/2010/main" val="1475628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4400" dirty="0" smtClean="0"/>
              <a:t>Business Appraisers and the IRS</a:t>
            </a:r>
            <a:endParaRPr lang="en-US" sz="4400" dirty="0"/>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lnSpcReduction="10000"/>
          </a:bodyPr>
          <a:lstStyle/>
          <a:p>
            <a:pPr marL="0" indent="0">
              <a:buNone/>
            </a:pPr>
            <a:r>
              <a:rPr lang="en-US" dirty="0"/>
              <a:t>1. Overview of Chapter Contents </a:t>
            </a:r>
          </a:p>
          <a:p>
            <a:pPr marL="0" indent="0">
              <a:buNone/>
            </a:pPr>
            <a:r>
              <a:rPr lang="en-US" dirty="0"/>
              <a:t>2. Classification in General and in Estate and Gift Tax in Particular </a:t>
            </a:r>
          </a:p>
          <a:p>
            <a:pPr marL="0" indent="0">
              <a:buNone/>
            </a:pPr>
            <a:r>
              <a:rPr lang="en-US" dirty="0"/>
              <a:t>3. Writing a Business Valuation Report for IRS Tax Purposes</a:t>
            </a:r>
            <a:r>
              <a:rPr lang="en-US" b="1" dirty="0"/>
              <a:t> </a:t>
            </a:r>
          </a:p>
          <a:p>
            <a:pPr marL="0" indent="0">
              <a:buNone/>
            </a:pPr>
            <a:r>
              <a:rPr lang="en-US" dirty="0"/>
              <a:t>4. Potential Penalties on Appraisers </a:t>
            </a:r>
          </a:p>
          <a:p>
            <a:pPr marL="0" indent="0">
              <a:buNone/>
            </a:pPr>
            <a:r>
              <a:rPr lang="en-US" dirty="0"/>
              <a:t>5. Considerations in Valuing Interests in Subchapter S Corporations </a:t>
            </a:r>
          </a:p>
          <a:p>
            <a:pPr marL="0" indent="0">
              <a:buNone/>
            </a:pPr>
            <a:r>
              <a:rPr lang="en-US" dirty="0"/>
              <a:t>6. How to Address Reasonable Compensation in Corporations </a:t>
            </a:r>
          </a:p>
          <a:p>
            <a:pPr marL="0" indent="0">
              <a:buNone/>
            </a:pPr>
            <a:r>
              <a:rPr lang="en-US" dirty="0"/>
              <a:t>7. Code Section 409A and Valuators </a:t>
            </a:r>
          </a:p>
          <a:p>
            <a:pPr marL="0" indent="0">
              <a:buNone/>
            </a:pPr>
            <a:r>
              <a:rPr lang="en-US" dirty="0"/>
              <a:t>8. Discount for Lack of Marketability and How to Approach the Issue </a:t>
            </a:r>
          </a:p>
          <a:p>
            <a:pPr marL="0" indent="0">
              <a:buNone/>
            </a:pPr>
            <a:r>
              <a:rPr lang="en-US" dirty="0"/>
              <a:t>9. Most Common Errors in Valuations and How to Avoid Them </a:t>
            </a:r>
          </a:p>
          <a:p>
            <a:pPr marL="0" indent="0">
              <a:buNone/>
            </a:pPr>
            <a:r>
              <a:rPr lang="en-US" dirty="0"/>
              <a:t>10. Potential Growth Areas for Business Valuation Appraisers </a:t>
            </a:r>
          </a:p>
          <a:p>
            <a:pPr marL="0" indent="0">
              <a:buNone/>
            </a:pPr>
            <a:r>
              <a:rPr lang="en-US" dirty="0"/>
              <a:t>11. How to Work with the IRS to Resolve Differences in Valuation </a:t>
            </a:r>
          </a:p>
          <a:p>
            <a:pPr marL="0" indent="0">
              <a:buNone/>
            </a:pPr>
            <a:r>
              <a:rPr lang="en-US" dirty="0"/>
              <a:t>12. Key Take-Away Items for Business Valuation Appraisers</a:t>
            </a:r>
          </a:p>
          <a:p>
            <a:pPr algn="ctr">
              <a:buNone/>
            </a:pPr>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32</a:t>
            </a:fld>
            <a:endParaRPr lang="en-US" dirty="0"/>
          </a:p>
        </p:txBody>
      </p:sp>
    </p:spTree>
    <p:extLst>
      <p:ext uri="{BB962C8B-B14F-4D97-AF65-F5344CB8AC3E}">
        <p14:creationId xmlns:p14="http://schemas.microsoft.com/office/powerpoint/2010/main" val="1708484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351" y="1825625"/>
            <a:ext cx="2799298" cy="4351338"/>
          </a:xfrm>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33</a:t>
            </a:fld>
            <a:endParaRPr lang="en-US" dirty="0"/>
          </a:p>
        </p:txBody>
      </p:sp>
    </p:spTree>
    <p:extLst>
      <p:ext uri="{BB962C8B-B14F-4D97-AF65-F5344CB8AC3E}">
        <p14:creationId xmlns:p14="http://schemas.microsoft.com/office/powerpoint/2010/main" val="1071862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mn-lt"/>
              </a:rPr>
              <a:t>How the IRS Values Non-Controlling Interests in S Corps with Commentary by Original Champion</a:t>
            </a:r>
            <a:endParaRPr lang="en-US" sz="3600" dirty="0">
              <a:latin typeface="+mn-lt"/>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r>
              <a:rPr lang="en-US" sz="2400" dirty="0" smtClean="0"/>
              <a:t>Part 1</a:t>
            </a:r>
          </a:p>
          <a:p>
            <a:pPr lvl="1"/>
            <a:r>
              <a:rPr lang="en-US" sz="2400" dirty="0" smtClean="0"/>
              <a:t>Overview of S Corps</a:t>
            </a:r>
          </a:p>
          <a:p>
            <a:pPr lvl="1"/>
            <a:r>
              <a:rPr lang="en-US" sz="2400" dirty="0" smtClean="0"/>
              <a:t>Key Court Cases</a:t>
            </a:r>
          </a:p>
          <a:p>
            <a:pPr lvl="1"/>
            <a:r>
              <a:rPr lang="en-US" sz="2400" dirty="0" smtClean="0"/>
              <a:t>Key Models</a:t>
            </a:r>
          </a:p>
          <a:p>
            <a:pPr lvl="1"/>
            <a:r>
              <a:rPr lang="en-US" sz="2400" dirty="0" smtClean="0"/>
              <a:t>Recommendations To Help with IRS Issues on Topic</a:t>
            </a:r>
          </a:p>
          <a:p>
            <a:r>
              <a:rPr lang="en-US" sz="2400" dirty="0" smtClean="0"/>
              <a:t>Part 2</a:t>
            </a:r>
          </a:p>
          <a:p>
            <a:pPr lvl="1"/>
            <a:r>
              <a:rPr lang="en-US" sz="2400" dirty="0" smtClean="0"/>
              <a:t>IRS Job Aid on Valuing Non-Controlling Interests on S Corps on the right side</a:t>
            </a:r>
          </a:p>
          <a:p>
            <a:pPr lvl="1"/>
            <a:r>
              <a:rPr lang="en-US" sz="2400" dirty="0" smtClean="0"/>
              <a:t>Comments for Your Consideration Tying Into Part 1 To Clarify and Assist the Business Valuer on the left side</a:t>
            </a:r>
          </a:p>
          <a:p>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34</a:t>
            </a:fld>
            <a:endParaRPr lang="en-US" dirty="0"/>
          </a:p>
        </p:txBody>
      </p:sp>
    </p:spTree>
    <p:extLst>
      <p:ext uri="{BB962C8B-B14F-4D97-AF65-F5344CB8AC3E}">
        <p14:creationId xmlns:p14="http://schemas.microsoft.com/office/powerpoint/2010/main" val="1055972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261563"/>
            <a:ext cx="3144371" cy="4915400"/>
          </a:xfrm>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35</a:t>
            </a:fld>
            <a:endParaRPr lang="en-US" dirty="0"/>
          </a:p>
        </p:txBody>
      </p:sp>
    </p:spTree>
    <p:extLst>
      <p:ext uri="{BB962C8B-B14F-4D97-AF65-F5344CB8AC3E}">
        <p14:creationId xmlns:p14="http://schemas.microsoft.com/office/powerpoint/2010/main" val="1742458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4000" dirty="0" smtClean="0">
                <a:latin typeface="+mn-lt"/>
              </a:rPr>
              <a:t>How the IRS Determines Reasonable Compensation with Commentary by the Original IRS Issue Champion</a:t>
            </a:r>
            <a:endParaRPr lang="en-US" sz="4000" dirty="0">
              <a:latin typeface="+mn-lt"/>
            </a:endParaRPr>
          </a:p>
        </p:txBody>
      </p:sp>
      <p:sp>
        <p:nvSpPr>
          <p:cNvPr id="3" name="Content Placeholder 2"/>
          <p:cNvSpPr>
            <a:spLocks noGrp="1"/>
          </p:cNvSpPr>
          <p:nvPr>
            <p:ph idx="1"/>
          </p:nvPr>
        </p:nvSpPr>
        <p:spPr>
          <a:xfrm>
            <a:off x="646139" y="2203814"/>
            <a:ext cx="7886700" cy="4351338"/>
          </a:xfrm>
          <a:effectLst>
            <a:outerShdw blurRad="50800" dist="38100" dir="2700000" algn="tl" rotWithShape="0">
              <a:prstClr val="black">
                <a:alpha val="40000"/>
              </a:prstClr>
            </a:outerShdw>
          </a:effectLst>
        </p:spPr>
        <p:txBody>
          <a:bodyPr>
            <a:normAutofit/>
          </a:bodyPr>
          <a:lstStyle/>
          <a:p>
            <a:r>
              <a:rPr lang="en-US" sz="2400" dirty="0" smtClean="0"/>
              <a:t>Part 1 Overview of Reasonable Compensation</a:t>
            </a:r>
          </a:p>
          <a:p>
            <a:pPr lvl="1"/>
            <a:r>
              <a:rPr lang="en-US" sz="2400" dirty="0" smtClean="0"/>
              <a:t>Key Factors and Sources of Information</a:t>
            </a:r>
          </a:p>
          <a:p>
            <a:pPr lvl="1"/>
            <a:r>
              <a:rPr lang="en-US" sz="2400" dirty="0" smtClean="0"/>
              <a:t>The Three Approaches</a:t>
            </a:r>
          </a:p>
          <a:p>
            <a:pPr lvl="1"/>
            <a:r>
              <a:rPr lang="en-US" sz="2400" dirty="0" smtClean="0"/>
              <a:t>Key Issues</a:t>
            </a:r>
          </a:p>
          <a:p>
            <a:pPr lvl="1"/>
            <a:r>
              <a:rPr lang="en-US" sz="2400" dirty="0" smtClean="0"/>
              <a:t>Recommendations</a:t>
            </a:r>
          </a:p>
          <a:p>
            <a:r>
              <a:rPr lang="en-US" sz="2400" dirty="0" smtClean="0"/>
              <a:t>Part 2 IRS Job Aid on Reasonable Compensation with Commentary</a:t>
            </a:r>
          </a:p>
          <a:p>
            <a:pPr lvl="1"/>
            <a:r>
              <a:rPr lang="en-US" sz="2400" dirty="0"/>
              <a:t>IRS Job Aid on Valuing Non-Controlling Interests on S Corps on the right side</a:t>
            </a:r>
          </a:p>
          <a:p>
            <a:pPr lvl="1"/>
            <a:r>
              <a:rPr lang="en-US" sz="2400" dirty="0"/>
              <a:t>Comments for Your Consideration Tying Into Part 1 </a:t>
            </a:r>
            <a:r>
              <a:rPr lang="en-US" sz="2400" dirty="0" smtClean="0"/>
              <a:t>to </a:t>
            </a:r>
            <a:r>
              <a:rPr lang="en-US" sz="2400" dirty="0"/>
              <a:t>Clarify and </a:t>
            </a:r>
            <a:r>
              <a:rPr lang="en-US" sz="2400" dirty="0" smtClean="0"/>
              <a:t>to Assist </a:t>
            </a:r>
            <a:r>
              <a:rPr lang="en-US" sz="2400" dirty="0"/>
              <a:t>the Business Valuer on the left side</a:t>
            </a:r>
          </a:p>
          <a:p>
            <a:endParaRPr lang="en-US" dirty="0"/>
          </a:p>
          <a:p>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36</a:t>
            </a:fld>
            <a:endParaRPr lang="en-US" dirty="0"/>
          </a:p>
        </p:txBody>
      </p:sp>
    </p:spTree>
    <p:extLst>
      <p:ext uri="{BB962C8B-B14F-4D97-AF65-F5344CB8AC3E}">
        <p14:creationId xmlns:p14="http://schemas.microsoft.com/office/powerpoint/2010/main" val="1745598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7" name="Picture 2" descr="C:\Users\user\Documents\Paul Nockleby\Book 2.8 DLOM and the IRS\Cover DLOM and the IRS 2.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19401" y="1365935"/>
            <a:ext cx="3199490" cy="481102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37</a:t>
            </a:fld>
            <a:endParaRPr lang="en-US" dirty="0"/>
          </a:p>
        </p:txBody>
      </p:sp>
    </p:spTree>
    <p:extLst>
      <p:ext uri="{BB962C8B-B14F-4D97-AF65-F5344CB8AC3E}">
        <p14:creationId xmlns:p14="http://schemas.microsoft.com/office/powerpoint/2010/main" val="1782772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4000" dirty="0" smtClean="0">
                <a:latin typeface="+mn-lt"/>
              </a:rPr>
              <a:t>Discount for Lack of Marketability and the IRS</a:t>
            </a:r>
            <a:endParaRPr lang="en-US" sz="4000" dirty="0">
              <a:latin typeface="+mn-lt"/>
            </a:endParaRPr>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r>
              <a:rPr lang="en-US" sz="3200" dirty="0" smtClean="0"/>
              <a:t>Starts </a:t>
            </a:r>
            <a:r>
              <a:rPr lang="en-US" sz="3200" dirty="0"/>
              <a:t>the Discount for Lack of Marketability Job Aid for IRS Valuation Professionals Published </a:t>
            </a:r>
            <a:r>
              <a:rPr lang="en-US" sz="3200" dirty="0" smtClean="0"/>
              <a:t>by the IRS</a:t>
            </a:r>
            <a:endParaRPr lang="en-US" sz="3200" dirty="0"/>
          </a:p>
          <a:p>
            <a:r>
              <a:rPr lang="en-US" sz="3200" dirty="0"/>
              <a:t>Supplemented </a:t>
            </a:r>
            <a:r>
              <a:rPr lang="en-US" sz="3200" dirty="0" smtClean="0"/>
              <a:t>with </a:t>
            </a:r>
            <a:r>
              <a:rPr lang="en-US" sz="3200" dirty="0"/>
              <a:t>c</a:t>
            </a:r>
            <a:r>
              <a:rPr lang="en-US" sz="3200" dirty="0" smtClean="0"/>
              <a:t>ommentary </a:t>
            </a:r>
            <a:r>
              <a:rPr lang="en-US" sz="3200" dirty="0"/>
              <a:t>from </a:t>
            </a:r>
            <a:r>
              <a:rPr lang="en-US" sz="3200" dirty="0" smtClean="0"/>
              <a:t>modelers </a:t>
            </a:r>
            <a:r>
              <a:rPr lang="en-US" sz="3200" dirty="0"/>
              <a:t>c</a:t>
            </a:r>
            <a:r>
              <a:rPr lang="en-US" sz="3200" dirty="0" smtClean="0"/>
              <a:t>ritiqued </a:t>
            </a:r>
            <a:r>
              <a:rPr lang="en-US" sz="3200" dirty="0"/>
              <a:t>in the </a:t>
            </a:r>
            <a:r>
              <a:rPr lang="en-US" sz="3200" dirty="0" smtClean="0"/>
              <a:t>original </a:t>
            </a:r>
            <a:r>
              <a:rPr lang="en-US" sz="3200" dirty="0"/>
              <a:t>Job Aid</a:t>
            </a:r>
          </a:p>
          <a:p>
            <a:r>
              <a:rPr lang="en-US" sz="3200" dirty="0"/>
              <a:t>Michael Gregory’s Commentary </a:t>
            </a:r>
            <a:r>
              <a:rPr lang="en-US" sz="3200" dirty="0" smtClean="0"/>
              <a:t>based </a:t>
            </a:r>
            <a:r>
              <a:rPr lang="en-US" sz="3200" dirty="0"/>
              <a:t>on IRS and </a:t>
            </a:r>
            <a:r>
              <a:rPr lang="en-US" sz="3200" dirty="0" smtClean="0"/>
              <a:t>private </a:t>
            </a:r>
            <a:r>
              <a:rPr lang="en-US" sz="3200" dirty="0"/>
              <a:t>s</a:t>
            </a:r>
            <a:r>
              <a:rPr lang="en-US" sz="3200" dirty="0" smtClean="0"/>
              <a:t>ector </a:t>
            </a:r>
            <a:r>
              <a:rPr lang="en-US" sz="3200" dirty="0"/>
              <a:t>r</a:t>
            </a:r>
            <a:r>
              <a:rPr lang="en-US" sz="3200" dirty="0" smtClean="0"/>
              <a:t>eviews </a:t>
            </a:r>
            <a:r>
              <a:rPr lang="en-US" sz="3200" dirty="0"/>
              <a:t>of </a:t>
            </a:r>
            <a:r>
              <a:rPr lang="en-US" sz="3200" dirty="0" smtClean="0"/>
              <a:t>scores </a:t>
            </a:r>
            <a:r>
              <a:rPr lang="en-US" sz="3200" dirty="0"/>
              <a:t>of </a:t>
            </a:r>
            <a:r>
              <a:rPr lang="en-US" sz="3200" dirty="0" smtClean="0"/>
              <a:t>reports </a:t>
            </a:r>
            <a:r>
              <a:rPr lang="en-US" sz="3200" dirty="0"/>
              <a:t>for </a:t>
            </a:r>
            <a:r>
              <a:rPr lang="en-US" sz="3200" dirty="0" smtClean="0"/>
              <a:t>expert </a:t>
            </a:r>
            <a:r>
              <a:rPr lang="en-US" sz="3200" dirty="0"/>
              <a:t>w</a:t>
            </a:r>
            <a:r>
              <a:rPr lang="en-US" sz="3200" dirty="0" smtClean="0"/>
              <a:t>itnesses</a:t>
            </a:r>
            <a:endParaRPr lang="en-US" sz="3200" dirty="0"/>
          </a:p>
          <a:p>
            <a:r>
              <a:rPr lang="en-US" sz="3200" dirty="0"/>
              <a:t>Specific </a:t>
            </a:r>
            <a:r>
              <a:rPr lang="en-US" sz="3200" dirty="0" smtClean="0"/>
              <a:t>recommendations</a:t>
            </a:r>
            <a:endParaRPr lang="en-US" sz="3200" dirty="0"/>
          </a:p>
          <a:p>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38</a:t>
            </a:fld>
            <a:endParaRPr lang="en-US" dirty="0"/>
          </a:p>
        </p:txBody>
      </p:sp>
    </p:spTree>
    <p:extLst>
      <p:ext uri="{BB962C8B-B14F-4D97-AF65-F5344CB8AC3E}">
        <p14:creationId xmlns:p14="http://schemas.microsoft.com/office/powerpoint/2010/main" val="2044159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1228184"/>
            <a:ext cx="3263601" cy="4948779"/>
          </a:xfrm>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39</a:t>
            </a:fld>
            <a:endParaRPr lang="en-US" dirty="0"/>
          </a:p>
        </p:txBody>
      </p:sp>
    </p:spTree>
    <p:extLst>
      <p:ext uri="{BB962C8B-B14F-4D97-AF65-F5344CB8AC3E}">
        <p14:creationId xmlns:p14="http://schemas.microsoft.com/office/powerpoint/2010/main" val="404467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65126"/>
            <a:ext cx="4629150" cy="1325563"/>
          </a:xfrm>
        </p:spPr>
        <p:txBody>
          <a:bodyPr>
            <a:noAutofit/>
          </a:bodyPr>
          <a:lstStyle/>
          <a:p>
            <a:r>
              <a:rPr lang="en-US" sz="6000" dirty="0" smtClean="0"/>
              <a:t>Mike Gregory</a:t>
            </a:r>
            <a:endParaRPr lang="en-US" sz="6000" dirty="0"/>
          </a:p>
        </p:txBody>
      </p:sp>
      <p:sp>
        <p:nvSpPr>
          <p:cNvPr id="3" name="Content Placeholder 2"/>
          <p:cNvSpPr>
            <a:spLocks noGrp="1"/>
          </p:cNvSpPr>
          <p:nvPr>
            <p:ph idx="1"/>
          </p:nvPr>
        </p:nvSpPr>
        <p:spPr>
          <a:xfrm>
            <a:off x="4343400" y="1825625"/>
            <a:ext cx="4171950" cy="4351338"/>
          </a:xfrm>
        </p:spPr>
        <p:txBody>
          <a:bodyPr>
            <a:normAutofit/>
          </a:bodyPr>
          <a:lstStyle/>
          <a:p>
            <a:endParaRPr lang="en-US" dirty="0" smtClean="0"/>
          </a:p>
          <a:p>
            <a:endParaRPr lang="en-US" dirty="0" smtClean="0"/>
          </a:p>
          <a:p>
            <a:r>
              <a:rPr lang="en-US" sz="3500" b="1" dirty="0" smtClean="0">
                <a:solidFill>
                  <a:srgbClr val="0070C0"/>
                </a:solidFill>
              </a:rPr>
              <a:t>mg@mikegreg.com</a:t>
            </a:r>
          </a:p>
          <a:p>
            <a:r>
              <a:rPr lang="en-US" dirty="0" smtClean="0">
                <a:solidFill>
                  <a:srgbClr val="0070C0"/>
                </a:solidFill>
              </a:rPr>
              <a:t>www.mikegreg.com</a:t>
            </a:r>
          </a:p>
          <a:p>
            <a:r>
              <a:rPr lang="en-US" dirty="0" smtClean="0">
                <a:solidFill>
                  <a:srgbClr val="0070C0"/>
                </a:solidFill>
              </a:rPr>
              <a:t>www.mikegreg.com/blog</a:t>
            </a:r>
          </a:p>
          <a:p>
            <a:r>
              <a:rPr lang="en-US" dirty="0" smtClean="0">
                <a:solidFill>
                  <a:srgbClr val="0070C0"/>
                </a:solidFill>
              </a:rPr>
              <a:t>651-633-5311</a:t>
            </a:r>
          </a:p>
          <a:p>
            <a:r>
              <a:rPr lang="en-US" b="1" dirty="0" smtClean="0">
                <a:solidFill>
                  <a:srgbClr val="0070C0"/>
                </a:solidFill>
              </a:rPr>
              <a:t>10 books </a:t>
            </a:r>
            <a:r>
              <a:rPr lang="en-US" dirty="0" smtClean="0">
                <a:solidFill>
                  <a:srgbClr val="0070C0"/>
                </a:solidFill>
              </a:rPr>
              <a:t>and </a:t>
            </a:r>
            <a:r>
              <a:rPr lang="en-US" b="1" dirty="0" smtClean="0">
                <a:solidFill>
                  <a:srgbClr val="0070C0"/>
                </a:solidFill>
              </a:rPr>
              <a:t>14 Videos</a:t>
            </a:r>
          </a:p>
          <a:p>
            <a:endParaRPr lang="en-US" dirty="0"/>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533400"/>
            <a:ext cx="3057404" cy="458610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4000" b="1" dirty="0" smtClean="0"/>
              <a:t>The Wheels Are Falling Off the Wagon at the IRS</a:t>
            </a:r>
            <a:endParaRPr lang="en-US" sz="4000" b="1" dirty="0"/>
          </a:p>
        </p:txBody>
      </p:sp>
      <p:sp>
        <p:nvSpPr>
          <p:cNvPr id="3" name="Content Placeholder 2"/>
          <p:cNvSpPr>
            <a:spLocks noGrp="1"/>
          </p:cNvSpPr>
          <p:nvPr>
            <p:ph idx="1"/>
          </p:nvPr>
        </p:nvSpPr>
        <p:spPr>
          <a:effectLst>
            <a:outerShdw blurRad="50800" dist="38100" dir="2700000" algn="tl" rotWithShape="0">
              <a:prstClr val="black">
                <a:alpha val="40000"/>
              </a:prstClr>
            </a:outerShdw>
          </a:effectLst>
        </p:spPr>
        <p:txBody>
          <a:bodyPr>
            <a:normAutofit/>
          </a:bodyPr>
          <a:lstStyle/>
          <a:p>
            <a:r>
              <a:rPr lang="en-US" sz="2400" dirty="0"/>
              <a:t>Download for free at www.irswheels.com</a:t>
            </a:r>
          </a:p>
          <a:p>
            <a:r>
              <a:rPr lang="en-US" sz="2400" dirty="0"/>
              <a:t>This Book Has Gone Viral</a:t>
            </a:r>
          </a:p>
          <a:p>
            <a:r>
              <a:rPr lang="en-US" sz="2400" dirty="0"/>
              <a:t>On </a:t>
            </a:r>
            <a:r>
              <a:rPr lang="en-US" sz="2400" dirty="0" err="1"/>
              <a:t>reddit</a:t>
            </a:r>
            <a:r>
              <a:rPr lang="en-US" sz="2400" dirty="0"/>
              <a:t> 7,500 up votes, 3,500 comments and a million reads</a:t>
            </a:r>
          </a:p>
          <a:p>
            <a:r>
              <a:rPr lang="en-US" sz="2400" dirty="0"/>
              <a:t> Commentary from Current and Former IRS Employees at All levels</a:t>
            </a:r>
          </a:p>
          <a:p>
            <a:r>
              <a:rPr lang="en-US" sz="2400" dirty="0"/>
              <a:t>Testimony Before Congress</a:t>
            </a:r>
          </a:p>
          <a:p>
            <a:r>
              <a:rPr lang="en-US" sz="2400" dirty="0"/>
              <a:t>IRS Statistics</a:t>
            </a:r>
          </a:p>
          <a:p>
            <a:r>
              <a:rPr lang="en-US" sz="2400" dirty="0"/>
              <a:t>Bottom Line the IRS is in Serious Trouble </a:t>
            </a:r>
          </a:p>
          <a:p>
            <a:r>
              <a:rPr lang="en-US" sz="2400" dirty="0"/>
              <a:t>This is a National  Crises</a:t>
            </a:r>
          </a:p>
          <a:p>
            <a:endParaRPr lang="en-US"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40</a:t>
            </a:fld>
            <a:endParaRPr lang="en-US" dirty="0"/>
          </a:p>
        </p:txBody>
      </p:sp>
    </p:spTree>
    <p:extLst>
      <p:ext uri="{BB962C8B-B14F-4D97-AF65-F5344CB8AC3E}">
        <p14:creationId xmlns:p14="http://schemas.microsoft.com/office/powerpoint/2010/main" val="3680847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1" y="1316899"/>
            <a:ext cx="3173060" cy="4860064"/>
          </a:xfrm>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41</a:t>
            </a:fld>
            <a:endParaRPr lang="en-US" dirty="0"/>
          </a:p>
        </p:txBody>
      </p:sp>
    </p:spTree>
    <p:extLst>
      <p:ext uri="{BB962C8B-B14F-4D97-AF65-F5344CB8AC3E}">
        <p14:creationId xmlns:p14="http://schemas.microsoft.com/office/powerpoint/2010/main" val="3400498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4000" b="1" dirty="0" smtClean="0"/>
              <a:t>The Servant Manager: 203 tips from the best places to work in America</a:t>
            </a:r>
            <a:endParaRPr lang="en-US" sz="40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6795" y="1825625"/>
            <a:ext cx="3350410" cy="4351338"/>
          </a:xfrm>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42</a:t>
            </a:fld>
            <a:endParaRPr lang="en-US" dirty="0"/>
          </a:p>
        </p:txBody>
      </p:sp>
    </p:spTree>
    <p:extLst>
      <p:ext uri="{BB962C8B-B14F-4D97-AF65-F5344CB8AC3E}">
        <p14:creationId xmlns:p14="http://schemas.microsoft.com/office/powerpoint/2010/main" val="1527829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smtClean="0"/>
              <a:t>www.mikegreg.com</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271283"/>
            <a:ext cx="3149325" cy="4905680"/>
          </a:xfrm>
        </p:spPr>
      </p:pic>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43</a:t>
            </a:fld>
            <a:endParaRPr lang="en-US" dirty="0"/>
          </a:p>
        </p:txBody>
      </p:sp>
    </p:spTree>
    <p:extLst>
      <p:ext uri="{BB962C8B-B14F-4D97-AF65-F5344CB8AC3E}">
        <p14:creationId xmlns:p14="http://schemas.microsoft.com/office/powerpoint/2010/main" val="4054694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56" y="228600"/>
            <a:ext cx="7543800" cy="780196"/>
          </a:xfrm>
          <a:effectLst>
            <a:outerShdw blurRad="50800" dist="38100" dir="2700000" algn="tl" rotWithShape="0">
              <a:prstClr val="black">
                <a:alpha val="40000"/>
              </a:prstClr>
            </a:outerShdw>
          </a:effectLst>
        </p:spPr>
        <p:txBody>
          <a:bodyPr>
            <a:noAutofit/>
          </a:bodyPr>
          <a:lstStyle/>
          <a:p>
            <a:r>
              <a:rPr lang="en-US" sz="4000" b="1" dirty="0" smtClean="0">
                <a:latin typeface="+mn-lt"/>
              </a:rPr>
              <a:t>Peaceful Resolutions</a:t>
            </a:r>
            <a:endParaRPr lang="en-US" sz="4000" b="1" dirty="0">
              <a:latin typeface="+mn-lt"/>
            </a:endParaRPr>
          </a:p>
        </p:txBody>
      </p:sp>
      <p:sp>
        <p:nvSpPr>
          <p:cNvPr id="3" name="Content Placeholder 2"/>
          <p:cNvSpPr>
            <a:spLocks noGrp="1"/>
          </p:cNvSpPr>
          <p:nvPr>
            <p:ph idx="1"/>
          </p:nvPr>
        </p:nvSpPr>
        <p:spPr>
          <a:xfrm>
            <a:off x="801289" y="1008796"/>
            <a:ext cx="7543801" cy="4919564"/>
          </a:xfrm>
          <a:effectLst>
            <a:outerShdw blurRad="50800" dist="38100" dir="2700000" algn="tl" rotWithShape="0">
              <a:prstClr val="black">
                <a:alpha val="40000"/>
              </a:prstClr>
            </a:outerShdw>
          </a:effectLst>
        </p:spPr>
        <p:txBody>
          <a:bodyPr>
            <a:noAutofit/>
          </a:bodyPr>
          <a:lstStyle/>
          <a:p>
            <a:r>
              <a:rPr lang="en-US" sz="2400" dirty="0" smtClean="0"/>
              <a:t>The Art of De-escalation</a:t>
            </a:r>
          </a:p>
          <a:p>
            <a:r>
              <a:rPr lang="en-US" sz="2400" dirty="0" smtClean="0"/>
              <a:t>The Art of Communication</a:t>
            </a:r>
            <a:endParaRPr lang="en-US" sz="2400" dirty="0"/>
          </a:p>
          <a:p>
            <a:r>
              <a:rPr lang="en-US" sz="2400" dirty="0"/>
              <a:t>The Art of Conversation</a:t>
            </a:r>
          </a:p>
          <a:p>
            <a:r>
              <a:rPr lang="en-US" sz="2400" dirty="0"/>
              <a:t>The Art of Listening</a:t>
            </a:r>
          </a:p>
          <a:p>
            <a:r>
              <a:rPr lang="en-US" sz="2400" dirty="0"/>
              <a:t>The Art of Discussion</a:t>
            </a:r>
          </a:p>
          <a:p>
            <a:r>
              <a:rPr lang="en-US" sz="2400" dirty="0"/>
              <a:t>The Art of Negotiation</a:t>
            </a:r>
          </a:p>
          <a:p>
            <a:r>
              <a:rPr lang="en-US" sz="2400" dirty="0"/>
              <a:t>The Art of Mediation</a:t>
            </a:r>
          </a:p>
          <a:p>
            <a:r>
              <a:rPr lang="en-US" sz="2400" dirty="0"/>
              <a:t>The Art of Compromise</a:t>
            </a:r>
          </a:p>
          <a:p>
            <a:r>
              <a:rPr lang="en-US" sz="2400" dirty="0"/>
              <a:t>Virtual Approaches</a:t>
            </a:r>
          </a:p>
          <a:p>
            <a:r>
              <a:rPr lang="en-US" sz="2400" dirty="0" smtClean="0"/>
              <a:t>Keys: </a:t>
            </a:r>
            <a:r>
              <a:rPr lang="en-US" sz="2400" u="sng" dirty="0" smtClean="0"/>
              <a:t>Listening</a:t>
            </a:r>
            <a:r>
              <a:rPr lang="en-US" sz="2400" dirty="0" smtClean="0"/>
              <a:t>; </a:t>
            </a:r>
            <a:r>
              <a:rPr lang="en-US" sz="2400" u="sng" dirty="0" smtClean="0"/>
              <a:t>Understanding</a:t>
            </a:r>
            <a:r>
              <a:rPr lang="en-US" sz="2400" dirty="0" smtClean="0"/>
              <a:t>: Facts, Issues, </a:t>
            </a:r>
            <a:r>
              <a:rPr lang="en-US" sz="2400" b="1" dirty="0" smtClean="0"/>
              <a:t>Emotions</a:t>
            </a:r>
            <a:r>
              <a:rPr lang="en-US" sz="2400" dirty="0" smtClean="0"/>
              <a:t>, Interests;  </a:t>
            </a:r>
            <a:r>
              <a:rPr lang="en-US" sz="2400" u="sng" dirty="0" smtClean="0"/>
              <a:t>Respecting One Another</a:t>
            </a:r>
            <a:endParaRPr lang="en-US" sz="2400" u="sng" dirty="0"/>
          </a:p>
        </p:txBody>
      </p:sp>
      <p:sp>
        <p:nvSpPr>
          <p:cNvPr id="5" name="Footer Placeholder 4"/>
          <p:cNvSpPr>
            <a:spLocks noGrp="1"/>
          </p:cNvSpPr>
          <p:nvPr>
            <p:ph type="ftr" sz="quarter" idx="11"/>
          </p:nvPr>
        </p:nvSpPr>
        <p:spPr/>
        <p:txBody>
          <a:bodyPr/>
          <a:lstStyle/>
          <a:p>
            <a:r>
              <a:rPr lang="en-US" smtClean="0"/>
              <a:t>© 2017 Michael Gregory Consulting LLC  mg@mikegreg.com</a:t>
            </a:r>
            <a:endParaRPr lang="en-US" dirty="0"/>
          </a:p>
        </p:txBody>
      </p:sp>
      <p:sp>
        <p:nvSpPr>
          <p:cNvPr id="6" name="Slide Number Placeholder 5"/>
          <p:cNvSpPr>
            <a:spLocks noGrp="1"/>
          </p:cNvSpPr>
          <p:nvPr>
            <p:ph type="sldNum" sz="quarter" idx="12"/>
          </p:nvPr>
        </p:nvSpPr>
        <p:spPr/>
        <p:txBody>
          <a:bodyPr/>
          <a:lstStyle/>
          <a:p>
            <a:fld id="{364246CD-B6C0-4AC3-AB8A-5C7CF4279D5E}" type="slidenum">
              <a:rPr lang="en-US" smtClean="0"/>
              <a:pPr/>
              <a:t>44</a:t>
            </a:fld>
            <a:endParaRPr lang="en-US" dirty="0"/>
          </a:p>
        </p:txBody>
      </p:sp>
    </p:spTree>
    <p:extLst>
      <p:ext uri="{BB962C8B-B14F-4D97-AF65-F5344CB8AC3E}">
        <p14:creationId xmlns:p14="http://schemas.microsoft.com/office/powerpoint/2010/main" val="150215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effectLst>
            <a:outerShdw blurRad="50800" dist="38100" dir="2700000" algn="tl" rotWithShape="0">
              <a:prstClr val="black">
                <a:alpha val="40000"/>
              </a:prstClr>
            </a:outerShdw>
          </a:effectLst>
        </p:spPr>
        <p:txBody>
          <a:bodyPr>
            <a:noAutofit/>
          </a:bodyPr>
          <a:lstStyle/>
          <a:p>
            <a:pPr algn="ctr"/>
            <a:r>
              <a:rPr lang="en-US" sz="6000" b="1" dirty="0" smtClean="0">
                <a:latin typeface="+mn-lt"/>
              </a:rPr>
              <a:t>Work Together for Peaceful Resolutions</a:t>
            </a:r>
            <a:endParaRPr lang="en-US" sz="6000" b="1" dirty="0">
              <a:latin typeface="+mn-lt"/>
            </a:endParaRPr>
          </a:p>
        </p:txBody>
      </p:sp>
      <p:pic>
        <p:nvPicPr>
          <p:cNvPr id="7" name="Content Placeholder 7" descr="Yoga.jpg"/>
          <p:cNvPicPr>
            <a:picLocks noGrp="1" noChangeAspect="1"/>
          </p:cNvPicPr>
          <p:nvPr>
            <p:ph idx="1"/>
          </p:nvPr>
        </p:nvPicPr>
        <p:blipFill>
          <a:blip r:embed="rId2" cstate="print"/>
          <a:stretch>
            <a:fillRect/>
          </a:stretch>
        </p:blipFill>
        <p:spPr>
          <a:xfrm>
            <a:off x="2571750" y="1877219"/>
            <a:ext cx="4000500" cy="4248150"/>
          </a:xfrm>
        </p:spPr>
      </p:pic>
      <p:sp>
        <p:nvSpPr>
          <p:cNvPr id="2" name="Footer Placeholder 1"/>
          <p:cNvSpPr>
            <a:spLocks noGrp="1"/>
          </p:cNvSpPr>
          <p:nvPr>
            <p:ph type="ftr" sz="quarter" idx="11"/>
          </p:nvPr>
        </p:nvSpPr>
        <p:spPr/>
        <p:txBody>
          <a:bodyPr/>
          <a:lstStyle/>
          <a:p>
            <a:r>
              <a:rPr lang="en-US" smtClean="0"/>
              <a:t>© 2017 Michael Gregory Consulting LLC  mg@mikegreg.com</a:t>
            </a:r>
            <a:endParaRPr lang="en-US" dirty="0"/>
          </a:p>
        </p:txBody>
      </p:sp>
      <p:sp>
        <p:nvSpPr>
          <p:cNvPr id="5" name="Slide Number Placeholder 4"/>
          <p:cNvSpPr>
            <a:spLocks noGrp="1"/>
          </p:cNvSpPr>
          <p:nvPr>
            <p:ph type="sldNum" sz="quarter" idx="12"/>
          </p:nvPr>
        </p:nvSpPr>
        <p:spPr/>
        <p:txBody>
          <a:bodyPr/>
          <a:lstStyle/>
          <a:p>
            <a:fld id="{364246CD-B6C0-4AC3-AB8A-5C7CF4279D5E}" type="slidenum">
              <a:rPr lang="en-US" smtClean="0"/>
              <a:pPr/>
              <a:t>45</a:t>
            </a:fld>
            <a:endParaRPr lang="en-US" dirty="0"/>
          </a:p>
        </p:txBody>
      </p:sp>
    </p:spTree>
    <p:extLst>
      <p:ext uri="{BB962C8B-B14F-4D97-AF65-F5344CB8AC3E}">
        <p14:creationId xmlns:p14="http://schemas.microsoft.com/office/powerpoint/2010/main" val="364774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6000" dirty="0" smtClean="0">
                <a:latin typeface="+mn-lt"/>
              </a:rPr>
              <a:t>This is Your Chance to….</a:t>
            </a:r>
            <a:endParaRPr lang="en-US" sz="6000" dirty="0">
              <a:latin typeface="+mn-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5604" y="1825625"/>
            <a:ext cx="4352791" cy="4351338"/>
          </a:xfrm>
        </p:spPr>
      </p:pic>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5" name="Slide Number Placeholder 4"/>
          <p:cNvSpPr>
            <a:spLocks noGrp="1"/>
          </p:cNvSpPr>
          <p:nvPr>
            <p:ph type="sldNum" sz="quarter" idx="12"/>
          </p:nvPr>
        </p:nvSpPr>
        <p:spPr/>
        <p:txBody>
          <a:bodyPr/>
          <a:lstStyle/>
          <a:p>
            <a:fld id="{364246CD-B6C0-4AC3-AB8A-5C7CF4279D5E}" type="slidenum">
              <a:rPr lang="en-US" smtClean="0"/>
              <a:pPr/>
              <a:t>46</a:t>
            </a:fld>
            <a:endParaRPr lang="en-US" dirty="0"/>
          </a:p>
        </p:txBody>
      </p:sp>
    </p:spTree>
    <p:extLst>
      <p:ext uri="{BB962C8B-B14F-4D97-AF65-F5344CB8AC3E}">
        <p14:creationId xmlns:p14="http://schemas.microsoft.com/office/powerpoint/2010/main" val="21137119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effectLst>
            <a:outerShdw blurRad="50800" dist="38100" dir="2700000" algn="tl" rotWithShape="0">
              <a:prstClr val="black">
                <a:alpha val="40000"/>
              </a:prstClr>
            </a:outerShdw>
          </a:effectLst>
        </p:spPr>
        <p:txBody>
          <a:bodyPr>
            <a:normAutofit/>
          </a:bodyPr>
          <a:lstStyle/>
          <a:p>
            <a:pPr algn="ctr"/>
            <a:r>
              <a:rPr lang="en-US" sz="4000" dirty="0" smtClean="0"/>
              <a:t>Contact  Information</a:t>
            </a:r>
            <a:endParaRPr lang="en-US" sz="4000" dirty="0"/>
          </a:p>
        </p:txBody>
      </p:sp>
      <p:sp>
        <p:nvSpPr>
          <p:cNvPr id="2" name="Content Placeholder 1"/>
          <p:cNvSpPr>
            <a:spLocks noGrp="1"/>
          </p:cNvSpPr>
          <p:nvPr>
            <p:ph idx="1"/>
          </p:nvPr>
        </p:nvSpPr>
        <p:spPr>
          <a:xfrm>
            <a:off x="628650" y="1524000"/>
            <a:ext cx="7886700" cy="4832351"/>
          </a:xfrm>
          <a:effectLst>
            <a:outerShdw blurRad="50800" dist="38100" dir="2700000" algn="tl" rotWithShape="0">
              <a:prstClr val="black">
                <a:alpha val="40000"/>
              </a:prstClr>
            </a:outerShdw>
          </a:effectLst>
        </p:spPr>
        <p:txBody>
          <a:bodyPr>
            <a:normAutofit lnSpcReduction="10000"/>
          </a:bodyPr>
          <a:lstStyle/>
          <a:p>
            <a:pPr marL="0" indent="0">
              <a:buNone/>
            </a:pPr>
            <a:r>
              <a:rPr lang="en-US" sz="4000" dirty="0" smtClean="0"/>
              <a:t>Michael Gregory Consulting, LLC</a:t>
            </a:r>
          </a:p>
          <a:p>
            <a:pPr marL="0" indent="0">
              <a:buNone/>
            </a:pPr>
            <a:r>
              <a:rPr lang="en-US" sz="5400" b="1" dirty="0" smtClean="0">
                <a:solidFill>
                  <a:srgbClr val="0070C0"/>
                </a:solidFill>
              </a:rPr>
              <a:t>mg@mikegreg.com</a:t>
            </a:r>
          </a:p>
          <a:p>
            <a:pPr marL="0" indent="0">
              <a:buNone/>
            </a:pPr>
            <a:r>
              <a:rPr lang="en-US" sz="4000" dirty="0" smtClean="0">
                <a:solidFill>
                  <a:srgbClr val="0070C0"/>
                </a:solidFill>
              </a:rPr>
              <a:t>www.mikegreg.com</a:t>
            </a:r>
          </a:p>
          <a:p>
            <a:pPr marL="0" indent="0">
              <a:buNone/>
            </a:pPr>
            <a:r>
              <a:rPr lang="en-US" sz="4000" dirty="0" smtClean="0">
                <a:solidFill>
                  <a:srgbClr val="0070C0"/>
                </a:solidFill>
              </a:rPr>
              <a:t>www.mikegreg.com/blog</a:t>
            </a:r>
          </a:p>
          <a:p>
            <a:pPr marL="0" indent="0">
              <a:buNone/>
            </a:pPr>
            <a:r>
              <a:rPr lang="en-US" sz="4000" dirty="0" smtClean="0"/>
              <a:t>651-633-5311</a:t>
            </a:r>
          </a:p>
          <a:p>
            <a:pPr marL="0" indent="0">
              <a:buNone/>
            </a:pPr>
            <a:endParaRPr lang="en-US" sz="4000" dirty="0" smtClean="0"/>
          </a:p>
          <a:p>
            <a:pPr marL="0" indent="0">
              <a:buNone/>
            </a:pPr>
            <a:r>
              <a:rPr lang="en-US" sz="4000" dirty="0" smtClean="0"/>
              <a:t>Contact me with any questions or concerns</a:t>
            </a:r>
          </a:p>
          <a:p>
            <a:pPr>
              <a:buNone/>
            </a:pPr>
            <a:endParaRPr lang="en-US"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47</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65126"/>
            <a:ext cx="4324350" cy="1325563"/>
          </a:xfrm>
        </p:spPr>
        <p:txBody>
          <a:bodyPr/>
          <a:lstStyle/>
          <a:p>
            <a:r>
              <a:rPr lang="en-US" dirty="0" smtClean="0"/>
              <a:t>Disclaimer</a:t>
            </a:r>
            <a:endParaRPr lang="en-US" dirty="0"/>
          </a:p>
        </p:txBody>
      </p:sp>
      <p:sp>
        <p:nvSpPr>
          <p:cNvPr id="3" name="Content Placeholder 2"/>
          <p:cNvSpPr>
            <a:spLocks noGrp="1"/>
          </p:cNvSpPr>
          <p:nvPr>
            <p:ph idx="1"/>
          </p:nvPr>
        </p:nvSpPr>
        <p:spPr>
          <a:xfrm>
            <a:off x="4191000" y="1825625"/>
            <a:ext cx="4324350" cy="4351338"/>
          </a:xfrm>
        </p:spPr>
        <p:txBody>
          <a:bodyPr>
            <a:normAutofit lnSpcReduction="10000"/>
          </a:bodyPr>
          <a:lstStyle/>
          <a:p>
            <a:r>
              <a:rPr lang="en-US" dirty="0" smtClean="0"/>
              <a:t>The opinions presented here are those of Michael Gregory.  </a:t>
            </a:r>
            <a:r>
              <a:rPr lang="en-US" b="1" dirty="0" smtClean="0"/>
              <a:t>Michael Gregory does not represent the IRS</a:t>
            </a:r>
            <a:r>
              <a:rPr lang="en-US" dirty="0" smtClean="0"/>
              <a:t>. Any opinions presented in this seminar are those of the author and do not represent an official position of his current or previous employers.  </a:t>
            </a:r>
            <a:r>
              <a:rPr lang="en-US" b="1" dirty="0" smtClean="0"/>
              <a:t>This material is offered for educational purposes only.  </a:t>
            </a:r>
            <a:r>
              <a:rPr lang="en-US" dirty="0" smtClean="0"/>
              <a:t>The author and his employer expressly disclaim any liability, including incidental or consequential damages, arising from the use of this material or any errors or omissions that may be contained in it.</a:t>
            </a:r>
          </a:p>
          <a:p>
            <a:endParaRPr lang="en-US" dirty="0"/>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7" name="Slide Number Placeholder 6"/>
          <p:cNvSpPr>
            <a:spLocks noGrp="1"/>
          </p:cNvSpPr>
          <p:nvPr>
            <p:ph type="sldNum" sz="quarter" idx="12"/>
          </p:nvPr>
        </p:nvSpPr>
        <p:spPr/>
        <p:txBody>
          <a:bodyPr/>
          <a:lstStyle/>
          <a:p>
            <a:fld id="{364246CD-B6C0-4AC3-AB8A-5C7CF4279D5E}" type="slidenum">
              <a:rPr lang="en-US" smtClean="0"/>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6" y="1371600"/>
            <a:ext cx="4038600" cy="30870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0" y="1000125"/>
            <a:ext cx="5029200" cy="1381124"/>
          </a:xfrm>
          <a:effectLst>
            <a:outerShdw blurRad="50800" dist="38100" dir="2700000" algn="tl" rotWithShape="0">
              <a:prstClr val="black">
                <a:alpha val="40000"/>
              </a:prstClr>
            </a:outerShdw>
          </a:effectLst>
        </p:spPr>
        <p:txBody>
          <a:bodyPr>
            <a:noAutofit/>
          </a:bodyPr>
          <a:lstStyle/>
          <a:p>
            <a:r>
              <a:rPr lang="en-US" sz="6000" dirty="0" smtClean="0">
                <a:latin typeface="+mn-lt"/>
              </a:rPr>
              <a:t>Get Behind the IRS</a:t>
            </a:r>
            <a:endParaRPr lang="en-US" sz="6000" dirty="0">
              <a:latin typeface="+mn-lt"/>
            </a:endParaRPr>
          </a:p>
        </p:txBody>
      </p:sp>
      <p:sp>
        <p:nvSpPr>
          <p:cNvPr id="12" name="Subtitle 11"/>
          <p:cNvSpPr>
            <a:spLocks noGrp="1"/>
          </p:cNvSpPr>
          <p:nvPr>
            <p:ph type="subTitle" idx="1"/>
          </p:nvPr>
        </p:nvSpPr>
        <p:spPr>
          <a:xfrm>
            <a:off x="4572000" y="3602038"/>
            <a:ext cx="4572000" cy="1655762"/>
          </a:xfrm>
          <a:effectLst>
            <a:outerShdw blurRad="50800" dist="38100" dir="2700000" algn="tl" rotWithShape="0">
              <a:prstClr val="black">
                <a:alpha val="40000"/>
              </a:prstClr>
            </a:outerShdw>
          </a:effectLst>
        </p:spPr>
        <p:txBody>
          <a:bodyPr>
            <a:noAutofit/>
          </a:bodyPr>
          <a:lstStyle/>
          <a:p>
            <a:r>
              <a:rPr lang="en-US" sz="6000" dirty="0" smtClean="0"/>
              <a:t>Discussion and Questions</a:t>
            </a:r>
            <a:endParaRPr lang="en-US" sz="6000" dirty="0"/>
          </a:p>
        </p:txBody>
      </p:sp>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384175"/>
            <a:ext cx="3487738" cy="261302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15" y="3264749"/>
            <a:ext cx="2069585" cy="3091602"/>
          </a:xfrm>
          <a:prstGeom prst="rect">
            <a:avLst/>
          </a:prstGeom>
        </p:spPr>
      </p:pic>
    </p:spTree>
    <p:extLst>
      <p:ext uri="{BB962C8B-B14F-4D97-AF65-F5344CB8AC3E}">
        <p14:creationId xmlns:p14="http://schemas.microsoft.com/office/powerpoint/2010/main" val="267410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6399" y="4572000"/>
            <a:ext cx="7886700" cy="1500187"/>
          </a:xfrm>
          <a:ln>
            <a:noFill/>
          </a:ln>
          <a:effectLst/>
        </p:spPr>
        <p:txBody>
          <a:bodyPr>
            <a:normAutofit/>
          </a:bodyPr>
          <a:lstStyle/>
          <a:p>
            <a:r>
              <a:rPr lang="en-US" sz="6000" b="1" dirty="0" smtClean="0"/>
              <a:t>Understand the IRS</a:t>
            </a:r>
            <a:endParaRPr lang="en-US" sz="6000" b="1"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7</a:t>
            </a:fld>
            <a:endParaRPr lang="en-US" dirty="0"/>
          </a:p>
        </p:txBody>
      </p:sp>
      <p:pic>
        <p:nvPicPr>
          <p:cNvPr id="7" name="Content Placeholder 6"/>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23888" y="596438"/>
            <a:ext cx="4862512" cy="3216738"/>
          </a:xfrm>
        </p:spPr>
      </p:pic>
    </p:spTree>
    <p:extLst>
      <p:ext uri="{BB962C8B-B14F-4D97-AF65-F5344CB8AC3E}">
        <p14:creationId xmlns:p14="http://schemas.microsoft.com/office/powerpoint/2010/main" val="95419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0" y="533401"/>
            <a:ext cx="5081588" cy="2743199"/>
          </a:xfrm>
          <a:effectLst>
            <a:outerShdw blurRad="50800" dist="38100" dir="2700000" algn="tl" rotWithShape="0">
              <a:prstClr val="black">
                <a:alpha val="40000"/>
              </a:prstClr>
            </a:outerShdw>
          </a:effectLst>
        </p:spPr>
        <p:txBody>
          <a:bodyPr/>
          <a:lstStyle/>
          <a:p>
            <a:r>
              <a:rPr lang="en-US" b="1" dirty="0" smtClean="0"/>
              <a:t>Two Real World Examples</a:t>
            </a:r>
            <a:endParaRPr lang="en-US" b="1" dirty="0"/>
          </a:p>
        </p:txBody>
      </p:sp>
      <p:sp>
        <p:nvSpPr>
          <p:cNvPr id="7" name="Text Placeholder 6"/>
          <p:cNvSpPr>
            <a:spLocks noGrp="1"/>
          </p:cNvSpPr>
          <p:nvPr>
            <p:ph type="body" idx="1"/>
          </p:nvPr>
        </p:nvSpPr>
        <p:spPr>
          <a:xfrm>
            <a:off x="4114800" y="3505200"/>
            <a:ext cx="4395788" cy="2584451"/>
          </a:xfrm>
          <a:effectLst>
            <a:outerShdw blurRad="50800" dist="38100" dir="2700000" algn="tl" rotWithShape="0">
              <a:prstClr val="black">
                <a:alpha val="40000"/>
              </a:prstClr>
            </a:outerShdw>
          </a:effectLst>
        </p:spPr>
        <p:txBody>
          <a:bodyPr>
            <a:noAutofit/>
          </a:bodyPr>
          <a:lstStyle/>
          <a:p>
            <a:r>
              <a:rPr lang="en-US" sz="6000" b="1" dirty="0" smtClean="0"/>
              <a:t>Valuation</a:t>
            </a:r>
          </a:p>
          <a:p>
            <a:r>
              <a:rPr lang="en-US" sz="6000" b="1" dirty="0" smtClean="0"/>
              <a:t>Classification</a:t>
            </a:r>
            <a:endParaRPr lang="en-US" sz="6000" b="1" dirty="0"/>
          </a:p>
        </p:txBody>
      </p:sp>
      <p:sp>
        <p:nvSpPr>
          <p:cNvPr id="3" name="Footer Placeholder 2"/>
          <p:cNvSpPr>
            <a:spLocks noGrp="1"/>
          </p:cNvSpPr>
          <p:nvPr>
            <p:ph type="ftr" sz="quarter" idx="11"/>
          </p:nvPr>
        </p:nvSpPr>
        <p:spPr/>
        <p:txBody>
          <a:bodyPr/>
          <a:lstStyle/>
          <a:p>
            <a:r>
              <a:rPr lang="en-US" smtClean="0"/>
              <a:t>© 2017 Michael Gregory Consulting LLC  mg@mikegreg.com</a:t>
            </a:r>
            <a:endParaRPr lang="en-US" dirty="0"/>
          </a:p>
        </p:txBody>
      </p:sp>
      <p:sp>
        <p:nvSpPr>
          <p:cNvPr id="4" name="Slide Number Placeholder 3"/>
          <p:cNvSpPr>
            <a:spLocks noGrp="1"/>
          </p:cNvSpPr>
          <p:nvPr>
            <p:ph type="sldNum" sz="quarter" idx="12"/>
          </p:nvPr>
        </p:nvSpPr>
        <p:spPr/>
        <p:txBody>
          <a:bodyPr/>
          <a:lstStyle/>
          <a:p>
            <a:fld id="{364246CD-B6C0-4AC3-AB8A-5C7CF4279D5E}" type="slidenum">
              <a:rPr lang="en-US" smtClean="0"/>
              <a:pPr/>
              <a:t>8</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00200"/>
            <a:ext cx="2971800" cy="2743200"/>
          </a:xfrm>
          <a:prstGeom prst="rect">
            <a:avLst/>
          </a:prstGeom>
        </p:spPr>
      </p:pic>
    </p:spTree>
    <p:extLst>
      <p:ext uri="{BB962C8B-B14F-4D97-AF65-F5344CB8AC3E}">
        <p14:creationId xmlns:p14="http://schemas.microsoft.com/office/powerpoint/2010/main" val="3661808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62400" y="274638"/>
            <a:ext cx="4724400" cy="1554162"/>
          </a:xfrm>
          <a:effectLst>
            <a:outerShdw blurRad="50800" dist="38100" dir="2700000" algn="tl" rotWithShape="0">
              <a:prstClr val="black">
                <a:alpha val="40000"/>
              </a:prstClr>
            </a:outerShdw>
          </a:effectLst>
        </p:spPr>
        <p:txBody>
          <a:bodyPr>
            <a:noAutofit/>
          </a:bodyPr>
          <a:lstStyle/>
          <a:p>
            <a:r>
              <a:rPr lang="en-US" sz="6000" dirty="0" smtClean="0">
                <a:latin typeface="+mn-lt"/>
              </a:rPr>
              <a:t>Thanks Neuroscience</a:t>
            </a:r>
            <a:endParaRPr lang="en-US" sz="6000" dirty="0">
              <a:latin typeface="+mn-lt"/>
            </a:endParaRPr>
          </a:p>
        </p:txBody>
      </p:sp>
      <p:sp>
        <p:nvSpPr>
          <p:cNvPr id="2" name="Content Placeholder 1"/>
          <p:cNvSpPr>
            <a:spLocks noGrp="1"/>
          </p:cNvSpPr>
          <p:nvPr>
            <p:ph idx="1"/>
          </p:nvPr>
        </p:nvSpPr>
        <p:spPr>
          <a:xfrm>
            <a:off x="4343400" y="1905000"/>
            <a:ext cx="4343400" cy="4102291"/>
          </a:xfrm>
          <a:effectLst>
            <a:outerShdw blurRad="50800" dist="38100" dir="2700000" algn="tl" rotWithShape="0">
              <a:prstClr val="black">
                <a:alpha val="40000"/>
              </a:prstClr>
            </a:outerShdw>
          </a:effectLst>
        </p:spPr>
        <p:txBody>
          <a:bodyPr/>
          <a:lstStyle/>
          <a:p>
            <a:r>
              <a:rPr lang="en-US" b="1" dirty="0" smtClean="0"/>
              <a:t>Ericka Garms</a:t>
            </a:r>
            <a:r>
              <a:rPr lang="en-US" dirty="0" smtClean="0"/>
              <a:t>, PhD U of MN and Her Team, Neuroscientist</a:t>
            </a:r>
          </a:p>
          <a:p>
            <a:r>
              <a:rPr lang="en-US" b="1" dirty="0" smtClean="0"/>
              <a:t>John B. Molidor</a:t>
            </a:r>
            <a:r>
              <a:rPr lang="en-US" dirty="0" smtClean="0"/>
              <a:t>, PhD Assoc. Dean MSU Medical School</a:t>
            </a:r>
          </a:p>
          <a:p>
            <a:r>
              <a:rPr lang="en-US" b="1" dirty="0" smtClean="0"/>
              <a:t>Rick Hanson</a:t>
            </a:r>
            <a:r>
              <a:rPr lang="en-US" dirty="0" smtClean="0"/>
              <a:t>, PhD Psychologist, Greater Good U of CA Berkeley </a:t>
            </a:r>
          </a:p>
          <a:p>
            <a:r>
              <a:rPr lang="en-US" b="1" dirty="0" smtClean="0"/>
              <a:t>Jeremy Hunter</a:t>
            </a:r>
            <a:r>
              <a:rPr lang="en-US" dirty="0" smtClean="0"/>
              <a:t>, PhD Practice of Self Management U of Chicago</a:t>
            </a:r>
          </a:p>
          <a:p>
            <a:r>
              <a:rPr lang="en-US" b="1" dirty="0" smtClean="0"/>
              <a:t>Douglas E. Noll</a:t>
            </a:r>
            <a:r>
              <a:rPr lang="en-US" dirty="0" smtClean="0"/>
              <a:t>, JD MA, Mediator and Attorney</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2017 Michael Gregory Consulting LLC  mg@mikegreg.com</a:t>
            </a:r>
            <a:endParaRPr lang="en-US" dirty="0"/>
          </a:p>
        </p:txBody>
      </p:sp>
      <p:sp>
        <p:nvSpPr>
          <p:cNvPr id="5" name="Slide Number Placeholder 4"/>
          <p:cNvSpPr>
            <a:spLocks noGrp="1"/>
          </p:cNvSpPr>
          <p:nvPr>
            <p:ph type="sldNum" sz="quarter" idx="12"/>
          </p:nvPr>
        </p:nvSpPr>
        <p:spPr/>
        <p:txBody>
          <a:bodyPr/>
          <a:lstStyle/>
          <a:p>
            <a:fld id="{364246CD-B6C0-4AC3-AB8A-5C7CF4279D5E}" type="slidenum">
              <a:rPr lang="en-US" smtClean="0"/>
              <a:pPr/>
              <a:t>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74638"/>
            <a:ext cx="3505200" cy="3078162"/>
          </a:xfrm>
          <a:prstGeom prst="rect">
            <a:avLst/>
          </a:prstGeom>
        </p:spPr>
      </p:pic>
    </p:spTree>
    <p:extLst>
      <p:ext uri="{BB962C8B-B14F-4D97-AF65-F5344CB8AC3E}">
        <p14:creationId xmlns:p14="http://schemas.microsoft.com/office/powerpoint/2010/main" val="85417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8615</TotalTime>
  <Words>1960</Words>
  <Application>Microsoft Office PowerPoint</Application>
  <PresentationFormat>On-screen Show (4:3)</PresentationFormat>
  <Paragraphs>470</Paragraphs>
  <Slides>47</Slides>
  <Notes>11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How to Avoid  and What to do If Audited  by the IRS  on an Estate or Gift Tax Return</vt:lpstr>
      <vt:lpstr>Mike Gregory</vt:lpstr>
      <vt:lpstr>Mike Gregory</vt:lpstr>
      <vt:lpstr>Disclaimer</vt:lpstr>
      <vt:lpstr>Get Behind the IRS</vt:lpstr>
      <vt:lpstr>PowerPoint Presentation</vt:lpstr>
      <vt:lpstr>Two Real World Examples</vt:lpstr>
      <vt:lpstr>Thanks Neuroscience</vt:lpstr>
      <vt:lpstr>IRS Audit Categories</vt:lpstr>
      <vt:lpstr>Estate/Gift Tax Audit</vt:lpstr>
      <vt:lpstr>Historical Perspective of E&amp;G Filings and Audits</vt:lpstr>
      <vt:lpstr>Classification</vt:lpstr>
      <vt:lpstr>Classification Selection</vt:lpstr>
      <vt:lpstr>Two Examples</vt:lpstr>
      <vt:lpstr>Information Document Requests  (IDRs)</vt:lpstr>
      <vt:lpstr>Manage Audit</vt:lpstr>
      <vt:lpstr>Mediation</vt:lpstr>
      <vt:lpstr>Appeals Process</vt:lpstr>
      <vt:lpstr>IRS Appeals</vt:lpstr>
      <vt:lpstr>Litigation</vt:lpstr>
      <vt:lpstr>Issue Resolution Examples</vt:lpstr>
      <vt:lpstr>Top Ten Most Common Mistakes Made by Taxpayers on Gifts</vt:lpstr>
      <vt:lpstr>Top Ten Most Common Mistakes Made by Taxpayers on Gifts</vt:lpstr>
      <vt:lpstr>Statute of Limitations on a Gift Tax Return</vt:lpstr>
      <vt:lpstr>Important Take Away Information</vt:lpstr>
      <vt:lpstr>PowerPoint Presentation</vt:lpstr>
      <vt:lpstr>Important Offer</vt:lpstr>
      <vt:lpstr>www.mikegreg.com</vt:lpstr>
      <vt:lpstr>How to Work with the IRS, Second Edition</vt:lpstr>
      <vt:lpstr>www.mikegreg.com</vt:lpstr>
      <vt:lpstr>Business Appraisers and the IRS</vt:lpstr>
      <vt:lpstr>www.mikegreg.com</vt:lpstr>
      <vt:lpstr>How the IRS Values Non-Controlling Interests in S Corps with Commentary by Original Champion</vt:lpstr>
      <vt:lpstr>www.mikegreg.com</vt:lpstr>
      <vt:lpstr>How the IRS Determines Reasonable Compensation with Commentary by the Original IRS Issue Champion</vt:lpstr>
      <vt:lpstr>www.mikegreg.com</vt:lpstr>
      <vt:lpstr>Discount for Lack of Marketability and the IRS</vt:lpstr>
      <vt:lpstr>www.mikegreg.com</vt:lpstr>
      <vt:lpstr>The Wheels Are Falling Off the Wagon at the IRS</vt:lpstr>
      <vt:lpstr>www.mikegreg.com</vt:lpstr>
      <vt:lpstr>The Servant Manager: 203 tips from the best places to work in America</vt:lpstr>
      <vt:lpstr>www.mikegreg.com</vt:lpstr>
      <vt:lpstr>Peaceful Resolutions</vt:lpstr>
      <vt:lpstr>Work Together for Peaceful Resolutions</vt:lpstr>
      <vt:lpstr>This is Your Chance to….</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MikeGreg1945</dc:creator>
  <cp:lastModifiedBy>Sally Cox</cp:lastModifiedBy>
  <cp:revision>193</cp:revision>
  <cp:lastPrinted>2016-12-12T19:54:09Z</cp:lastPrinted>
  <dcterms:created xsi:type="dcterms:W3CDTF">2011-11-01T12:19:32Z</dcterms:created>
  <dcterms:modified xsi:type="dcterms:W3CDTF">2017-03-01T14:33:16Z</dcterms:modified>
</cp:coreProperties>
</file>