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701" r:id="rId5"/>
    <p:sldMasterId id="2147483703" r:id="rId6"/>
  </p:sldMasterIdLst>
  <p:notesMasterIdLst>
    <p:notesMasterId r:id="rId43"/>
  </p:notesMasterIdLst>
  <p:handoutMasterIdLst>
    <p:handoutMasterId r:id="rId44"/>
  </p:handoutMasterIdLst>
  <p:sldIdLst>
    <p:sldId id="256" r:id="rId7"/>
    <p:sldId id="299" r:id="rId8"/>
    <p:sldId id="356" r:id="rId9"/>
    <p:sldId id="360" r:id="rId10"/>
    <p:sldId id="352" r:id="rId11"/>
    <p:sldId id="361" r:id="rId12"/>
    <p:sldId id="362" r:id="rId13"/>
    <p:sldId id="363" r:id="rId14"/>
    <p:sldId id="364" r:id="rId15"/>
    <p:sldId id="353" r:id="rId16"/>
    <p:sldId id="347" r:id="rId17"/>
    <p:sldId id="331" r:id="rId18"/>
    <p:sldId id="369" r:id="rId19"/>
    <p:sldId id="370" r:id="rId20"/>
    <p:sldId id="357" r:id="rId21"/>
    <p:sldId id="329" r:id="rId22"/>
    <p:sldId id="371" r:id="rId23"/>
    <p:sldId id="342" r:id="rId24"/>
    <p:sldId id="355" r:id="rId25"/>
    <p:sldId id="336" r:id="rId26"/>
    <p:sldId id="349" r:id="rId27"/>
    <p:sldId id="351" r:id="rId28"/>
    <p:sldId id="359" r:id="rId29"/>
    <p:sldId id="337" r:id="rId30"/>
    <p:sldId id="338" r:id="rId31"/>
    <p:sldId id="365" r:id="rId32"/>
    <p:sldId id="366" r:id="rId33"/>
    <p:sldId id="367" r:id="rId34"/>
    <p:sldId id="368" r:id="rId35"/>
    <p:sldId id="339" r:id="rId36"/>
    <p:sldId id="340" r:id="rId37"/>
    <p:sldId id="354" r:id="rId38"/>
    <p:sldId id="346" r:id="rId39"/>
    <p:sldId id="341" r:id="rId40"/>
    <p:sldId id="343" r:id="rId41"/>
    <p:sldId id="289" r:id="rId4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276F36-4360-4975-8940-AFF2A3A21484}">
          <p14:sldIdLst>
            <p14:sldId id="256"/>
            <p14:sldId id="299"/>
            <p14:sldId id="356"/>
            <p14:sldId id="360"/>
            <p14:sldId id="352"/>
            <p14:sldId id="361"/>
            <p14:sldId id="362"/>
            <p14:sldId id="363"/>
            <p14:sldId id="364"/>
            <p14:sldId id="353"/>
            <p14:sldId id="347"/>
            <p14:sldId id="331"/>
            <p14:sldId id="369"/>
            <p14:sldId id="370"/>
            <p14:sldId id="357"/>
            <p14:sldId id="329"/>
            <p14:sldId id="371"/>
            <p14:sldId id="342"/>
            <p14:sldId id="355"/>
            <p14:sldId id="336"/>
            <p14:sldId id="349"/>
            <p14:sldId id="351"/>
            <p14:sldId id="359"/>
            <p14:sldId id="337"/>
            <p14:sldId id="338"/>
            <p14:sldId id="365"/>
            <p14:sldId id="366"/>
            <p14:sldId id="367"/>
            <p14:sldId id="368"/>
            <p14:sldId id="339"/>
            <p14:sldId id="340"/>
            <p14:sldId id="354"/>
            <p14:sldId id="346"/>
            <p14:sldId id="341"/>
            <p14:sldId id="343"/>
            <p14:sldId id="2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2" autoAdjust="0"/>
    <p:restoredTop sz="94249" autoAdjust="0"/>
  </p:normalViewPr>
  <p:slideViewPr>
    <p:cSldViewPr snapToGrid="0">
      <p:cViewPr varScale="1">
        <p:scale>
          <a:sx n="107" d="100"/>
          <a:sy n="107" d="100"/>
        </p:scale>
        <p:origin x="636" y="114"/>
      </p:cViewPr>
      <p:guideLst/>
    </p:cSldViewPr>
  </p:slideViewPr>
  <p:notesTextViewPr>
    <p:cViewPr>
      <p:scale>
        <a:sx n="1" d="1"/>
        <a:sy n="1" d="1"/>
      </p:scale>
      <p:origin x="0" y="0"/>
    </p:cViewPr>
  </p:notesTextViewPr>
  <p:notesViewPr>
    <p:cSldViewPr snapToGrid="0">
      <p:cViewPr varScale="1">
        <p:scale>
          <a:sx n="73" d="100"/>
          <a:sy n="73" d="100"/>
        </p:scale>
        <p:origin x="232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25F573-39AD-45F3-BFD3-02624B99D338}"/>
              </a:ext>
            </a:extLst>
          </p:cNvPr>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a:extLst>
              <a:ext uri="{FF2B5EF4-FFF2-40B4-BE49-F238E27FC236}">
                <a16:creationId xmlns:a16="http://schemas.microsoft.com/office/drawing/2014/main" id="{EDA4F565-0B42-4BAF-B49F-D162E1E084B4}"/>
              </a:ext>
            </a:extLst>
          </p:cNvPr>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63318304-7825-48D0-8480-43AC66D6A86B}" type="datetimeFigureOut">
              <a:rPr lang="en-US" smtClean="0"/>
              <a:t>5/18/2022</a:t>
            </a:fld>
            <a:endParaRPr lang="en-US" dirty="0"/>
          </a:p>
        </p:txBody>
      </p:sp>
      <p:sp>
        <p:nvSpPr>
          <p:cNvPr id="4" name="Footer Placeholder 3">
            <a:extLst>
              <a:ext uri="{FF2B5EF4-FFF2-40B4-BE49-F238E27FC236}">
                <a16:creationId xmlns:a16="http://schemas.microsoft.com/office/drawing/2014/main" id="{7D5FD11C-87C9-4367-A0A9-2345D8BCC6A4}"/>
              </a:ext>
            </a:extLst>
          </p:cNvPr>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845C984-AC61-4701-AE6E-7D3245F2DB19}"/>
              </a:ext>
            </a:extLst>
          </p:cNvPr>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9F7F4E7E-F95F-4A41-A073-7E392F6386D5}" type="slidenum">
              <a:rPr lang="en-US" smtClean="0"/>
              <a:t>‹#›</a:t>
            </a:fld>
            <a:endParaRPr lang="en-US" dirty="0"/>
          </a:p>
        </p:txBody>
      </p:sp>
    </p:spTree>
    <p:extLst>
      <p:ext uri="{BB962C8B-B14F-4D97-AF65-F5344CB8AC3E}">
        <p14:creationId xmlns:p14="http://schemas.microsoft.com/office/powerpoint/2010/main" val="462946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64555089-1D0C-439D-BEBF-151E7FC9460E}" type="datetimeFigureOut">
              <a:rPr lang="en-US" smtClean="0"/>
              <a:t>5/18/2022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AB778967-A6F7-45B9-9794-B16CD6AFD216}" type="slidenum">
              <a:rPr lang="en-US" smtClean="0"/>
              <a:t>‹#›</a:t>
            </a:fld>
            <a:endParaRPr lang="en-US" dirty="0"/>
          </a:p>
        </p:txBody>
      </p:sp>
    </p:spTree>
    <p:extLst>
      <p:ext uri="{BB962C8B-B14F-4D97-AF65-F5344CB8AC3E}">
        <p14:creationId xmlns:p14="http://schemas.microsoft.com/office/powerpoint/2010/main" val="2898243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426694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655183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36434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642367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1492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1775529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4017848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448028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0534" y="395949"/>
            <a:ext cx="8596668" cy="132080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1198034" y="1896731"/>
            <a:ext cx="8596668"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a:xfrm>
            <a:off x="1198034" y="6024824"/>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3795204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0534" y="395949"/>
            <a:ext cx="8596668" cy="132080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1198034" y="1896731"/>
            <a:ext cx="8596668"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a:xfrm>
            <a:off x="1198034" y="6024824"/>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379520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0534" y="395949"/>
            <a:ext cx="8596668" cy="132080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198034" y="1896731"/>
            <a:ext cx="8596668"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a:xfrm>
            <a:off x="1198034" y="6024824"/>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379520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93235" y="11006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93235" y="33971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96001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1928126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177385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3957039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71604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327349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2A24C8-7E9B-485A-99A9-CBE4A5A2302E}"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305C29-E11B-4A10-ACD9-9A3D64C21720}" type="slidenum">
              <a:rPr lang="en-US" smtClean="0"/>
              <a:t>‹#›</a:t>
            </a:fld>
            <a:endParaRPr lang="en-US" dirty="0"/>
          </a:p>
        </p:txBody>
      </p:sp>
    </p:spTree>
    <p:extLst>
      <p:ext uri="{BB962C8B-B14F-4D97-AF65-F5344CB8AC3E}">
        <p14:creationId xmlns:p14="http://schemas.microsoft.com/office/powerpoint/2010/main" val="237123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930262" y="592206"/>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49430" y="2045494"/>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2A24C8-7E9B-485A-99A9-CBE4A5A2302E}" type="datetimeFigureOut">
              <a:rPr lang="en-US" smtClean="0"/>
              <a:t>5/18/2022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305C29-E11B-4A10-ACD9-9A3D64C21720}" type="slidenum">
              <a:rPr lang="en-US" smtClean="0"/>
              <a:t>‹#›</a:t>
            </a:fld>
            <a:endParaRPr lang="en-US" dirty="0"/>
          </a:p>
        </p:txBody>
      </p:sp>
      <p:pic>
        <p:nvPicPr>
          <p:cNvPr id="9" name="Picture 8" descr="A picture containing drawing&#10;&#10;Description automatically generated">
            <a:extLst>
              <a:ext uri="{FF2B5EF4-FFF2-40B4-BE49-F238E27FC236}">
                <a16:creationId xmlns:a16="http://schemas.microsoft.com/office/drawing/2014/main" id="{34BBD838-17F3-477A-856D-2043DC10C557}"/>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9530" y="116958"/>
            <a:ext cx="678992" cy="645042"/>
          </a:xfrm>
          <a:prstGeom prst="rect">
            <a:avLst/>
          </a:prstGeom>
        </p:spPr>
      </p:pic>
    </p:spTree>
    <p:extLst>
      <p:ext uri="{BB962C8B-B14F-4D97-AF65-F5344CB8AC3E}">
        <p14:creationId xmlns:p14="http://schemas.microsoft.com/office/powerpoint/2010/main" val="7059127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930262" y="592206"/>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49430" y="2045494"/>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2A24C8-7E9B-485A-99A9-CBE4A5A2302E}" type="datetimeFigureOut">
              <a:rPr lang="en-US" smtClean="0"/>
              <a:t>5/18/2022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305C29-E11B-4A10-ACD9-9A3D64C21720}" type="slidenum">
              <a:rPr lang="en-US" smtClean="0"/>
              <a:t>‹#›</a:t>
            </a:fld>
            <a:endParaRPr lang="en-US" dirty="0"/>
          </a:p>
        </p:txBody>
      </p:sp>
      <p:pic>
        <p:nvPicPr>
          <p:cNvPr id="9" name="Picture 8" descr="A picture containing drawing&#10;&#10;Description automatically generated">
            <a:extLst>
              <a:ext uri="{FF2B5EF4-FFF2-40B4-BE49-F238E27FC236}">
                <a16:creationId xmlns:a16="http://schemas.microsoft.com/office/drawing/2014/main" id="{34BBD838-17F3-477A-856D-2043DC10C55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530" y="116958"/>
            <a:ext cx="678992" cy="645042"/>
          </a:xfrm>
          <a:prstGeom prst="rect">
            <a:avLst/>
          </a:prstGeom>
        </p:spPr>
      </p:pic>
    </p:spTree>
    <p:extLst>
      <p:ext uri="{BB962C8B-B14F-4D97-AF65-F5344CB8AC3E}">
        <p14:creationId xmlns:p14="http://schemas.microsoft.com/office/powerpoint/2010/main" val="705912778"/>
      </p:ext>
    </p:extLst>
  </p:cSld>
  <p:clrMap bg1="lt1" tx1="dk1" bg2="lt2" tx2="dk2" accent1="accent1" accent2="accent2" accent3="accent3" accent4="accent4" accent5="accent5" accent6="accent6" hlink="hlink" folHlink="folHlink"/>
  <p:sldLayoutIdLst>
    <p:sldLayoutId id="2147483702" r:id="rId1"/>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930262" y="592206"/>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49430" y="2045494"/>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2A24C8-7E9B-485A-99A9-CBE4A5A2302E}" type="datetimeFigureOut">
              <a:rPr lang="en-US" smtClean="0"/>
              <a:t>5/18/2022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305C29-E11B-4A10-ACD9-9A3D64C21720}" type="slidenum">
              <a:rPr lang="en-US" smtClean="0"/>
              <a:t>‹#›</a:t>
            </a:fld>
            <a:endParaRPr lang="en-US" dirty="0"/>
          </a:p>
        </p:txBody>
      </p:sp>
      <p:pic>
        <p:nvPicPr>
          <p:cNvPr id="9" name="Picture 8" descr="A picture containing drawing&#10;&#10;Description automatically generated">
            <a:extLst>
              <a:ext uri="{FF2B5EF4-FFF2-40B4-BE49-F238E27FC236}">
                <a16:creationId xmlns:a16="http://schemas.microsoft.com/office/drawing/2014/main" id="{34BBD838-17F3-477A-856D-2043DC10C55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530" y="116958"/>
            <a:ext cx="678992" cy="645042"/>
          </a:xfrm>
          <a:prstGeom prst="rect">
            <a:avLst/>
          </a:prstGeom>
        </p:spPr>
      </p:pic>
    </p:spTree>
    <p:extLst>
      <p:ext uri="{BB962C8B-B14F-4D97-AF65-F5344CB8AC3E}">
        <p14:creationId xmlns:p14="http://schemas.microsoft.com/office/powerpoint/2010/main" val="705912778"/>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hyperlink" Target="http://www.naepc.org/events/newsletter" TargetMode="External"/><Relationship Id="rId3" Type="http://schemas.openxmlformats.org/officeDocument/2006/relationships/hyperlink" Target="http://www.naepc.org/events/webinar" TargetMode="External"/><Relationship Id="rId7" Type="http://schemas.openxmlformats.org/officeDocument/2006/relationships/hyperlink" Target="http://www.naepcjournal.org/" TargetMode="External"/><Relationship Id="rId2" Type="http://schemas.openxmlformats.org/officeDocument/2006/relationships/hyperlink" Target="http://www.naepc.org/membership/benefits" TargetMode="External"/><Relationship Id="rId1" Type="http://schemas.openxmlformats.org/officeDocument/2006/relationships/slideLayout" Target="../slideLayouts/slideLayout2.xml"/><Relationship Id="rId6" Type="http://schemas.openxmlformats.org/officeDocument/2006/relationships/hyperlink" Target="https://www.naepc.org/conference#-1,1,NEXT" TargetMode="External"/><Relationship Id="rId5" Type="http://schemas.openxmlformats.org/officeDocument/2006/relationships/hyperlink" Target="http://www.naepc.org/conference" TargetMode="External"/><Relationship Id="rId4" Type="http://schemas.openxmlformats.org/officeDocument/2006/relationships/hyperlink" Target="https://www.berkscountyepc.org/events/event/21776" TargetMode="External"/><Relationship Id="rId9" Type="http://schemas.openxmlformats.org/officeDocument/2006/relationships/hyperlink" Target="https://www.naepc.org/designations/estate-planner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5.png"/><Relationship Id="rId1" Type="http://schemas.openxmlformats.org/officeDocument/2006/relationships/slideLayout" Target="../slideLayouts/slideLayout17.xml"/><Relationship Id="rId4" Type="http://schemas.openxmlformats.org/officeDocument/2006/relationships/image" Target="../media/image5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rvotto@bdgcpa.com"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4BD33-0105-4D03-BEB6-DC394A392F1F}"/>
              </a:ext>
            </a:extLst>
          </p:cNvPr>
          <p:cNvSpPr>
            <a:spLocks noGrp="1"/>
          </p:cNvSpPr>
          <p:nvPr>
            <p:ph type="ctrTitle"/>
          </p:nvPr>
        </p:nvSpPr>
        <p:spPr>
          <a:xfrm>
            <a:off x="545698" y="2202129"/>
            <a:ext cx="9073313" cy="2849932"/>
          </a:xfrm>
        </p:spPr>
        <p:txBody>
          <a:bodyPr/>
          <a:lstStyle/>
          <a:p>
            <a:r>
              <a:rPr lang="en-US" dirty="0">
                <a:solidFill>
                  <a:srgbClr val="0070C0"/>
                </a:solidFill>
              </a:rPr>
              <a:t>  Tax Planning,</a:t>
            </a:r>
            <a:br>
              <a:rPr lang="en-US" dirty="0">
                <a:solidFill>
                  <a:srgbClr val="0070C0"/>
                </a:solidFill>
              </a:rPr>
            </a:br>
            <a:r>
              <a:rPr lang="en-US" dirty="0">
                <a:solidFill>
                  <a:srgbClr val="0070C0"/>
                </a:solidFill>
              </a:rPr>
              <a:t>Review of Recent Tax Legislation and</a:t>
            </a:r>
            <a:br>
              <a:rPr lang="en-US" dirty="0">
                <a:solidFill>
                  <a:srgbClr val="0070C0"/>
                </a:solidFill>
              </a:rPr>
            </a:br>
            <a:r>
              <a:rPr lang="en-US" dirty="0">
                <a:solidFill>
                  <a:srgbClr val="0070C0"/>
                </a:solidFill>
              </a:rPr>
              <a:t>Where are we Going?</a:t>
            </a:r>
          </a:p>
        </p:txBody>
      </p:sp>
      <p:sp>
        <p:nvSpPr>
          <p:cNvPr id="3" name="Subtitle 2">
            <a:extLst>
              <a:ext uri="{FF2B5EF4-FFF2-40B4-BE49-F238E27FC236}">
                <a16:creationId xmlns:a16="http://schemas.microsoft.com/office/drawing/2014/main" id="{8FD000EC-861E-4900-BA4B-7A08FE639826}"/>
              </a:ext>
            </a:extLst>
          </p:cNvPr>
          <p:cNvSpPr>
            <a:spLocks noGrp="1"/>
          </p:cNvSpPr>
          <p:nvPr>
            <p:ph type="subTitle" idx="1"/>
          </p:nvPr>
        </p:nvSpPr>
        <p:spPr>
          <a:xfrm>
            <a:off x="826980" y="5353633"/>
            <a:ext cx="8792031" cy="1154067"/>
          </a:xfrm>
        </p:spPr>
        <p:txBody>
          <a:bodyPr>
            <a:normAutofit/>
          </a:bodyPr>
          <a:lstStyle/>
          <a:p>
            <a:r>
              <a:rPr lang="en-US" sz="3200" dirty="0"/>
              <a:t>Berks County Estate Planning Council</a:t>
            </a:r>
          </a:p>
        </p:txBody>
      </p:sp>
      <p:pic>
        <p:nvPicPr>
          <p:cNvPr id="8" name="Picture 7" descr="Calendar&#10;&#10;Description automatically generated">
            <a:extLst>
              <a:ext uri="{FF2B5EF4-FFF2-40B4-BE49-F238E27FC236}">
                <a16:creationId xmlns:a16="http://schemas.microsoft.com/office/drawing/2014/main" id="{7A5339DF-2A27-4D3C-B23C-93ABA06D4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978" y="4529741"/>
            <a:ext cx="1110033" cy="2279532"/>
          </a:xfrm>
          <a:prstGeom prst="rect">
            <a:avLst/>
          </a:prstGeom>
        </p:spPr>
      </p:pic>
      <p:pic>
        <p:nvPicPr>
          <p:cNvPr id="7" name="Picture 6" descr="Text&#10;&#10;Description automatically generated">
            <a:extLst>
              <a:ext uri="{FF2B5EF4-FFF2-40B4-BE49-F238E27FC236}">
                <a16:creationId xmlns:a16="http://schemas.microsoft.com/office/drawing/2014/main" id="{FD52C1DA-C9B6-4178-BF5D-A37036F2F7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698" y="115501"/>
            <a:ext cx="5477394" cy="1645383"/>
          </a:xfrm>
          <a:prstGeom prst="rect">
            <a:avLst/>
          </a:prstGeom>
        </p:spPr>
      </p:pic>
    </p:spTree>
    <p:extLst>
      <p:ext uri="{BB962C8B-B14F-4D97-AF65-F5344CB8AC3E}">
        <p14:creationId xmlns:p14="http://schemas.microsoft.com/office/powerpoint/2010/main" val="98976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Infrastructure Investment and Jobs Act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8974299" cy="4422243"/>
          </a:xfrm>
        </p:spPr>
        <p:txBody>
          <a:bodyPr>
            <a:normAutofit fontScale="85000" lnSpcReduction="20000"/>
          </a:bodyPr>
          <a:lstStyle/>
          <a:p>
            <a:r>
              <a:rPr lang="en-US" sz="3600" dirty="0"/>
              <a:t>President Biden signed the bill November 15</a:t>
            </a:r>
            <a:r>
              <a:rPr lang="en-US" sz="3600" baseline="30000" dirty="0"/>
              <a:t>th</a:t>
            </a:r>
            <a:endParaRPr lang="en-US" sz="3600" dirty="0"/>
          </a:p>
          <a:p>
            <a:r>
              <a:rPr lang="en-US" sz="3600" dirty="0"/>
              <a:t>No significant tax provisions</a:t>
            </a:r>
          </a:p>
          <a:p>
            <a:r>
              <a:rPr lang="en-US" sz="3600" dirty="0"/>
              <a:t>Termination of Employee Retention Credit – back to October 1</a:t>
            </a:r>
            <a:r>
              <a:rPr lang="en-US" sz="3600" baseline="30000" dirty="0"/>
              <a:t>st</a:t>
            </a:r>
            <a:r>
              <a:rPr lang="en-US" sz="3600" dirty="0"/>
              <a:t>.</a:t>
            </a:r>
          </a:p>
          <a:p>
            <a:r>
              <a:rPr lang="en-US" sz="3600" dirty="0"/>
              <a:t>Information reporting for digital assets – such as cryptocurrency</a:t>
            </a:r>
          </a:p>
          <a:p>
            <a:r>
              <a:rPr lang="en-US" sz="3600" dirty="0"/>
              <a:t>Provisions covering disaster relief, </a:t>
            </a:r>
            <a:r>
              <a:rPr lang="en-US" sz="3600" b="0" i="0" dirty="0">
                <a:effectLst/>
              </a:rPr>
              <a:t>capital contributions to public utilities, excise taxes, and pension interest rates.</a:t>
            </a:r>
            <a:endParaRPr lang="en-US" sz="3600" dirty="0"/>
          </a:p>
        </p:txBody>
      </p:sp>
    </p:spTree>
    <p:extLst>
      <p:ext uri="{BB962C8B-B14F-4D97-AF65-F5344CB8AC3E}">
        <p14:creationId xmlns:p14="http://schemas.microsoft.com/office/powerpoint/2010/main" val="443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t>Employee Retention Credit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880534" y="1217878"/>
            <a:ext cx="9278401" cy="5244173"/>
          </a:xfrm>
        </p:spPr>
        <p:txBody>
          <a:bodyPr>
            <a:normAutofit fontScale="62500" lnSpcReduction="20000"/>
          </a:bodyPr>
          <a:lstStyle/>
          <a:p>
            <a:pPr marL="0" marR="0">
              <a:spcBef>
                <a:spcPts val="0"/>
              </a:spcBef>
              <a:spcAft>
                <a:spcPts val="750"/>
              </a:spcAft>
            </a:pPr>
            <a:r>
              <a:rPr lang="en-US" sz="2900" b="0" i="0" dirty="0">
                <a:effectLst/>
                <a:latin typeface="Poppins"/>
              </a:rPr>
              <a:t> </a:t>
            </a:r>
            <a:r>
              <a:rPr lang="en-US" sz="2900" dirty="0">
                <a:solidFill>
                  <a:srgbClr val="000000"/>
                </a:solidFill>
                <a:effectLst/>
                <a:latin typeface="Calibri" panose="020F0502020204030204" pitchFamily="34" charset="0"/>
                <a:ea typeface="Calibri" panose="020F0502020204030204" pitchFamily="34" charset="0"/>
              </a:rPr>
              <a:t>Employers are eligible for the credit if they operate a trade or business during calendar year 2020 and experience either:</a:t>
            </a:r>
            <a:endParaRPr lang="en-US" sz="2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2900" dirty="0">
                <a:solidFill>
                  <a:srgbClr val="000000"/>
                </a:solidFill>
                <a:effectLst/>
                <a:latin typeface="Calibri" panose="020F0502020204030204" pitchFamily="34" charset="0"/>
                <a:ea typeface="Times New Roman" panose="02020603050405020304" pitchFamily="18" charset="0"/>
              </a:rPr>
              <a:t>the full or partial suspension of the operation of their trade or business during any calendar quarter because of governmental orders limiting commerce, travel, or group meetings due to COVID-19, or</a:t>
            </a:r>
            <a:endParaRPr lang="en-US" sz="2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2900" dirty="0">
                <a:solidFill>
                  <a:srgbClr val="000000"/>
                </a:solidFill>
                <a:effectLst/>
                <a:latin typeface="Calibri" panose="020F0502020204030204" pitchFamily="34" charset="0"/>
                <a:ea typeface="Times New Roman" panose="02020603050405020304" pitchFamily="18" charset="0"/>
              </a:rPr>
              <a:t>a significant decline in gross receipts. </a:t>
            </a:r>
          </a:p>
          <a:p>
            <a:pPr marL="0" marR="0" lvl="0" indent="0">
              <a:spcBef>
                <a:spcPts val="0"/>
              </a:spcBef>
              <a:spcAft>
                <a:spcPts val="0"/>
              </a:spcAft>
              <a:buNone/>
              <a:tabLst>
                <a:tab pos="457200" algn="l"/>
              </a:tabLst>
            </a:pPr>
            <a:endParaRPr lang="en-US" sz="2900" dirty="0">
              <a:solidFill>
                <a:srgbClr val="000000"/>
              </a:solidFill>
              <a:effectLst/>
              <a:latin typeface="Calibri" panose="020F0502020204030204" pitchFamily="34" charset="0"/>
              <a:ea typeface="Times New Roman" panose="02020603050405020304" pitchFamily="18" charset="0"/>
            </a:endParaRPr>
          </a:p>
          <a:p>
            <a:pPr marL="0" marR="0">
              <a:spcBef>
                <a:spcPts val="0"/>
              </a:spcBef>
              <a:spcAft>
                <a:spcPts val="750"/>
              </a:spcAft>
            </a:pPr>
            <a:r>
              <a:rPr lang="en-US" sz="2900" dirty="0">
                <a:solidFill>
                  <a:srgbClr val="000000"/>
                </a:solidFill>
                <a:effectLst/>
                <a:latin typeface="Calibri" panose="020F0502020204030204" pitchFamily="34" charset="0"/>
                <a:ea typeface="Calibri" panose="020F0502020204030204" pitchFamily="34" charset="0"/>
              </a:rPr>
              <a:t>A significant decline in gross receipts begins:</a:t>
            </a:r>
            <a:endParaRPr lang="en-US" sz="2900" dirty="0">
              <a:effectLst/>
              <a:latin typeface="Calibri" panose="020F050202020403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2900" dirty="0">
                <a:solidFill>
                  <a:srgbClr val="000000"/>
                </a:solidFill>
                <a:effectLst/>
                <a:latin typeface="Calibri" panose="020F0502020204030204" pitchFamily="34" charset="0"/>
                <a:ea typeface="Times New Roman" panose="02020603050405020304" pitchFamily="18" charset="0"/>
              </a:rPr>
              <a:t> </a:t>
            </a:r>
            <a:r>
              <a:rPr lang="en-US" sz="2900" dirty="0">
                <a:solidFill>
                  <a:srgbClr val="000000"/>
                </a:solidFill>
                <a:latin typeface="Calibri" panose="020F0502020204030204" pitchFamily="34" charset="0"/>
                <a:ea typeface="Times New Roman" panose="02020603050405020304" pitchFamily="18" charset="0"/>
              </a:rPr>
              <a:t>	</a:t>
            </a:r>
            <a:r>
              <a:rPr lang="en-US" sz="2900" dirty="0">
                <a:solidFill>
                  <a:srgbClr val="000000"/>
                </a:solidFill>
                <a:effectLst/>
                <a:latin typeface="Calibri" panose="020F0502020204030204" pitchFamily="34" charset="0"/>
                <a:ea typeface="Times New Roman" panose="02020603050405020304" pitchFamily="18" charset="0"/>
              </a:rPr>
              <a:t>on the first day of the first calendar quarter of 2020 for which an employer’s gross receipts 	are less than </a:t>
            </a:r>
            <a:r>
              <a:rPr lang="en-US" sz="2900" b="1" u="sng" dirty="0">
                <a:solidFill>
                  <a:srgbClr val="000000"/>
                </a:solidFill>
                <a:effectLst/>
                <a:latin typeface="Calibri" panose="020F0502020204030204" pitchFamily="34" charset="0"/>
                <a:ea typeface="Times New Roman" panose="02020603050405020304" pitchFamily="18" charset="0"/>
              </a:rPr>
              <a:t>50%</a:t>
            </a:r>
            <a:r>
              <a:rPr lang="en-US" sz="2900" dirty="0">
                <a:solidFill>
                  <a:srgbClr val="000000"/>
                </a:solidFill>
                <a:effectLst/>
                <a:latin typeface="Calibri" panose="020F0502020204030204" pitchFamily="34" charset="0"/>
                <a:ea typeface="Times New Roman" panose="02020603050405020304" pitchFamily="18" charset="0"/>
              </a:rPr>
              <a:t> of its gross receipts 	for the same calendar quarter in 2019.</a:t>
            </a:r>
          </a:p>
          <a:p>
            <a:pPr marL="0" marR="0" lvl="0" indent="0">
              <a:spcBef>
                <a:spcPts val="0"/>
              </a:spcBef>
              <a:spcAft>
                <a:spcPts val="0"/>
              </a:spcAft>
              <a:buSzPts val="1000"/>
              <a:buNone/>
              <a:tabLst>
                <a:tab pos="457200" algn="l"/>
              </a:tabLst>
            </a:pPr>
            <a:endParaRPr lang="en-US" sz="2900" dirty="0">
              <a:effectLst/>
              <a:latin typeface="Calibri" panose="020F0502020204030204" pitchFamily="34" charset="0"/>
              <a:ea typeface="Calibri" panose="020F0502020204030204" pitchFamily="34" charset="0"/>
            </a:endParaRPr>
          </a:p>
          <a:p>
            <a:pPr marL="0" marR="0">
              <a:spcBef>
                <a:spcPts val="0"/>
              </a:spcBef>
              <a:spcAft>
                <a:spcPts val="750"/>
              </a:spcAft>
            </a:pPr>
            <a:r>
              <a:rPr lang="en-US" sz="2900" dirty="0">
                <a:solidFill>
                  <a:srgbClr val="000000"/>
                </a:solidFill>
                <a:effectLst/>
                <a:latin typeface="Calibri" panose="020F0502020204030204" pitchFamily="34" charset="0"/>
                <a:ea typeface="Calibri" panose="020F0502020204030204" pitchFamily="34" charset="0"/>
              </a:rPr>
              <a:t>The significant decline in gross receipts ends:</a:t>
            </a:r>
            <a:endParaRPr lang="en-US" sz="2900" dirty="0">
              <a:effectLst/>
              <a:latin typeface="Calibri" panose="020F050202020403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2900" dirty="0">
                <a:solidFill>
                  <a:srgbClr val="000000"/>
                </a:solidFill>
                <a:effectLst/>
                <a:latin typeface="Calibri" panose="020F0502020204030204" pitchFamily="34" charset="0"/>
                <a:ea typeface="Times New Roman" panose="02020603050405020304" pitchFamily="18" charset="0"/>
              </a:rPr>
              <a:t>	on the first day of the first calendar quarter following the calendar quarter in which gross 	receipts are more than of 80% of its 	gross receipts for the same calendar quarter in 2019.</a:t>
            </a:r>
          </a:p>
          <a:p>
            <a:pPr marL="0" marR="0" lvl="0" indent="0">
              <a:spcBef>
                <a:spcPts val="0"/>
              </a:spcBef>
              <a:spcAft>
                <a:spcPts val="0"/>
              </a:spcAft>
              <a:buSzPts val="1000"/>
              <a:buNone/>
              <a:tabLst>
                <a:tab pos="457200" algn="l"/>
              </a:tabLst>
            </a:pPr>
            <a:endParaRPr lang="en-US" sz="2900" dirty="0">
              <a:effectLst/>
              <a:latin typeface="Calibri" panose="020F050202020403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2900" dirty="0">
                <a:effectLst/>
                <a:latin typeface="Calibri" panose="020F0502020204030204" pitchFamily="34" charset="0"/>
                <a:ea typeface="Calibri" panose="020F0502020204030204" pitchFamily="34" charset="0"/>
              </a:rPr>
              <a:t>The maximum amount of qualified wages taken into account with respect to each employee is $10,000, $5,000 credit an employee, a year.</a:t>
            </a:r>
          </a:p>
          <a:p>
            <a:pPr marL="0" marR="0" lvl="0" indent="0">
              <a:spcBef>
                <a:spcPts val="0"/>
              </a:spcBef>
              <a:spcAft>
                <a:spcPts val="0"/>
              </a:spcAft>
              <a:buNone/>
              <a:tabLst>
                <a:tab pos="457200" algn="l"/>
              </a:tabLst>
            </a:pPr>
            <a:endParaRPr lang="en-US" sz="1800" dirty="0">
              <a:effectLst/>
              <a:latin typeface="Calibri" panose="020F0502020204030204" pitchFamily="34" charset="0"/>
              <a:ea typeface="Calibri" panose="020F0502020204030204" pitchFamily="34" charset="0"/>
            </a:endParaRPr>
          </a:p>
          <a:p>
            <a:r>
              <a:rPr lang="en-US" sz="3600" dirty="0">
                <a:latin typeface="Poppins"/>
              </a:rPr>
              <a:t>For 2021 – this is increased to $7,000 in wages a quarter – extended thru the end of the year **(NOW 9/30/21)</a:t>
            </a:r>
            <a:endParaRPr lang="en-US" sz="3600" dirty="0"/>
          </a:p>
        </p:txBody>
      </p:sp>
    </p:spTree>
    <p:extLst>
      <p:ext uri="{BB962C8B-B14F-4D97-AF65-F5344CB8AC3E}">
        <p14:creationId xmlns:p14="http://schemas.microsoft.com/office/powerpoint/2010/main" val="77334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BE0C-538A-436D-B344-20F2685212B0}"/>
              </a:ext>
            </a:extLst>
          </p:cNvPr>
          <p:cNvSpPr>
            <a:spLocks noGrp="1"/>
          </p:cNvSpPr>
          <p:nvPr>
            <p:ph type="title"/>
          </p:nvPr>
        </p:nvSpPr>
        <p:spPr/>
        <p:txBody>
          <a:bodyPr/>
          <a:lstStyle/>
          <a:p>
            <a:r>
              <a:rPr lang="en-US" dirty="0"/>
              <a:t>Change in Business Meals Deduction</a:t>
            </a:r>
            <a:br>
              <a:rPr lang="en-US" dirty="0"/>
            </a:br>
            <a:r>
              <a:rPr lang="en-US" sz="3600" dirty="0"/>
              <a:t>Consolidated Appropriations Act of 2021</a:t>
            </a:r>
            <a:endParaRPr lang="en-US" dirty="0"/>
          </a:p>
        </p:txBody>
      </p:sp>
      <p:sp>
        <p:nvSpPr>
          <p:cNvPr id="3" name="Content Placeholder 2">
            <a:extLst>
              <a:ext uri="{FF2B5EF4-FFF2-40B4-BE49-F238E27FC236}">
                <a16:creationId xmlns:a16="http://schemas.microsoft.com/office/drawing/2014/main" id="{1591BE90-71A3-468B-BD3F-6DA13BBD060E}"/>
              </a:ext>
            </a:extLst>
          </p:cNvPr>
          <p:cNvSpPr>
            <a:spLocks noGrp="1"/>
          </p:cNvSpPr>
          <p:nvPr>
            <p:ph idx="1"/>
          </p:nvPr>
        </p:nvSpPr>
        <p:spPr>
          <a:xfrm>
            <a:off x="1291352" y="1836463"/>
            <a:ext cx="7547848" cy="4180023"/>
          </a:xfrm>
        </p:spPr>
        <p:txBody>
          <a:bodyPr>
            <a:normAutofit/>
          </a:bodyPr>
          <a:lstStyle/>
          <a:p>
            <a:pPr marL="0" indent="0">
              <a:buNone/>
            </a:pPr>
            <a:r>
              <a:rPr lang="en-US" sz="2400" dirty="0"/>
              <a:t>● </a:t>
            </a:r>
            <a:r>
              <a:rPr lang="en-US" sz="2400" b="0" i="0" dirty="0">
                <a:effectLst/>
                <a:latin typeface="Poppins"/>
              </a:rPr>
              <a:t>One of the smallest provisions is also one of the most divisive: the return of the 100% deduction of the so-called three-martini lunch — that is, an increased tax break for business lunches, which are currently at 50%. This applies to restaurant and takeout meals paid for in 2021 and 2022,  and is not retroactive</a:t>
            </a:r>
            <a:r>
              <a:rPr lang="en-US" dirty="0"/>
              <a:t>	</a:t>
            </a:r>
          </a:p>
        </p:txBody>
      </p:sp>
    </p:spTree>
    <p:extLst>
      <p:ext uri="{BB962C8B-B14F-4D97-AF65-F5344CB8AC3E}">
        <p14:creationId xmlns:p14="http://schemas.microsoft.com/office/powerpoint/2010/main" val="309820417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2" y="182071"/>
            <a:ext cx="8183953" cy="1714660"/>
          </a:xfrm>
        </p:spPr>
        <p:txBody>
          <a:bodyPr>
            <a:normAutofit/>
          </a:bodyPr>
          <a:lstStyle/>
          <a:p>
            <a:r>
              <a:rPr lang="en-US" dirty="0">
                <a:solidFill>
                  <a:srgbClr val="0070C0"/>
                </a:solidFill>
              </a:rPr>
              <a:t>Tax Planning for Business Owners</a:t>
            </a:r>
            <a:br>
              <a:rPr lang="en-US" dirty="0">
                <a:solidFill>
                  <a:srgbClr val="0070C0"/>
                </a:solidFill>
              </a:rPr>
            </a:br>
            <a:br>
              <a:rPr lang="en-US" dirty="0">
                <a:solidFill>
                  <a:srgbClr val="0070C0"/>
                </a:solidFill>
              </a:rPr>
            </a:br>
            <a:r>
              <a:rPr lang="en-US" sz="2700" dirty="0">
                <a:solidFill>
                  <a:srgbClr val="0070C0"/>
                </a:solidFill>
              </a:rPr>
              <a:t>State and Local Taxes</a:t>
            </a:r>
            <a:endParaRPr lang="en-US" sz="2700" dirty="0"/>
          </a:p>
        </p:txBody>
      </p:sp>
      <p:sp>
        <p:nvSpPr>
          <p:cNvPr id="5" name="Content Placeholder 4">
            <a:extLst>
              <a:ext uri="{FF2B5EF4-FFF2-40B4-BE49-F238E27FC236}">
                <a16:creationId xmlns:a16="http://schemas.microsoft.com/office/drawing/2014/main" id="{FD4CF45A-F22A-4EF7-BD67-68C367D4F9D2}"/>
              </a:ext>
            </a:extLst>
          </p:cNvPr>
          <p:cNvSpPr>
            <a:spLocks noGrp="1"/>
          </p:cNvSpPr>
          <p:nvPr>
            <p:ph idx="1"/>
          </p:nvPr>
        </p:nvSpPr>
        <p:spPr>
          <a:xfrm>
            <a:off x="1184782" y="2122457"/>
            <a:ext cx="8596668" cy="3880773"/>
          </a:xfrm>
        </p:spPr>
        <p:txBody>
          <a:bodyPr>
            <a:normAutofit/>
          </a:bodyPr>
          <a:lstStyle/>
          <a:p>
            <a:r>
              <a:rPr lang="en-US" sz="2400" dirty="0"/>
              <a:t>Work around the SALT $10,000 deduction</a:t>
            </a:r>
          </a:p>
          <a:p>
            <a:r>
              <a:rPr lang="en-US" sz="2400" dirty="0"/>
              <a:t>November 2020 – IRS Notice – 2020-75</a:t>
            </a:r>
          </a:p>
          <a:p>
            <a:r>
              <a:rPr lang="en-US" sz="2400" dirty="0"/>
              <a:t>Pass Through Entity Tax in many states</a:t>
            </a:r>
          </a:p>
          <a:p>
            <a:r>
              <a:rPr lang="en-US" sz="2400" dirty="0"/>
              <a:t>Pennsylvania has a proposed bill  - PTE and to modify the current position on resident credits</a:t>
            </a:r>
          </a:p>
        </p:txBody>
      </p:sp>
    </p:spTree>
    <p:extLst>
      <p:ext uri="{BB962C8B-B14F-4D97-AF65-F5344CB8AC3E}">
        <p14:creationId xmlns:p14="http://schemas.microsoft.com/office/powerpoint/2010/main" val="345437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2" y="76055"/>
            <a:ext cx="8183953" cy="970868"/>
          </a:xfrm>
        </p:spPr>
        <p:txBody>
          <a:bodyPr>
            <a:normAutofit fontScale="90000"/>
          </a:bodyPr>
          <a:lstStyle/>
          <a:p>
            <a:r>
              <a:rPr lang="en-US" dirty="0">
                <a:solidFill>
                  <a:srgbClr val="0070C0"/>
                </a:solidFill>
              </a:rPr>
              <a:t>Tax Planning for Business Owners</a:t>
            </a:r>
            <a:br>
              <a:rPr lang="en-US" dirty="0">
                <a:solidFill>
                  <a:srgbClr val="0070C0"/>
                </a:solidFill>
              </a:rPr>
            </a:br>
            <a:r>
              <a:rPr lang="en-US" sz="2700" dirty="0">
                <a:solidFill>
                  <a:srgbClr val="0070C0"/>
                </a:solidFill>
              </a:rPr>
              <a:t>State and Local Taxes - PTE</a:t>
            </a:r>
            <a:endParaRPr lang="en-US" sz="2700" dirty="0"/>
          </a:p>
        </p:txBody>
      </p:sp>
      <p:sp>
        <p:nvSpPr>
          <p:cNvPr id="5" name="Content Placeholder 4">
            <a:extLst>
              <a:ext uri="{FF2B5EF4-FFF2-40B4-BE49-F238E27FC236}">
                <a16:creationId xmlns:a16="http://schemas.microsoft.com/office/drawing/2014/main" id="{FD4CF45A-F22A-4EF7-BD67-68C367D4F9D2}"/>
              </a:ext>
            </a:extLst>
          </p:cNvPr>
          <p:cNvSpPr>
            <a:spLocks noGrp="1"/>
          </p:cNvSpPr>
          <p:nvPr>
            <p:ph idx="1"/>
          </p:nvPr>
        </p:nvSpPr>
        <p:spPr>
          <a:xfrm>
            <a:off x="1184782" y="2122457"/>
            <a:ext cx="8596668" cy="3880773"/>
          </a:xfrm>
        </p:spPr>
        <p:txBody>
          <a:bodyPr>
            <a:normAutofit/>
          </a:bodyPr>
          <a:lstStyle/>
          <a:p>
            <a:endParaRPr lang="en-US" sz="2400" dirty="0"/>
          </a:p>
        </p:txBody>
      </p:sp>
      <p:graphicFrame>
        <p:nvGraphicFramePr>
          <p:cNvPr id="3" name="Object 2">
            <a:extLst>
              <a:ext uri="{FF2B5EF4-FFF2-40B4-BE49-F238E27FC236}">
                <a16:creationId xmlns:a16="http://schemas.microsoft.com/office/drawing/2014/main" id="{5A7FFA5B-8E29-7503-B133-05FB4A1DD8A3}"/>
              </a:ext>
            </a:extLst>
          </p:cNvPr>
          <p:cNvGraphicFramePr>
            <a:graphicFrameLocks noChangeAspect="1"/>
          </p:cNvGraphicFramePr>
          <p:nvPr>
            <p:extLst>
              <p:ext uri="{D42A27DB-BD31-4B8C-83A1-F6EECF244321}">
                <p14:modId xmlns:p14="http://schemas.microsoft.com/office/powerpoint/2010/main" val="488531081"/>
              </p:ext>
            </p:extLst>
          </p:nvPr>
        </p:nvGraphicFramePr>
        <p:xfrm>
          <a:off x="555799" y="979076"/>
          <a:ext cx="10451419" cy="5878924"/>
        </p:xfrm>
        <a:graphic>
          <a:graphicData uri="http://schemas.openxmlformats.org/presentationml/2006/ole">
            <mc:AlternateContent xmlns:mc="http://schemas.openxmlformats.org/markup-compatibility/2006">
              <mc:Choice xmlns:v="urn:schemas-microsoft-com:vml" Requires="v">
                <p:oleObj spid="_x0000_s1032" name="Acrobat Document" r:id="rId3" imgW="9143973" imgH="5143148" progId="Acrobat.Document.2017">
                  <p:embed/>
                </p:oleObj>
              </mc:Choice>
              <mc:Fallback>
                <p:oleObj name="Acrobat Document" r:id="rId3" imgW="9143973" imgH="5143148" progId="Acrobat.Document.2017">
                  <p:embed/>
                  <p:pic>
                    <p:nvPicPr>
                      <p:cNvPr id="0" name=""/>
                      <p:cNvPicPr/>
                      <p:nvPr/>
                    </p:nvPicPr>
                    <p:blipFill>
                      <a:blip r:embed="rId4"/>
                      <a:stretch>
                        <a:fillRect/>
                      </a:stretch>
                    </p:blipFill>
                    <p:spPr>
                      <a:xfrm>
                        <a:off x="555799" y="979076"/>
                        <a:ext cx="10451419" cy="5878924"/>
                      </a:xfrm>
                      <a:prstGeom prst="rect">
                        <a:avLst/>
                      </a:prstGeom>
                    </p:spPr>
                  </p:pic>
                </p:oleObj>
              </mc:Fallback>
            </mc:AlternateContent>
          </a:graphicData>
        </a:graphic>
      </p:graphicFrame>
    </p:spTree>
    <p:extLst>
      <p:ext uri="{BB962C8B-B14F-4D97-AF65-F5344CB8AC3E}">
        <p14:creationId xmlns:p14="http://schemas.microsoft.com/office/powerpoint/2010/main" val="2395834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Income Tax Planning</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646778" y="1404439"/>
            <a:ext cx="9252595" cy="5057612"/>
          </a:xfrm>
        </p:spPr>
        <p:txBody>
          <a:bodyPr>
            <a:normAutofit fontScale="92500"/>
          </a:bodyPr>
          <a:lstStyle/>
          <a:p>
            <a:r>
              <a:rPr lang="en-US" sz="3600" dirty="0"/>
              <a:t>Retirement planning – increase deductions in 2021, maximizing contributions – cash balance plan</a:t>
            </a:r>
          </a:p>
          <a:p>
            <a:r>
              <a:rPr lang="en-US" sz="3600" dirty="0"/>
              <a:t>Qualified Business income deduction – review taxable income, retirement contributions can decrease your income, causing a taxpayer eligible for 199A deduction</a:t>
            </a:r>
          </a:p>
          <a:p>
            <a:r>
              <a:rPr lang="en-US" sz="3600" dirty="0"/>
              <a:t>Review the full picture of 2021 and 2022, analyzing the tax impact with new tax laws</a:t>
            </a:r>
          </a:p>
          <a:p>
            <a:endParaRPr lang="en-US" sz="3600" dirty="0"/>
          </a:p>
          <a:p>
            <a:endParaRPr lang="en-US" sz="3600" dirty="0"/>
          </a:p>
        </p:txBody>
      </p:sp>
    </p:spTree>
    <p:extLst>
      <p:ext uri="{BB962C8B-B14F-4D97-AF65-F5344CB8AC3E}">
        <p14:creationId xmlns:p14="http://schemas.microsoft.com/office/powerpoint/2010/main" val="1554634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BE0C-538A-436D-B344-20F2685212B0}"/>
              </a:ext>
            </a:extLst>
          </p:cNvPr>
          <p:cNvSpPr>
            <a:spLocks noGrp="1"/>
          </p:cNvSpPr>
          <p:nvPr>
            <p:ph type="title"/>
          </p:nvPr>
        </p:nvSpPr>
        <p:spPr/>
        <p:txBody>
          <a:bodyPr/>
          <a:lstStyle/>
          <a:p>
            <a:r>
              <a:rPr lang="en-US" dirty="0"/>
              <a:t>IRA Planning</a:t>
            </a:r>
          </a:p>
        </p:txBody>
      </p:sp>
      <p:sp>
        <p:nvSpPr>
          <p:cNvPr id="3" name="Content Placeholder 2">
            <a:extLst>
              <a:ext uri="{FF2B5EF4-FFF2-40B4-BE49-F238E27FC236}">
                <a16:creationId xmlns:a16="http://schemas.microsoft.com/office/drawing/2014/main" id="{1591BE90-71A3-468B-BD3F-6DA13BBD060E}"/>
              </a:ext>
            </a:extLst>
          </p:cNvPr>
          <p:cNvSpPr>
            <a:spLocks noGrp="1"/>
          </p:cNvSpPr>
          <p:nvPr>
            <p:ph idx="1"/>
          </p:nvPr>
        </p:nvSpPr>
        <p:spPr>
          <a:xfrm>
            <a:off x="387626" y="1358830"/>
            <a:ext cx="10253869" cy="4816681"/>
          </a:xfrm>
        </p:spPr>
        <p:txBody>
          <a:bodyPr>
            <a:normAutofit lnSpcReduction="10000"/>
          </a:bodyPr>
          <a:lstStyle/>
          <a:p>
            <a:r>
              <a:rPr lang="en-US" sz="2400" dirty="0"/>
              <a:t>Most likely tax rates will increase in future years, opportunity to take advantage of a Roth IRA conversion. Possible benefit to complete a Roth IRA conversion based on tax law changes.</a:t>
            </a:r>
          </a:p>
          <a:p>
            <a:r>
              <a:rPr lang="en-US" sz="2400" dirty="0"/>
              <a:t>SECURE Act eliminates the “stretch IRA”</a:t>
            </a:r>
          </a:p>
          <a:p>
            <a:r>
              <a:rPr lang="en-US" sz="2400" dirty="0"/>
              <a:t>New concern for clients with substantial retirement accounts</a:t>
            </a:r>
          </a:p>
          <a:p>
            <a:r>
              <a:rPr lang="en-US" sz="2400" dirty="0"/>
              <a:t>All inherited IRAs starting January 1, 2020, you can no longer stretch your distributions </a:t>
            </a:r>
          </a:p>
          <a:p>
            <a:r>
              <a:rPr lang="en-US" sz="2400" dirty="0"/>
              <a:t>For non-spousal inherited IRAs – must be distributed within 10 years</a:t>
            </a:r>
          </a:p>
          <a:p>
            <a:r>
              <a:rPr lang="en-US" sz="2400" dirty="0"/>
              <a:t>Exceptions – minor child, less than 10 years younger than original owner and disabled/chronically ill</a:t>
            </a:r>
          </a:p>
          <a:p>
            <a:r>
              <a:rPr lang="en-US" sz="2400" dirty="0"/>
              <a:t>Market volatility – beware - no longer can reverse the conversion </a:t>
            </a:r>
          </a:p>
        </p:txBody>
      </p:sp>
    </p:spTree>
    <p:extLst>
      <p:ext uri="{BB962C8B-B14F-4D97-AF65-F5344CB8AC3E}">
        <p14:creationId xmlns:p14="http://schemas.microsoft.com/office/powerpoint/2010/main" val="308218519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BE0C-538A-436D-B344-20F2685212B0}"/>
              </a:ext>
            </a:extLst>
          </p:cNvPr>
          <p:cNvSpPr>
            <a:spLocks noGrp="1"/>
          </p:cNvSpPr>
          <p:nvPr>
            <p:ph type="title"/>
          </p:nvPr>
        </p:nvSpPr>
        <p:spPr>
          <a:xfrm>
            <a:off x="857674" y="0"/>
            <a:ext cx="8596668" cy="655611"/>
          </a:xfrm>
        </p:spPr>
        <p:txBody>
          <a:bodyPr>
            <a:normAutofit/>
          </a:bodyPr>
          <a:lstStyle/>
          <a:p>
            <a:r>
              <a:rPr lang="en-US" sz="2400" dirty="0"/>
              <a:t>IRA Planning</a:t>
            </a:r>
          </a:p>
        </p:txBody>
      </p:sp>
      <p:graphicFrame>
        <p:nvGraphicFramePr>
          <p:cNvPr id="4" name="Table 4">
            <a:extLst>
              <a:ext uri="{FF2B5EF4-FFF2-40B4-BE49-F238E27FC236}">
                <a16:creationId xmlns:a16="http://schemas.microsoft.com/office/drawing/2014/main" id="{57BCC52F-1733-BD62-5C24-0D53EC9ECD14}"/>
              </a:ext>
            </a:extLst>
          </p:cNvPr>
          <p:cNvGraphicFramePr>
            <a:graphicFrameLocks noGrp="1"/>
          </p:cNvGraphicFramePr>
          <p:nvPr>
            <p:ph idx="1"/>
            <p:extLst>
              <p:ext uri="{D42A27DB-BD31-4B8C-83A1-F6EECF244321}">
                <p14:modId xmlns:p14="http://schemas.microsoft.com/office/powerpoint/2010/main" val="2912283660"/>
              </p:ext>
            </p:extLst>
          </p:nvPr>
        </p:nvGraphicFramePr>
        <p:xfrm>
          <a:off x="857674" y="422910"/>
          <a:ext cx="8353448" cy="7025944"/>
        </p:xfrm>
        <a:graphic>
          <a:graphicData uri="http://schemas.openxmlformats.org/drawingml/2006/table">
            <a:tbl>
              <a:tblPr firstRow="1" bandRow="1">
                <a:tableStyleId>{5C22544A-7EE6-4342-B048-85BDC9FD1C3A}</a:tableStyleId>
              </a:tblPr>
              <a:tblGrid>
                <a:gridCol w="647244">
                  <a:extLst>
                    <a:ext uri="{9D8B030D-6E8A-4147-A177-3AD203B41FA5}">
                      <a16:colId xmlns:a16="http://schemas.microsoft.com/office/drawing/2014/main" val="1981945978"/>
                    </a:ext>
                  </a:extLst>
                </a:gridCol>
                <a:gridCol w="362508">
                  <a:extLst>
                    <a:ext uri="{9D8B030D-6E8A-4147-A177-3AD203B41FA5}">
                      <a16:colId xmlns:a16="http://schemas.microsoft.com/office/drawing/2014/main" val="3286408417"/>
                    </a:ext>
                  </a:extLst>
                </a:gridCol>
                <a:gridCol w="524366">
                  <a:extLst>
                    <a:ext uri="{9D8B030D-6E8A-4147-A177-3AD203B41FA5}">
                      <a16:colId xmlns:a16="http://schemas.microsoft.com/office/drawing/2014/main" val="327327272"/>
                    </a:ext>
                  </a:extLst>
                </a:gridCol>
                <a:gridCol w="945774">
                  <a:extLst>
                    <a:ext uri="{9D8B030D-6E8A-4147-A177-3AD203B41FA5}">
                      <a16:colId xmlns:a16="http://schemas.microsoft.com/office/drawing/2014/main" val="1152865405"/>
                    </a:ext>
                  </a:extLst>
                </a:gridCol>
                <a:gridCol w="922873">
                  <a:extLst>
                    <a:ext uri="{9D8B030D-6E8A-4147-A177-3AD203B41FA5}">
                      <a16:colId xmlns:a16="http://schemas.microsoft.com/office/drawing/2014/main" val="3298979418"/>
                    </a:ext>
                  </a:extLst>
                </a:gridCol>
                <a:gridCol w="966559">
                  <a:extLst>
                    <a:ext uri="{9D8B030D-6E8A-4147-A177-3AD203B41FA5}">
                      <a16:colId xmlns:a16="http://schemas.microsoft.com/office/drawing/2014/main" val="3332598046"/>
                    </a:ext>
                  </a:extLst>
                </a:gridCol>
                <a:gridCol w="716602">
                  <a:extLst>
                    <a:ext uri="{9D8B030D-6E8A-4147-A177-3AD203B41FA5}">
                      <a16:colId xmlns:a16="http://schemas.microsoft.com/office/drawing/2014/main" val="3086102712"/>
                    </a:ext>
                  </a:extLst>
                </a:gridCol>
                <a:gridCol w="924372">
                  <a:extLst>
                    <a:ext uri="{9D8B030D-6E8A-4147-A177-3AD203B41FA5}">
                      <a16:colId xmlns:a16="http://schemas.microsoft.com/office/drawing/2014/main" val="3281417041"/>
                    </a:ext>
                  </a:extLst>
                </a:gridCol>
                <a:gridCol w="1062990">
                  <a:extLst>
                    <a:ext uri="{9D8B030D-6E8A-4147-A177-3AD203B41FA5}">
                      <a16:colId xmlns:a16="http://schemas.microsoft.com/office/drawing/2014/main" val="3089086161"/>
                    </a:ext>
                  </a:extLst>
                </a:gridCol>
                <a:gridCol w="1280160">
                  <a:extLst>
                    <a:ext uri="{9D8B030D-6E8A-4147-A177-3AD203B41FA5}">
                      <a16:colId xmlns:a16="http://schemas.microsoft.com/office/drawing/2014/main" val="3075754243"/>
                    </a:ext>
                  </a:extLst>
                </a:gridCol>
              </a:tblGrid>
              <a:tr h="343802">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l" fontAlgn="b"/>
                      <a:r>
                        <a:rPr lang="en-US" sz="1400" b="0" i="0" u="none" strike="noStrike">
                          <a:solidFill>
                            <a:srgbClr val="000000"/>
                          </a:solidFill>
                          <a:effectLst/>
                          <a:latin typeface="Calibri" panose="020F0502020204030204" pitchFamily="34" charset="0"/>
                        </a:rPr>
                        <a:t>Distribution</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r>
                        <a:rPr lang="en-US" sz="1100" b="0" i="0" u="none" strike="noStrike">
                          <a:solidFill>
                            <a:srgbClr val="000000"/>
                          </a:solidFill>
                          <a:effectLst/>
                          <a:latin typeface="Calibri" panose="020F0502020204030204" pitchFamily="34" charset="0"/>
                        </a:rPr>
                        <a:t>Distribution</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Post </a:t>
                      </a:r>
                      <a:r>
                        <a:rPr lang="en-US" sz="1400" b="0" i="0" u="none" strike="noStrike" dirty="0" err="1">
                          <a:solidFill>
                            <a:srgbClr val="000000"/>
                          </a:solidFill>
                          <a:effectLst/>
                          <a:latin typeface="Calibri" panose="020F0502020204030204" pitchFamily="34" charset="0"/>
                        </a:rPr>
                        <a:t>Dist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a:solidFill>
                            <a:srgbClr val="000000"/>
                          </a:solidFill>
                          <a:effectLst/>
                          <a:latin typeface="Calibri" panose="020F0502020204030204" pitchFamily="34" charset="0"/>
                        </a:rPr>
                        <a:t>Value</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 Tax </a:t>
                      </a:r>
                    </a:p>
                  </a:txBody>
                  <a:tcPr marL="9525" marR="9525" marT="9525" marB="0" anchor="b"/>
                </a:tc>
                <a:tc>
                  <a:txBody>
                    <a:bodyPr/>
                    <a:lstStyle/>
                    <a:p>
                      <a:endParaRPr lang="en-US" sz="1400" dirty="0"/>
                    </a:p>
                  </a:txBody>
                  <a:tcPr/>
                </a:tc>
                <a:tc>
                  <a:txBody>
                    <a:bodyPr/>
                    <a:lstStyle/>
                    <a:p>
                      <a:pPr algn="ctr" fontAlgn="b"/>
                      <a:r>
                        <a:rPr lang="en-US" sz="1400" b="0" i="0" u="none" strike="noStrike" dirty="0">
                          <a:solidFill>
                            <a:srgbClr val="000000"/>
                          </a:solidFill>
                          <a:effectLst/>
                          <a:latin typeface="Calibri" panose="020F0502020204030204" pitchFamily="34" charset="0"/>
                        </a:rPr>
                        <a:t>BOY</a:t>
                      </a:r>
                    </a:p>
                  </a:txBody>
                  <a:tcPr marL="9525" marR="9525" marT="9525" marB="0" anchor="b"/>
                </a:tc>
                <a:tc>
                  <a:txBody>
                    <a:bodyPr/>
                    <a:lstStyle/>
                    <a:p>
                      <a:pPr algn="ctr" fontAlgn="b"/>
                      <a:r>
                        <a:rPr lang="en-US" sz="1400" b="0" i="0" u="none" strike="noStrike">
                          <a:solidFill>
                            <a:srgbClr val="000000"/>
                          </a:solidFill>
                          <a:effectLst/>
                          <a:latin typeface="Calibri" panose="020F0502020204030204" pitchFamily="34" charset="0"/>
                        </a:rPr>
                        <a:t>EOY</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Tax</a:t>
                      </a:r>
                    </a:p>
                  </a:txBody>
                  <a:tcPr marL="9525" marR="9525" marT="9525" marB="0" anchor="b"/>
                </a:tc>
                <a:extLst>
                  <a:ext uri="{0D108BD9-81ED-4DB2-BD59-A6C34878D82A}">
                    <a16:rowId xmlns:a16="http://schemas.microsoft.com/office/drawing/2014/main" val="1005109864"/>
                  </a:ext>
                </a:extLst>
              </a:tr>
              <a:tr h="343802">
                <a:tc>
                  <a:txBody>
                    <a:bodyPr/>
                    <a:lstStyle/>
                    <a:p>
                      <a:pPr algn="r" fontAlgn="b"/>
                      <a:r>
                        <a:rPr lang="en-US" sz="1400" b="0" i="0" u="none" strike="noStrike" dirty="0">
                          <a:solidFill>
                            <a:srgbClr val="000000"/>
                          </a:solidFill>
                          <a:effectLst/>
                          <a:latin typeface="Calibri" panose="020F0502020204030204" pitchFamily="34" charset="0"/>
                        </a:rPr>
                        <a:t>1</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100,000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900,000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900,000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936,000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86,039 </a:t>
                      </a:r>
                    </a:p>
                  </a:txBody>
                  <a:tcPr marL="9525" marR="9525" marT="9525" marB="0" anchor="b"/>
                </a:tc>
                <a:tc>
                  <a:txBody>
                    <a:bodyPr/>
                    <a:lstStyle/>
                    <a:p>
                      <a:endParaRPr lang="en-US" sz="1400"/>
                    </a:p>
                  </a:txBody>
                  <a:tcPr/>
                </a:tc>
                <a:tc>
                  <a:txBody>
                    <a:bodyPr/>
                    <a:lstStyle/>
                    <a:p>
                      <a:pPr algn="r" fontAlgn="b"/>
                      <a:r>
                        <a:rPr lang="en-US" sz="1400" b="0" i="0" u="none" strike="noStrike" dirty="0">
                          <a:solidFill>
                            <a:srgbClr val="000000"/>
                          </a:solidFill>
                          <a:effectLst/>
                          <a:latin typeface="Calibri" panose="020F0502020204030204" pitchFamily="34" charset="0"/>
                        </a:rPr>
                        <a:t>           1,000,000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1,040,000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54,265 </a:t>
                      </a:r>
                    </a:p>
                  </a:txBody>
                  <a:tcPr marL="9525" marR="9525" marT="9525" marB="0" anchor="b"/>
                </a:tc>
                <a:extLst>
                  <a:ext uri="{0D108BD9-81ED-4DB2-BD59-A6C34878D82A}">
                    <a16:rowId xmlns:a16="http://schemas.microsoft.com/office/drawing/2014/main" val="1567933625"/>
                  </a:ext>
                </a:extLst>
              </a:tr>
              <a:tr h="343802">
                <a:tc>
                  <a:txBody>
                    <a:bodyPr/>
                    <a:lstStyle/>
                    <a:p>
                      <a:pPr algn="r" fontAlgn="b"/>
                      <a:r>
                        <a:rPr lang="en-US" sz="1400" b="0" i="0" u="none" strike="noStrike">
                          <a:solidFill>
                            <a:srgbClr val="000000"/>
                          </a:solidFill>
                          <a:effectLst/>
                          <a:latin typeface="Calibri" panose="020F0502020204030204" pitchFamily="34" charset="0"/>
                        </a:rPr>
                        <a:t>2</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103,990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832,010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832,010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865,291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87,717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1,040,000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1,081,600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54,265 </a:t>
                      </a:r>
                    </a:p>
                  </a:txBody>
                  <a:tcPr marL="9525" marR="9525" marT="9525" marB="0" anchor="b"/>
                </a:tc>
                <a:extLst>
                  <a:ext uri="{0D108BD9-81ED-4DB2-BD59-A6C34878D82A}">
                    <a16:rowId xmlns:a16="http://schemas.microsoft.com/office/drawing/2014/main" val="775334534"/>
                  </a:ext>
                </a:extLst>
              </a:tr>
              <a:tr h="343802">
                <a:tc>
                  <a:txBody>
                    <a:bodyPr/>
                    <a:lstStyle/>
                    <a:p>
                      <a:pPr algn="r" fontAlgn="b"/>
                      <a:r>
                        <a:rPr lang="en-US" sz="1400" b="0" i="0" u="none" strike="noStrike">
                          <a:solidFill>
                            <a:srgbClr val="000000"/>
                          </a:solidFill>
                          <a:effectLst/>
                          <a:latin typeface="Calibri" panose="020F0502020204030204" pitchFamily="34" charset="0"/>
                        </a:rPr>
                        <a:t>3</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108,161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757,129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757,129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787,415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89,512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1,081,600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1,124,864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54,265 </a:t>
                      </a:r>
                    </a:p>
                  </a:txBody>
                  <a:tcPr marL="9525" marR="9525" marT="9525" marB="0" anchor="b"/>
                </a:tc>
                <a:extLst>
                  <a:ext uri="{0D108BD9-81ED-4DB2-BD59-A6C34878D82A}">
                    <a16:rowId xmlns:a16="http://schemas.microsoft.com/office/drawing/2014/main" val="4288148424"/>
                  </a:ext>
                </a:extLst>
              </a:tr>
              <a:tr h="343802">
                <a:tc>
                  <a:txBody>
                    <a:bodyPr/>
                    <a:lstStyle/>
                    <a:p>
                      <a:pPr algn="r" fontAlgn="b"/>
                      <a:r>
                        <a:rPr lang="en-US" sz="1400" b="0" i="0" u="none" strike="noStrike">
                          <a:solidFill>
                            <a:srgbClr val="000000"/>
                          </a:solidFill>
                          <a:effectLst/>
                          <a:latin typeface="Calibri" panose="020F0502020204030204" pitchFamily="34" charset="0"/>
                        </a:rPr>
                        <a:t>4</a:t>
                      </a:r>
                    </a:p>
                  </a:txBody>
                  <a:tcPr marL="9525" marR="9525" marT="9525" marB="0" anchor="b"/>
                </a:tc>
                <a:tc gridSpan="2">
                  <a:txBody>
                    <a:bodyPr/>
                    <a:lstStyle/>
                    <a:p>
                      <a:pPr algn="r" fontAlgn="b"/>
                      <a:r>
                        <a:rPr lang="en-US" sz="1400" b="0" i="0" u="none" strike="noStrike" dirty="0">
                          <a:solidFill>
                            <a:srgbClr val="000000"/>
                          </a:solidFill>
                          <a:effectLst/>
                          <a:latin typeface="Calibri" panose="020F0502020204030204" pitchFamily="34" charset="0"/>
                        </a:rPr>
                        <a:t>             112,488 </a:t>
                      </a:r>
                    </a:p>
                  </a:txBody>
                  <a:tcPr marL="9525" marR="9525" marT="9525" marB="0" anchor="b"/>
                </a:tc>
                <a:tc hMerge="1">
                  <a:txBody>
                    <a:bodyPr/>
                    <a:lstStyle/>
                    <a:p>
                      <a:pPr algn="l" fontAlgn="b"/>
                      <a:r>
                        <a:rPr lang="en-US" sz="1100" b="0" i="0" u="none" strike="noStrike" dirty="0">
                          <a:solidFill>
                            <a:srgbClr val="000000"/>
                          </a:solidFill>
                          <a:effectLst/>
                          <a:latin typeface="Calibri" panose="020F0502020204030204" pitchFamily="34" charset="0"/>
                        </a:rPr>
                        <a:t>         674,927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674,927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701,924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91,316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1,124,864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1,169,859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54,265 </a:t>
                      </a:r>
                    </a:p>
                  </a:txBody>
                  <a:tcPr marL="9525" marR="9525" marT="9525" marB="0" anchor="b"/>
                </a:tc>
                <a:extLst>
                  <a:ext uri="{0D108BD9-81ED-4DB2-BD59-A6C34878D82A}">
                    <a16:rowId xmlns:a16="http://schemas.microsoft.com/office/drawing/2014/main" val="2113689582"/>
                  </a:ext>
                </a:extLst>
              </a:tr>
              <a:tr h="343802">
                <a:tc>
                  <a:txBody>
                    <a:bodyPr/>
                    <a:lstStyle/>
                    <a:p>
                      <a:pPr algn="r" fontAlgn="b"/>
                      <a:r>
                        <a:rPr lang="en-US" sz="1400" b="0" i="0" u="none" strike="noStrike">
                          <a:solidFill>
                            <a:srgbClr val="000000"/>
                          </a:solidFill>
                          <a:effectLst/>
                          <a:latin typeface="Calibri" panose="020F0502020204030204" pitchFamily="34" charset="0"/>
                        </a:rPr>
                        <a:t>5</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116,987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584,937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584,937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608,334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113,632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1,169,859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1,216,653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74,022 </a:t>
                      </a:r>
                    </a:p>
                  </a:txBody>
                  <a:tcPr marL="9525" marR="9525" marT="9525" marB="0" anchor="b"/>
                </a:tc>
                <a:extLst>
                  <a:ext uri="{0D108BD9-81ED-4DB2-BD59-A6C34878D82A}">
                    <a16:rowId xmlns:a16="http://schemas.microsoft.com/office/drawing/2014/main" val="3177561379"/>
                  </a:ext>
                </a:extLst>
              </a:tr>
              <a:tr h="343802">
                <a:tc>
                  <a:txBody>
                    <a:bodyPr/>
                    <a:lstStyle/>
                    <a:p>
                      <a:pPr algn="r" fontAlgn="b"/>
                      <a:r>
                        <a:rPr lang="en-US" sz="1400" b="0" i="0" u="none" strike="noStrike">
                          <a:solidFill>
                            <a:srgbClr val="000000"/>
                          </a:solidFill>
                          <a:effectLst/>
                          <a:latin typeface="Calibri" panose="020F0502020204030204" pitchFamily="34" charset="0"/>
                        </a:rPr>
                        <a:t>6</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121,667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486,667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486,667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506,134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115,223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1,216,653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1,265,319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74,022 </a:t>
                      </a:r>
                    </a:p>
                  </a:txBody>
                  <a:tcPr marL="9525" marR="9525" marT="9525" marB="0" anchor="b"/>
                </a:tc>
                <a:extLst>
                  <a:ext uri="{0D108BD9-81ED-4DB2-BD59-A6C34878D82A}">
                    <a16:rowId xmlns:a16="http://schemas.microsoft.com/office/drawing/2014/main" val="3892333220"/>
                  </a:ext>
                </a:extLst>
              </a:tr>
              <a:tr h="343802">
                <a:tc>
                  <a:txBody>
                    <a:bodyPr/>
                    <a:lstStyle/>
                    <a:p>
                      <a:pPr algn="r" fontAlgn="b"/>
                      <a:r>
                        <a:rPr lang="en-US" sz="1400" b="0" i="0" u="none" strike="noStrike">
                          <a:solidFill>
                            <a:srgbClr val="000000"/>
                          </a:solidFill>
                          <a:effectLst/>
                          <a:latin typeface="Calibri" panose="020F0502020204030204" pitchFamily="34" charset="0"/>
                        </a:rPr>
                        <a:t>7</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126,533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379,600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379,600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394,784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116,877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1,265,319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1,315,932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74,022 </a:t>
                      </a:r>
                    </a:p>
                  </a:txBody>
                  <a:tcPr marL="9525" marR="9525" marT="9525" marB="0" anchor="b"/>
                </a:tc>
                <a:extLst>
                  <a:ext uri="{0D108BD9-81ED-4DB2-BD59-A6C34878D82A}">
                    <a16:rowId xmlns:a16="http://schemas.microsoft.com/office/drawing/2014/main" val="2391881249"/>
                  </a:ext>
                </a:extLst>
              </a:tr>
              <a:tr h="343802">
                <a:tc>
                  <a:txBody>
                    <a:bodyPr/>
                    <a:lstStyle/>
                    <a:p>
                      <a:pPr algn="r" fontAlgn="b"/>
                      <a:r>
                        <a:rPr lang="en-US" sz="1400" b="0" i="0" u="none" strike="noStrike">
                          <a:solidFill>
                            <a:srgbClr val="000000"/>
                          </a:solidFill>
                          <a:effectLst/>
                          <a:latin typeface="Calibri" panose="020F0502020204030204" pitchFamily="34" charset="0"/>
                        </a:rPr>
                        <a:t>8</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131,595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263,190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263,190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273,717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118,598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1,315,932 </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             1,368,569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74,022 </a:t>
                      </a:r>
                    </a:p>
                  </a:txBody>
                  <a:tcPr marL="9525" marR="9525" marT="9525" marB="0" anchor="b"/>
                </a:tc>
                <a:extLst>
                  <a:ext uri="{0D108BD9-81ED-4DB2-BD59-A6C34878D82A}">
                    <a16:rowId xmlns:a16="http://schemas.microsoft.com/office/drawing/2014/main" val="1917549751"/>
                  </a:ext>
                </a:extLst>
              </a:tr>
              <a:tr h="343802">
                <a:tc>
                  <a:txBody>
                    <a:bodyPr/>
                    <a:lstStyle/>
                    <a:p>
                      <a:pPr algn="r" fontAlgn="b"/>
                      <a:r>
                        <a:rPr lang="en-US" sz="1400" b="0" i="0" u="none" strike="noStrike">
                          <a:solidFill>
                            <a:srgbClr val="000000"/>
                          </a:solidFill>
                          <a:effectLst/>
                          <a:latin typeface="Calibri" panose="020F0502020204030204" pitchFamily="34" charset="0"/>
                        </a:rPr>
                        <a:t>9</a:t>
                      </a:r>
                    </a:p>
                  </a:txBody>
                  <a:tcPr marL="9525" marR="9525" marT="9525" marB="0" anchor="b"/>
                </a:tc>
                <a:tc gridSpan="2">
                  <a:txBody>
                    <a:bodyPr/>
                    <a:lstStyle/>
                    <a:p>
                      <a:pPr algn="r" fontAlgn="b"/>
                      <a:r>
                        <a:rPr lang="en-US" sz="1400" b="0" i="0" u="none" strike="noStrike">
                          <a:solidFill>
                            <a:srgbClr val="000000"/>
                          </a:solidFill>
                          <a:effectLst/>
                          <a:latin typeface="Calibri" panose="020F0502020204030204" pitchFamily="34" charset="0"/>
                        </a:rPr>
                        <a:t>             136,859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136,859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136,859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142,333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120,387 </a:t>
                      </a:r>
                    </a:p>
                  </a:txBody>
                  <a:tcPr marL="9525" marR="9525" marT="9525" marB="0" anchor="b"/>
                </a:tc>
                <a:tc>
                  <a:txBody>
                    <a:bodyPr/>
                    <a:lstStyle/>
                    <a:p>
                      <a:endParaRPr lang="en-US" sz="1400"/>
                    </a:p>
                  </a:txBody>
                  <a:tcPr/>
                </a:tc>
                <a:tc>
                  <a:txBody>
                    <a:bodyPr/>
                    <a:lstStyle/>
                    <a:p>
                      <a:pPr algn="r" fontAlgn="b"/>
                      <a:r>
                        <a:rPr lang="en-US" sz="1400" b="0" i="0" u="none" strike="noStrike">
                          <a:solidFill>
                            <a:srgbClr val="000000"/>
                          </a:solidFill>
                          <a:effectLst/>
                          <a:latin typeface="Calibri" panose="020F0502020204030204" pitchFamily="34" charset="0"/>
                        </a:rPr>
                        <a:t>           1,368,569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1,423,312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74,022 </a:t>
                      </a:r>
                    </a:p>
                  </a:txBody>
                  <a:tcPr marL="9525" marR="9525" marT="9525" marB="0" anchor="b"/>
                </a:tc>
                <a:extLst>
                  <a:ext uri="{0D108BD9-81ED-4DB2-BD59-A6C34878D82A}">
                    <a16:rowId xmlns:a16="http://schemas.microsoft.com/office/drawing/2014/main" val="988371717"/>
                  </a:ext>
                </a:extLst>
              </a:tr>
              <a:tr h="343802">
                <a:tc>
                  <a:txBody>
                    <a:bodyPr/>
                    <a:lstStyle/>
                    <a:p>
                      <a:pPr algn="r" fontAlgn="b"/>
                      <a:r>
                        <a:rPr lang="en-US" sz="1400" b="0" i="0" u="none" strike="noStrike">
                          <a:solidFill>
                            <a:srgbClr val="000000"/>
                          </a:solidFill>
                          <a:effectLst/>
                          <a:latin typeface="Calibri" panose="020F0502020204030204" pitchFamily="34" charset="0"/>
                        </a:rPr>
                        <a:t>10</a:t>
                      </a:r>
                    </a:p>
                  </a:txBody>
                  <a:tcPr marL="9525" marR="9525" marT="9525" marB="0" anchor="b"/>
                </a:tc>
                <a:tc gridSpan="2">
                  <a:txBody>
                    <a:bodyPr/>
                    <a:lstStyle/>
                    <a:p>
                      <a:pPr algn="r" fontAlgn="b"/>
                      <a:r>
                        <a:rPr lang="en-US" sz="1400" b="0" i="0" u="none" strike="noStrike" dirty="0">
                          <a:solidFill>
                            <a:srgbClr val="000000"/>
                          </a:solidFill>
                          <a:effectLst/>
                          <a:latin typeface="Calibri" panose="020F0502020204030204" pitchFamily="34" charset="0"/>
                        </a:rPr>
                        <a:t>             142,333 </a:t>
                      </a:r>
                    </a:p>
                  </a:txBody>
                  <a:tcPr marL="9525" marR="9525" marT="9525" marB="0" anchor="b"/>
                </a:tc>
                <a:tc hMerge="1">
                  <a:txBody>
                    <a:bodyPr/>
                    <a:lstStyle/>
                    <a:p>
                      <a:pPr algn="l" fontAlgn="b"/>
                      <a:r>
                        <a:rPr lang="en-US" sz="11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122,248 </a:t>
                      </a:r>
                    </a:p>
                  </a:txBody>
                  <a:tcPr marL="9525" marR="9525" marT="9525" marB="0" anchor="b"/>
                </a:tc>
                <a:tc>
                  <a:txBody>
                    <a:bodyPr/>
                    <a:lstStyle/>
                    <a:p>
                      <a:endParaRPr lang="en-US" sz="1400"/>
                    </a:p>
                  </a:txBody>
                  <a:tcPr/>
                </a:tc>
                <a:tc>
                  <a:txBody>
                    <a:bodyPr/>
                    <a:lstStyle/>
                    <a:p>
                      <a:pPr algn="r" fontAlgn="b"/>
                      <a:r>
                        <a:rPr lang="en-US" sz="1400" b="0" i="0" u="none" strike="noStrike" dirty="0">
                          <a:solidFill>
                            <a:srgbClr val="000000"/>
                          </a:solidFill>
                          <a:effectLst/>
                          <a:latin typeface="Calibri" panose="020F0502020204030204" pitchFamily="34" charset="0"/>
                        </a:rPr>
                        <a:t>           1,423,312 </a:t>
                      </a: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631,037 </a:t>
                      </a:r>
                    </a:p>
                  </a:txBody>
                  <a:tcPr marL="9525" marR="9525" marT="9525" marB="0" anchor="b"/>
                </a:tc>
                <a:extLst>
                  <a:ext uri="{0D108BD9-81ED-4DB2-BD59-A6C34878D82A}">
                    <a16:rowId xmlns:a16="http://schemas.microsoft.com/office/drawing/2014/main" val="2141647999"/>
                  </a:ext>
                </a:extLst>
              </a:tr>
              <a:tr h="324105">
                <a:tc>
                  <a:txBody>
                    <a:bodyPr/>
                    <a:lstStyle/>
                    <a:p>
                      <a:pPr algn="l" fontAlgn="b"/>
                      <a:r>
                        <a:rPr lang="en-US" sz="1400" b="0" i="0" u="none" strike="noStrike" dirty="0">
                          <a:solidFill>
                            <a:srgbClr val="000000"/>
                          </a:solidFill>
                          <a:effectLst/>
                          <a:latin typeface="Calibri" panose="020F0502020204030204" pitchFamily="34" charset="0"/>
                        </a:rPr>
                        <a:t>Totals</a:t>
                      </a:r>
                    </a:p>
                  </a:txBody>
                  <a:tcPr marL="9525" marR="9525" marT="9525" marB="0" anchor="b"/>
                </a:tc>
                <a:tc gridSpan="2">
                  <a:txBody>
                    <a:bodyPr/>
                    <a:lstStyle/>
                    <a:p>
                      <a:pPr algn="l" fontAlgn="b"/>
                      <a:r>
                        <a:rPr lang="en-US" sz="1400" b="0" i="0" u="none" strike="noStrike">
                          <a:solidFill>
                            <a:srgbClr val="000000"/>
                          </a:solidFill>
                          <a:effectLst/>
                          <a:latin typeface="Calibri" panose="020F0502020204030204" pitchFamily="34" charset="0"/>
                        </a:rPr>
                        <a:t>         1,200,613 </a:t>
                      </a:r>
                    </a:p>
                  </a:txBody>
                  <a:tcPr marL="9525" marR="9525" marT="9525" marB="0" anchor="b"/>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1,200,613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1,061,549 </a:t>
                      </a: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1,423,312 </a:t>
                      </a: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1,218,207 </a:t>
                      </a:r>
                    </a:p>
                  </a:txBody>
                  <a:tcPr marL="9525" marR="9525" marT="9525" marB="0" anchor="b"/>
                </a:tc>
                <a:extLst>
                  <a:ext uri="{0D108BD9-81ED-4DB2-BD59-A6C34878D82A}">
                    <a16:rowId xmlns:a16="http://schemas.microsoft.com/office/drawing/2014/main" val="3735446201"/>
                  </a:ext>
                </a:extLst>
              </a:tr>
              <a:tr h="324105">
                <a:tc gridSpan="3">
                  <a:txBody>
                    <a:bodyPr/>
                    <a:lstStyle/>
                    <a:p>
                      <a:pPr algn="l" fontAlgn="b"/>
                      <a:r>
                        <a:rPr lang="en-US" sz="1400" b="0" i="0" u="none" strike="noStrike" dirty="0">
                          <a:solidFill>
                            <a:srgbClr val="000000"/>
                          </a:solidFill>
                          <a:effectLst/>
                          <a:latin typeface="Calibri" panose="020F0502020204030204" pitchFamily="34" charset="0"/>
                        </a:rPr>
                        <a:t>Net after tax</a:t>
                      </a: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139,064 </a:t>
                      </a: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205,105 </a:t>
                      </a:r>
                    </a:p>
                  </a:txBody>
                  <a:tcPr marL="9525" marR="9525" marT="9525" marB="0" anchor="b"/>
                </a:tc>
                <a:extLst>
                  <a:ext uri="{0D108BD9-81ED-4DB2-BD59-A6C34878D82A}">
                    <a16:rowId xmlns:a16="http://schemas.microsoft.com/office/drawing/2014/main" val="3467363255"/>
                  </a:ext>
                </a:extLst>
              </a:tr>
              <a:tr h="401102">
                <a:tc gridSpan="4">
                  <a:txBody>
                    <a:bodyPr/>
                    <a:lstStyle/>
                    <a:p>
                      <a:r>
                        <a:rPr lang="en-US" sz="1200" dirty="0"/>
                        <a:t>Same income over 10 years</a:t>
                      </a: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74748240"/>
                  </a:ext>
                </a:extLst>
              </a:tr>
              <a:tr h="401102">
                <a:tc gridSpan="2">
                  <a:txBody>
                    <a:bodyPr/>
                    <a:lstStyle/>
                    <a:p>
                      <a:r>
                        <a:rPr lang="en-US" sz="1100" dirty="0"/>
                        <a:t>Wages</a:t>
                      </a:r>
                    </a:p>
                  </a:txBody>
                  <a:tcPr/>
                </a:tc>
                <a:tc hMerge="1">
                  <a:txBody>
                    <a:bodyPr/>
                    <a:lstStyle/>
                    <a:p>
                      <a:endParaRPr lang="en-US"/>
                    </a:p>
                  </a:txBody>
                  <a:tcPr/>
                </a:tc>
                <a:tc>
                  <a:txBody>
                    <a:bodyPr/>
                    <a:lstStyle/>
                    <a:p>
                      <a:endParaRPr lang="en-US" sz="1100" dirty="0"/>
                    </a:p>
                  </a:txBody>
                  <a:tcPr/>
                </a:tc>
                <a:tc>
                  <a:txBody>
                    <a:bodyPr/>
                    <a:lstStyle/>
                    <a:p>
                      <a:r>
                        <a:rPr lang="en-US" sz="1100" dirty="0"/>
                        <a:t>250,000</a:t>
                      </a:r>
                    </a:p>
                  </a:txBody>
                  <a:tcPr/>
                </a:tc>
                <a:tc>
                  <a:txBody>
                    <a:bodyPr/>
                    <a:lstStyle/>
                    <a:p>
                      <a:r>
                        <a:rPr lang="en-US" sz="1100" dirty="0"/>
                        <a:t>Std deduction</a:t>
                      </a:r>
                    </a:p>
                  </a:txBody>
                  <a:tcPr/>
                </a:tc>
                <a:tc>
                  <a:txBody>
                    <a:bodyPr/>
                    <a:lstStyle/>
                    <a:p>
                      <a:r>
                        <a:rPr lang="en-US" sz="1100" dirty="0"/>
                        <a:t>Sch C</a:t>
                      </a:r>
                    </a:p>
                  </a:txBody>
                  <a:tcPr/>
                </a:tc>
                <a:tc>
                  <a:txBody>
                    <a:bodyPr/>
                    <a:lstStyle/>
                    <a:p>
                      <a:r>
                        <a:rPr lang="en-US" sz="1100" dirty="0"/>
                        <a:t>80,000</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56684443"/>
                  </a:ext>
                </a:extLst>
              </a:tr>
              <a:tr h="343802">
                <a:tc gridSpan="2">
                  <a:txBody>
                    <a:bodyPr/>
                    <a:lstStyle/>
                    <a:p>
                      <a:endParaRPr lang="en-US" sz="1100" dirty="0"/>
                    </a:p>
                  </a:txBody>
                  <a:tcPr/>
                </a:tc>
                <a:tc hMerge="1">
                  <a:txBody>
                    <a:bodyPr/>
                    <a:lstStyle/>
                    <a:p>
                      <a:endParaRPr lang="en-US"/>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16022276"/>
                  </a:ext>
                </a:extLst>
              </a:tr>
              <a:tr h="343802">
                <a:tc gridSpan="2">
                  <a:txBody>
                    <a:bodyPr/>
                    <a:lstStyle/>
                    <a:p>
                      <a:endParaRPr lang="en-US"/>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288660201"/>
                  </a:ext>
                </a:extLst>
              </a:tr>
            </a:tbl>
          </a:graphicData>
        </a:graphic>
      </p:graphicFrame>
    </p:spTree>
    <p:extLst>
      <p:ext uri="{BB962C8B-B14F-4D97-AF65-F5344CB8AC3E}">
        <p14:creationId xmlns:p14="http://schemas.microsoft.com/office/powerpoint/2010/main" val="365523802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ROTH IRA CONVERSIONS</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229874" y="1515466"/>
            <a:ext cx="9252595" cy="5057612"/>
          </a:xfrm>
        </p:spPr>
        <p:txBody>
          <a:bodyPr>
            <a:normAutofit/>
          </a:bodyPr>
          <a:lstStyle/>
          <a:p>
            <a:r>
              <a:rPr lang="en-US" sz="3600" dirty="0"/>
              <a:t>SECURE – elimination of the stretch IRA</a:t>
            </a:r>
          </a:p>
          <a:p>
            <a:r>
              <a:rPr lang="en-US" sz="3600" dirty="0"/>
              <a:t>Potentially lower business income or loss due to economic environment</a:t>
            </a:r>
          </a:p>
          <a:p>
            <a:r>
              <a:rPr lang="en-US" sz="3600" dirty="0"/>
              <a:t>Offset in increased charitable contribution deduction (100% of AGI)</a:t>
            </a:r>
          </a:p>
          <a:p>
            <a:r>
              <a:rPr lang="en-US" sz="3600" dirty="0"/>
              <a:t>Payment of tax – reduces estate</a:t>
            </a:r>
          </a:p>
          <a:p>
            <a:r>
              <a:rPr lang="en-US" sz="3600" dirty="0"/>
              <a:t>Possible increase in tax rates in the future</a:t>
            </a:r>
          </a:p>
        </p:txBody>
      </p:sp>
    </p:spTree>
    <p:extLst>
      <p:ext uri="{BB962C8B-B14F-4D97-AF65-F5344CB8AC3E}">
        <p14:creationId xmlns:p14="http://schemas.microsoft.com/office/powerpoint/2010/main" val="2640227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Charitable Donations</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646778" y="1404439"/>
            <a:ext cx="9252595" cy="5057612"/>
          </a:xfrm>
        </p:spPr>
        <p:txBody>
          <a:bodyPr>
            <a:normAutofit fontScale="92500" lnSpcReduction="20000"/>
          </a:bodyPr>
          <a:lstStyle/>
          <a:p>
            <a:r>
              <a:rPr lang="en-US" sz="3600" dirty="0"/>
              <a:t>Important to make </a:t>
            </a:r>
            <a:r>
              <a:rPr lang="en-US" sz="3600" u="sng" dirty="0"/>
              <a:t>timely</a:t>
            </a:r>
            <a:r>
              <a:rPr lang="en-US" sz="3600" dirty="0"/>
              <a:t> deductions – not necessarily to accelerate – increased standard deduction</a:t>
            </a:r>
          </a:p>
          <a:p>
            <a:r>
              <a:rPr lang="en-US" sz="3600" dirty="0"/>
              <a:t>Donor Advised Funds - DAF</a:t>
            </a:r>
          </a:p>
          <a:p>
            <a:r>
              <a:rPr lang="en-US" sz="3600" dirty="0"/>
              <a:t>Contribution of appreciated assets</a:t>
            </a:r>
          </a:p>
          <a:p>
            <a:r>
              <a:rPr lang="en-US" sz="3600" dirty="0"/>
              <a:t>Qualified Charitable Distributions from IRAs</a:t>
            </a:r>
          </a:p>
          <a:p>
            <a:r>
              <a:rPr lang="en-US" sz="3600" dirty="0"/>
              <a:t>2021 – allows for 100% AGI limitation for cash donations – does not include DAF</a:t>
            </a:r>
          </a:p>
          <a:p>
            <a:r>
              <a:rPr lang="en-US" sz="3600" dirty="0"/>
              <a:t>2021 - $300 above the line Charitable donation, $600 joint</a:t>
            </a:r>
          </a:p>
          <a:p>
            <a:endParaRPr lang="en-US" sz="3600" dirty="0"/>
          </a:p>
          <a:p>
            <a:endParaRPr lang="en-US" sz="3600" dirty="0"/>
          </a:p>
        </p:txBody>
      </p:sp>
    </p:spTree>
    <p:extLst>
      <p:ext uri="{BB962C8B-B14F-4D97-AF65-F5344CB8AC3E}">
        <p14:creationId xmlns:p14="http://schemas.microsoft.com/office/powerpoint/2010/main" val="2385024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National Association of Estate Planners &amp; Councils (NAEPC)</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255104" y="1553158"/>
            <a:ext cx="10046369" cy="4908893"/>
          </a:xfrm>
        </p:spPr>
        <p:txBody>
          <a:bodyPr>
            <a:noAutofit/>
          </a:bodyPr>
          <a:lstStyle/>
          <a:p>
            <a:pPr lvl="1"/>
            <a:r>
              <a:rPr lang="en-US" sz="2000" u="sng" dirty="0">
                <a:hlinkClick r:id="rId2"/>
              </a:rPr>
              <a:t>Value Partners</a:t>
            </a:r>
            <a:r>
              <a:rPr lang="en-US" sz="2000" dirty="0"/>
              <a:t> (flagship </a:t>
            </a:r>
            <a:r>
              <a:rPr lang="en-US" sz="2000" i="1" dirty="0"/>
              <a:t>Trusts &amp; Estates</a:t>
            </a:r>
            <a:r>
              <a:rPr lang="en-US" sz="2000" dirty="0"/>
              <a:t> $149 subscription) - Discounts available, no additional work by board to supply members other than promoting them</a:t>
            </a:r>
          </a:p>
          <a:p>
            <a:pPr lvl="1"/>
            <a:r>
              <a:rPr lang="en-US" sz="2000" u="sng" dirty="0">
                <a:hlinkClick r:id="rId3"/>
              </a:rPr>
              <a:t>Webinars</a:t>
            </a:r>
            <a:r>
              <a:rPr lang="en-US" sz="2000" dirty="0"/>
              <a:t> at value pricing – June 8</a:t>
            </a:r>
            <a:r>
              <a:rPr lang="en-US" sz="2000" baseline="30000" dirty="0"/>
              <a:t>th</a:t>
            </a:r>
            <a:r>
              <a:rPr lang="en-US" sz="2000" dirty="0"/>
              <a:t> Webinar - </a:t>
            </a:r>
            <a:r>
              <a:rPr lang="en-US" sz="2000" b="1" i="0" u="sng" dirty="0">
                <a:solidFill>
                  <a:srgbClr val="008C44"/>
                </a:solidFill>
                <a:effectLst/>
                <a:latin typeface="Arial" panose="020B0604020202020204" pitchFamily="34" charset="0"/>
                <a:hlinkClick r:id="rId4"/>
              </a:rPr>
              <a:t>Building Blocks of Blockchain: Planning with Bitcoin &amp; Cryptocurrency</a:t>
            </a:r>
            <a:endParaRPr lang="en-US" sz="2000" b="1" i="0" u="sng" dirty="0">
              <a:solidFill>
                <a:srgbClr val="008C44"/>
              </a:solidFill>
              <a:effectLst/>
              <a:latin typeface="Arial" panose="020B0604020202020204" pitchFamily="34" charset="0"/>
            </a:endParaRPr>
          </a:p>
          <a:p>
            <a:pPr lvl="1"/>
            <a:r>
              <a:rPr lang="en-US" sz="2000" dirty="0"/>
              <a:t>Reduced pricing to attend </a:t>
            </a:r>
            <a:r>
              <a:rPr lang="en-US" sz="2000" u="sng" dirty="0">
                <a:hlinkClick r:id="rId5"/>
              </a:rPr>
              <a:t>annual conference</a:t>
            </a:r>
            <a:r>
              <a:rPr lang="en-US" sz="2000" dirty="0"/>
              <a:t>, obtain CE, build national network of professionals</a:t>
            </a:r>
          </a:p>
          <a:p>
            <a:pPr lvl="1"/>
            <a:r>
              <a:rPr lang="en-US" sz="2000" dirty="0"/>
              <a:t> </a:t>
            </a:r>
            <a:r>
              <a:rPr lang="en-US" sz="2000" dirty="0">
                <a:hlinkClick r:id="rId6" action="ppaction://hlinkpres?slideindex=1&amp;slidetitle=NEXT"/>
              </a:rPr>
              <a:t>Annual Conference </a:t>
            </a:r>
            <a:endParaRPr lang="en-US" sz="2000" dirty="0"/>
          </a:p>
          <a:p>
            <a:pPr marL="457200" lvl="1" indent="0">
              <a:buNone/>
            </a:pPr>
            <a:r>
              <a:rPr lang="en-US" sz="2000" dirty="0"/>
              <a:t>	*** November 15 – 18, 2022 - Fort Lauderdale, FL </a:t>
            </a:r>
          </a:p>
          <a:p>
            <a:pPr lvl="1"/>
            <a:r>
              <a:rPr lang="en-US" sz="2000" i="1" u="sng" dirty="0">
                <a:hlinkClick r:id="rId7"/>
              </a:rPr>
              <a:t>NAEPC Journal of Estate &amp; Tax Planning</a:t>
            </a:r>
            <a:r>
              <a:rPr lang="en-US" sz="2000" i="1" dirty="0"/>
              <a:t> – </a:t>
            </a:r>
            <a:r>
              <a:rPr lang="en-US" sz="2000" dirty="0"/>
              <a:t>ability for council members to opt in</a:t>
            </a:r>
          </a:p>
          <a:p>
            <a:pPr lvl="1"/>
            <a:r>
              <a:rPr lang="en-US" sz="2000" u="sng" dirty="0">
                <a:hlinkClick r:id="rId8"/>
              </a:rPr>
              <a:t>Monthly Leimberg Newsletter</a:t>
            </a:r>
            <a:r>
              <a:rPr lang="en-US" sz="2000" dirty="0"/>
              <a:t> on national website</a:t>
            </a:r>
          </a:p>
          <a:p>
            <a:pPr lvl="1"/>
            <a:r>
              <a:rPr lang="en-US" sz="2000" dirty="0"/>
              <a:t>AEP Designation - </a:t>
            </a:r>
            <a:r>
              <a:rPr lang="en-US" sz="2000" dirty="0">
                <a:hlinkClick r:id="rId9"/>
              </a:rPr>
              <a:t>https://www.naepc.org/designations/estate-planners</a:t>
            </a:r>
            <a:endParaRPr lang="en-US" sz="2000" dirty="0"/>
          </a:p>
          <a:p>
            <a:pPr lvl="1"/>
            <a:endParaRPr lang="en-US" sz="2000" dirty="0"/>
          </a:p>
        </p:txBody>
      </p:sp>
    </p:spTree>
    <p:extLst>
      <p:ext uri="{BB962C8B-B14F-4D97-AF65-F5344CB8AC3E}">
        <p14:creationId xmlns:p14="http://schemas.microsoft.com/office/powerpoint/2010/main" val="180609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E71DA-7039-42A2-A539-D1D027541489}"/>
              </a:ext>
            </a:extLst>
          </p:cNvPr>
          <p:cNvSpPr>
            <a:spLocks noGrp="1"/>
          </p:cNvSpPr>
          <p:nvPr>
            <p:ph type="title"/>
          </p:nvPr>
        </p:nvSpPr>
        <p:spPr>
          <a:xfrm>
            <a:off x="764420" y="439492"/>
            <a:ext cx="9076266" cy="837765"/>
          </a:xfrm>
        </p:spPr>
        <p:txBody>
          <a:bodyPr/>
          <a:lstStyle/>
          <a:p>
            <a:r>
              <a:rPr lang="en-US" dirty="0"/>
              <a:t>Current Environment…Where are we now?</a:t>
            </a:r>
          </a:p>
        </p:txBody>
      </p:sp>
      <p:sp>
        <p:nvSpPr>
          <p:cNvPr id="3" name="Content Placeholder 2">
            <a:extLst>
              <a:ext uri="{FF2B5EF4-FFF2-40B4-BE49-F238E27FC236}">
                <a16:creationId xmlns:a16="http://schemas.microsoft.com/office/drawing/2014/main" id="{4A4256C3-1A3D-4231-9A7A-66EC1198A718}"/>
              </a:ext>
            </a:extLst>
          </p:cNvPr>
          <p:cNvSpPr>
            <a:spLocks noGrp="1"/>
          </p:cNvSpPr>
          <p:nvPr>
            <p:ph idx="1"/>
          </p:nvPr>
        </p:nvSpPr>
        <p:spPr>
          <a:xfrm>
            <a:off x="1201360" y="1156502"/>
            <a:ext cx="9789280" cy="4912994"/>
          </a:xfrm>
        </p:spPr>
        <p:txBody>
          <a:bodyPr>
            <a:noAutofit/>
          </a:bodyPr>
          <a:lstStyle/>
          <a:p>
            <a:r>
              <a:rPr lang="en-US" sz="2400" dirty="0"/>
              <a:t>Record government debt risks</a:t>
            </a:r>
          </a:p>
          <a:p>
            <a:r>
              <a:rPr lang="en-US" sz="2400" dirty="0"/>
              <a:t>Highest deficit in decades</a:t>
            </a:r>
          </a:p>
          <a:p>
            <a:r>
              <a:rPr lang="en-US" sz="2400" dirty="0"/>
              <a:t>Mid-Term Elections around the corner – Nov 2022 - impact</a:t>
            </a:r>
          </a:p>
          <a:p>
            <a:pPr marL="0" indent="0">
              <a:buNone/>
            </a:pPr>
            <a:r>
              <a:rPr lang="en-US" sz="2800" b="1" dirty="0">
                <a:solidFill>
                  <a:schemeClr val="accent2">
                    <a:lumMod val="75000"/>
                  </a:schemeClr>
                </a:solidFill>
              </a:rPr>
              <a:t>How to mitigate this?</a:t>
            </a:r>
          </a:p>
          <a:p>
            <a:r>
              <a:rPr lang="en-US" sz="2400" dirty="0"/>
              <a:t>Tax increases?    Spending Cuts?</a:t>
            </a:r>
          </a:p>
          <a:p>
            <a:r>
              <a:rPr lang="en-US" sz="2400" dirty="0"/>
              <a:t>Corporate tax rate – possible increase from 21% (28% - Biden Proposal) </a:t>
            </a:r>
          </a:p>
          <a:p>
            <a:r>
              <a:rPr lang="en-US" sz="2400" dirty="0"/>
              <a:t>Capital Gains – proposal to increase to ordinary rates on capital gains over $1 million</a:t>
            </a:r>
          </a:p>
          <a:p>
            <a:r>
              <a:rPr lang="en-US" sz="2400" dirty="0"/>
              <a:t>Most TCJA individual provisions expire 12/31/25</a:t>
            </a:r>
          </a:p>
          <a:p>
            <a:r>
              <a:rPr lang="en-US" sz="2400" dirty="0"/>
              <a:t>Estate Tax change  TCJA - scheduled to expire 12/31/25</a:t>
            </a:r>
          </a:p>
        </p:txBody>
      </p:sp>
    </p:spTree>
    <p:extLst>
      <p:ext uri="{BB962C8B-B14F-4D97-AF65-F5344CB8AC3E}">
        <p14:creationId xmlns:p14="http://schemas.microsoft.com/office/powerpoint/2010/main" val="1119710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20886" y="243406"/>
            <a:ext cx="8183953" cy="637721"/>
          </a:xfrm>
        </p:spPr>
        <p:txBody>
          <a:bodyPr>
            <a:normAutofit fontScale="90000"/>
          </a:bodyPr>
          <a:lstStyle/>
          <a:p>
            <a:r>
              <a:rPr lang="en-US" dirty="0">
                <a:solidFill>
                  <a:srgbClr val="0070C0"/>
                </a:solidFill>
              </a:rPr>
              <a:t>Latest Tax Policy – Build Back Better plan by the House Ways &amp; Means Committee</a:t>
            </a:r>
            <a:br>
              <a:rPr lang="en-US" dirty="0">
                <a:solidFill>
                  <a:srgbClr val="0070C0"/>
                </a:solidFill>
              </a:rPr>
            </a:br>
            <a:endParaRPr lang="en-US" dirty="0"/>
          </a:p>
        </p:txBody>
      </p:sp>
      <p:graphicFrame>
        <p:nvGraphicFramePr>
          <p:cNvPr id="4" name="Table 4">
            <a:extLst>
              <a:ext uri="{FF2B5EF4-FFF2-40B4-BE49-F238E27FC236}">
                <a16:creationId xmlns:a16="http://schemas.microsoft.com/office/drawing/2014/main" id="{1D15852F-2B64-45A7-A7C3-67AD38F3A9D0}"/>
              </a:ext>
            </a:extLst>
          </p:cNvPr>
          <p:cNvGraphicFramePr>
            <a:graphicFrameLocks noGrp="1"/>
          </p:cNvGraphicFramePr>
          <p:nvPr>
            <p:ph idx="1"/>
            <p:extLst>
              <p:ext uri="{D42A27DB-BD31-4B8C-83A1-F6EECF244321}">
                <p14:modId xmlns:p14="http://schemas.microsoft.com/office/powerpoint/2010/main" val="118491559"/>
              </p:ext>
            </p:extLst>
          </p:nvPr>
        </p:nvGraphicFramePr>
        <p:xfrm>
          <a:off x="397565" y="1356030"/>
          <a:ext cx="10177668" cy="5374860"/>
        </p:xfrm>
        <a:graphic>
          <a:graphicData uri="http://schemas.openxmlformats.org/drawingml/2006/table">
            <a:tbl>
              <a:tblPr firstRow="1" bandRow="1">
                <a:tableStyleId>{5C22544A-7EE6-4342-B048-85BDC9FD1C3A}</a:tableStyleId>
              </a:tblPr>
              <a:tblGrid>
                <a:gridCol w="2199861">
                  <a:extLst>
                    <a:ext uri="{9D8B030D-6E8A-4147-A177-3AD203B41FA5}">
                      <a16:colId xmlns:a16="http://schemas.microsoft.com/office/drawing/2014/main" val="3129133245"/>
                    </a:ext>
                  </a:extLst>
                </a:gridCol>
                <a:gridCol w="2888973">
                  <a:extLst>
                    <a:ext uri="{9D8B030D-6E8A-4147-A177-3AD203B41FA5}">
                      <a16:colId xmlns:a16="http://schemas.microsoft.com/office/drawing/2014/main" val="3354519077"/>
                    </a:ext>
                  </a:extLst>
                </a:gridCol>
                <a:gridCol w="2544417">
                  <a:extLst>
                    <a:ext uri="{9D8B030D-6E8A-4147-A177-3AD203B41FA5}">
                      <a16:colId xmlns:a16="http://schemas.microsoft.com/office/drawing/2014/main" val="1465147243"/>
                    </a:ext>
                  </a:extLst>
                </a:gridCol>
                <a:gridCol w="2544417">
                  <a:extLst>
                    <a:ext uri="{9D8B030D-6E8A-4147-A177-3AD203B41FA5}">
                      <a16:colId xmlns:a16="http://schemas.microsoft.com/office/drawing/2014/main" val="1140299363"/>
                    </a:ext>
                  </a:extLst>
                </a:gridCol>
              </a:tblGrid>
              <a:tr h="364657">
                <a:tc>
                  <a:txBody>
                    <a:bodyPr/>
                    <a:lstStyle/>
                    <a:p>
                      <a:endParaRPr lang="en-US" dirty="0"/>
                    </a:p>
                  </a:txBody>
                  <a:tcPr/>
                </a:tc>
                <a:tc>
                  <a:txBody>
                    <a:bodyPr/>
                    <a:lstStyle/>
                    <a:p>
                      <a:r>
                        <a:rPr lang="en-US" dirty="0"/>
                        <a:t>CURRENT PROPOSAL</a:t>
                      </a:r>
                    </a:p>
                  </a:txBody>
                  <a:tcPr/>
                </a:tc>
                <a:tc>
                  <a:txBody>
                    <a:bodyPr/>
                    <a:lstStyle/>
                    <a:p>
                      <a:r>
                        <a:rPr lang="en-US" dirty="0"/>
                        <a:t>ORIGINAL PROPOSAL</a:t>
                      </a:r>
                    </a:p>
                  </a:txBody>
                  <a:tcPr/>
                </a:tc>
                <a:tc>
                  <a:txBody>
                    <a:bodyPr/>
                    <a:lstStyle/>
                    <a:p>
                      <a:r>
                        <a:rPr lang="en-US" dirty="0"/>
                        <a:t>COMMENT</a:t>
                      </a:r>
                    </a:p>
                  </a:txBody>
                  <a:tcPr/>
                </a:tc>
                <a:extLst>
                  <a:ext uri="{0D108BD9-81ED-4DB2-BD59-A6C34878D82A}">
                    <a16:rowId xmlns:a16="http://schemas.microsoft.com/office/drawing/2014/main" val="1786507081"/>
                  </a:ext>
                </a:extLst>
              </a:tr>
              <a:tr h="1315830">
                <a:tc>
                  <a:txBody>
                    <a:bodyPr/>
                    <a:lstStyle/>
                    <a:p>
                      <a:r>
                        <a:rPr lang="en-US" dirty="0"/>
                        <a:t>INCOME TAX RATES</a:t>
                      </a:r>
                    </a:p>
                  </a:txBody>
                  <a:tcPr/>
                </a:tc>
                <a:tc>
                  <a:txBody>
                    <a:bodyPr/>
                    <a:lstStyle/>
                    <a:p>
                      <a:r>
                        <a:rPr lang="en-US" dirty="0"/>
                        <a:t>No Change to current law</a:t>
                      </a:r>
                    </a:p>
                    <a:p>
                      <a:endParaRPr lang="en-US" dirty="0"/>
                    </a:p>
                    <a:p>
                      <a:endParaRPr lang="en-US" dirty="0"/>
                    </a:p>
                  </a:txBody>
                  <a:tcPr/>
                </a:tc>
                <a:tc>
                  <a:txBody>
                    <a:bodyPr/>
                    <a:lstStyle/>
                    <a:p>
                      <a:r>
                        <a:rPr lang="en-US" dirty="0"/>
                        <a:t> Increase tax rates from 37% to 39.6%</a:t>
                      </a:r>
                    </a:p>
                  </a:txBody>
                  <a:tcPr/>
                </a:tc>
                <a:tc>
                  <a:txBody>
                    <a:bodyPr/>
                    <a:lstStyle/>
                    <a:p>
                      <a:r>
                        <a:rPr lang="en-US" dirty="0"/>
                        <a:t>Included in all proposals, rates restored to pre-TCJA</a:t>
                      </a:r>
                    </a:p>
                  </a:txBody>
                  <a:tcPr/>
                </a:tc>
                <a:extLst>
                  <a:ext uri="{0D108BD9-81ED-4DB2-BD59-A6C34878D82A}">
                    <a16:rowId xmlns:a16="http://schemas.microsoft.com/office/drawing/2014/main" val="3540217148"/>
                  </a:ext>
                </a:extLst>
              </a:tr>
              <a:tr h="1315830">
                <a:tc>
                  <a:txBody>
                    <a:bodyPr/>
                    <a:lstStyle/>
                    <a:p>
                      <a:r>
                        <a:rPr lang="en-US" dirty="0"/>
                        <a:t>LONG TERM CAPITAL GAINS &amp; QUALIFIED DIVIDEND RATES</a:t>
                      </a:r>
                    </a:p>
                  </a:txBody>
                  <a:tcPr/>
                </a:tc>
                <a:tc>
                  <a:txBody>
                    <a:bodyPr/>
                    <a:lstStyle/>
                    <a:p>
                      <a:r>
                        <a:rPr lang="en-US" dirty="0"/>
                        <a:t>No Change to current law</a:t>
                      </a:r>
                    </a:p>
                  </a:txBody>
                  <a:tcPr/>
                </a:tc>
                <a:tc>
                  <a:txBody>
                    <a:bodyPr/>
                    <a:lstStyle/>
                    <a:p>
                      <a:r>
                        <a:rPr lang="en-US" dirty="0"/>
                        <a:t>Increase rate from 20% to 25% for higher income taxpayers</a:t>
                      </a:r>
                    </a:p>
                  </a:txBody>
                  <a:tcPr/>
                </a:tc>
                <a:tc>
                  <a:txBody>
                    <a:bodyPr/>
                    <a:lstStyle/>
                    <a:p>
                      <a:r>
                        <a:rPr lang="en-US" dirty="0"/>
                        <a:t>Higher capital gain rates included in all proposals, including use of ordinary rates</a:t>
                      </a:r>
                    </a:p>
                  </a:txBody>
                  <a:tcPr/>
                </a:tc>
                <a:extLst>
                  <a:ext uri="{0D108BD9-81ED-4DB2-BD59-A6C34878D82A}">
                    <a16:rowId xmlns:a16="http://schemas.microsoft.com/office/drawing/2014/main" val="2690997291"/>
                  </a:ext>
                </a:extLst>
              </a:tr>
              <a:tr h="1315830">
                <a:tc>
                  <a:txBody>
                    <a:bodyPr/>
                    <a:lstStyle/>
                    <a:p>
                      <a:r>
                        <a:rPr lang="en-US" dirty="0"/>
                        <a:t>NET INVESTMENT INCOME TAX</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Expand the 3.8%, will apply to income from trade / business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New Surcharge – 5% on MAGI &gt; $10M, 3% &gt; $25M</a:t>
                      </a:r>
                    </a:p>
                  </a:txBody>
                  <a:tcPr/>
                </a:tc>
                <a:tc>
                  <a:txBody>
                    <a:bodyPr/>
                    <a:lstStyle/>
                    <a:p>
                      <a:r>
                        <a:rPr lang="en-US" dirty="0"/>
                        <a:t>Expand the 3.8% surtax, will apply to income from trade / business</a:t>
                      </a:r>
                    </a:p>
                  </a:txBody>
                  <a:tcPr/>
                </a:tc>
                <a:tc>
                  <a:txBody>
                    <a:bodyPr/>
                    <a:lstStyle/>
                    <a:p>
                      <a:r>
                        <a:rPr lang="en-US" dirty="0"/>
                        <a:t>Additional surtax for higher income taxpayers</a:t>
                      </a:r>
                    </a:p>
                    <a:p>
                      <a:r>
                        <a:rPr lang="en-US" dirty="0"/>
                        <a:t>Surcharge applies to trusts &gt;$200k; &gt;$500k</a:t>
                      </a:r>
                    </a:p>
                  </a:txBody>
                  <a:tcPr/>
                </a:tc>
                <a:extLst>
                  <a:ext uri="{0D108BD9-81ED-4DB2-BD59-A6C34878D82A}">
                    <a16:rowId xmlns:a16="http://schemas.microsoft.com/office/drawing/2014/main" val="50483197"/>
                  </a:ext>
                </a:extLst>
              </a:tr>
              <a:tr h="410494">
                <a:tc>
                  <a:txBody>
                    <a:bodyPr/>
                    <a:lstStyle/>
                    <a:p>
                      <a:r>
                        <a:rPr lang="en-US" dirty="0"/>
                        <a:t>QUALIFIED BUSINESS INCOME DEDUCTION</a:t>
                      </a:r>
                    </a:p>
                  </a:txBody>
                  <a:tcPr/>
                </a:tc>
                <a:tc>
                  <a:txBody>
                    <a:bodyPr/>
                    <a:lstStyle/>
                    <a:p>
                      <a:r>
                        <a:rPr lang="en-US" dirty="0"/>
                        <a:t>No Change to current law</a:t>
                      </a:r>
                    </a:p>
                  </a:txBody>
                  <a:tcPr/>
                </a:tc>
                <a:tc>
                  <a:txBody>
                    <a:bodyPr/>
                    <a:lstStyle/>
                    <a:p>
                      <a:r>
                        <a:rPr lang="en-US" dirty="0"/>
                        <a:t>Limit IRC Sect 199A – max deduction of $500k / $400k (Single)</a:t>
                      </a:r>
                    </a:p>
                  </a:txBody>
                  <a:tcPr/>
                </a:tc>
                <a:tc>
                  <a:txBody>
                    <a:bodyPr/>
                    <a:lstStyle/>
                    <a:p>
                      <a:r>
                        <a:rPr lang="en-US" dirty="0"/>
                        <a:t>May impact entity choice – flow thru vs C Corp</a:t>
                      </a:r>
                    </a:p>
                  </a:txBody>
                  <a:tcPr/>
                </a:tc>
                <a:extLst>
                  <a:ext uri="{0D108BD9-81ED-4DB2-BD59-A6C34878D82A}">
                    <a16:rowId xmlns:a16="http://schemas.microsoft.com/office/drawing/2014/main" val="1948359148"/>
                  </a:ext>
                </a:extLst>
              </a:tr>
            </a:tbl>
          </a:graphicData>
        </a:graphic>
      </p:graphicFrame>
    </p:spTree>
    <p:extLst>
      <p:ext uri="{BB962C8B-B14F-4D97-AF65-F5344CB8AC3E}">
        <p14:creationId xmlns:p14="http://schemas.microsoft.com/office/powerpoint/2010/main" val="2890286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2" y="182071"/>
            <a:ext cx="8183953" cy="637721"/>
          </a:xfrm>
        </p:spPr>
        <p:txBody>
          <a:bodyPr>
            <a:normAutofit fontScale="90000"/>
          </a:bodyPr>
          <a:lstStyle/>
          <a:p>
            <a:r>
              <a:rPr lang="en-US" dirty="0">
                <a:solidFill>
                  <a:srgbClr val="0070C0"/>
                </a:solidFill>
              </a:rPr>
              <a:t>Latest Tax Policy – Build Back Better plan by the House Ways &amp; Means Committee</a:t>
            </a:r>
            <a:endParaRPr lang="en-US" dirty="0"/>
          </a:p>
        </p:txBody>
      </p:sp>
      <p:graphicFrame>
        <p:nvGraphicFramePr>
          <p:cNvPr id="4" name="Table 4">
            <a:extLst>
              <a:ext uri="{FF2B5EF4-FFF2-40B4-BE49-F238E27FC236}">
                <a16:creationId xmlns:a16="http://schemas.microsoft.com/office/drawing/2014/main" id="{1D15852F-2B64-45A7-A7C3-67AD38F3A9D0}"/>
              </a:ext>
            </a:extLst>
          </p:cNvPr>
          <p:cNvGraphicFramePr>
            <a:graphicFrameLocks noGrp="1"/>
          </p:cNvGraphicFramePr>
          <p:nvPr>
            <p:ph idx="1"/>
            <p:extLst>
              <p:ext uri="{D42A27DB-BD31-4B8C-83A1-F6EECF244321}">
                <p14:modId xmlns:p14="http://schemas.microsoft.com/office/powerpoint/2010/main" val="3716828814"/>
              </p:ext>
            </p:extLst>
          </p:nvPr>
        </p:nvGraphicFramePr>
        <p:xfrm>
          <a:off x="291548" y="1193505"/>
          <a:ext cx="10071651" cy="5506278"/>
        </p:xfrm>
        <a:graphic>
          <a:graphicData uri="http://schemas.openxmlformats.org/drawingml/2006/table">
            <a:tbl>
              <a:tblPr firstRow="1" bandRow="1">
                <a:tableStyleId>{5C22544A-7EE6-4342-B048-85BDC9FD1C3A}</a:tableStyleId>
              </a:tblPr>
              <a:tblGrid>
                <a:gridCol w="2334717">
                  <a:extLst>
                    <a:ext uri="{9D8B030D-6E8A-4147-A177-3AD203B41FA5}">
                      <a16:colId xmlns:a16="http://schemas.microsoft.com/office/drawing/2014/main" val="3129133245"/>
                    </a:ext>
                  </a:extLst>
                </a:gridCol>
                <a:gridCol w="2952900">
                  <a:extLst>
                    <a:ext uri="{9D8B030D-6E8A-4147-A177-3AD203B41FA5}">
                      <a16:colId xmlns:a16="http://schemas.microsoft.com/office/drawing/2014/main" val="2061552840"/>
                    </a:ext>
                  </a:extLst>
                </a:gridCol>
                <a:gridCol w="2535157">
                  <a:extLst>
                    <a:ext uri="{9D8B030D-6E8A-4147-A177-3AD203B41FA5}">
                      <a16:colId xmlns:a16="http://schemas.microsoft.com/office/drawing/2014/main" val="1465147243"/>
                    </a:ext>
                  </a:extLst>
                </a:gridCol>
                <a:gridCol w="2248877">
                  <a:extLst>
                    <a:ext uri="{9D8B030D-6E8A-4147-A177-3AD203B41FA5}">
                      <a16:colId xmlns:a16="http://schemas.microsoft.com/office/drawing/2014/main" val="1140299363"/>
                    </a:ext>
                  </a:extLst>
                </a:gridCol>
              </a:tblGrid>
              <a:tr h="477078">
                <a:tc>
                  <a:txBody>
                    <a:bodyPr/>
                    <a:lstStyle/>
                    <a:p>
                      <a:endParaRPr lang="en-US" dirty="0"/>
                    </a:p>
                  </a:txBody>
                  <a:tcPr/>
                </a:tc>
                <a:tc>
                  <a:txBody>
                    <a:bodyPr/>
                    <a:lstStyle/>
                    <a:p>
                      <a:r>
                        <a:rPr lang="en-US" dirty="0"/>
                        <a:t>CURRENT PROPOSAL</a:t>
                      </a:r>
                    </a:p>
                  </a:txBody>
                  <a:tcPr/>
                </a:tc>
                <a:tc>
                  <a:txBody>
                    <a:bodyPr/>
                    <a:lstStyle/>
                    <a:p>
                      <a:r>
                        <a:rPr lang="en-US" dirty="0"/>
                        <a:t>ORIGINAL PROPOSAL</a:t>
                      </a:r>
                    </a:p>
                  </a:txBody>
                  <a:tcPr/>
                </a:tc>
                <a:tc>
                  <a:txBody>
                    <a:bodyPr/>
                    <a:lstStyle/>
                    <a:p>
                      <a:r>
                        <a:rPr lang="en-US" dirty="0"/>
                        <a:t>COMMENT</a:t>
                      </a:r>
                    </a:p>
                  </a:txBody>
                  <a:tcPr/>
                </a:tc>
                <a:extLst>
                  <a:ext uri="{0D108BD9-81ED-4DB2-BD59-A6C34878D82A}">
                    <a16:rowId xmlns:a16="http://schemas.microsoft.com/office/drawing/2014/main" val="1786507081"/>
                  </a:ext>
                </a:extLst>
              </a:tr>
              <a:tr h="370840">
                <a:tc>
                  <a:txBody>
                    <a:bodyPr/>
                    <a:lstStyle/>
                    <a:p>
                      <a:r>
                        <a:rPr lang="en-US" dirty="0"/>
                        <a:t>Carried Interest Tax Benefit</a:t>
                      </a:r>
                    </a:p>
                  </a:txBody>
                  <a:tcPr/>
                </a:tc>
                <a:tc>
                  <a:txBody>
                    <a:bodyPr/>
                    <a:lstStyle/>
                    <a:p>
                      <a:r>
                        <a:rPr lang="en-US" dirty="0"/>
                        <a:t>No Change to current law</a:t>
                      </a:r>
                    </a:p>
                  </a:txBody>
                  <a:tcPr/>
                </a:tc>
                <a:tc>
                  <a:txBody>
                    <a:bodyPr/>
                    <a:lstStyle/>
                    <a:p>
                      <a:r>
                        <a:rPr lang="en-US" dirty="0"/>
                        <a:t>Increase holding period for preferential tax treatment from 3 to 5 yrs</a:t>
                      </a:r>
                    </a:p>
                  </a:txBody>
                  <a:tcPr/>
                </a:tc>
                <a:tc>
                  <a:txBody>
                    <a:bodyPr/>
                    <a:lstStyle/>
                    <a:p>
                      <a:r>
                        <a:rPr lang="en-US" dirty="0"/>
                        <a:t>Changed from 1 yr to 3yrs - TCJA</a:t>
                      </a:r>
                    </a:p>
                  </a:txBody>
                  <a:tcPr/>
                </a:tc>
                <a:extLst>
                  <a:ext uri="{0D108BD9-81ED-4DB2-BD59-A6C34878D82A}">
                    <a16:rowId xmlns:a16="http://schemas.microsoft.com/office/drawing/2014/main" val="3639293282"/>
                  </a:ext>
                </a:extLst>
              </a:tr>
              <a:tr h="370840">
                <a:tc>
                  <a:txBody>
                    <a:bodyPr/>
                    <a:lstStyle/>
                    <a:p>
                      <a:r>
                        <a:rPr lang="en-US" dirty="0"/>
                        <a:t>Retirement Account Changes</a:t>
                      </a:r>
                    </a:p>
                    <a:p>
                      <a:endParaRPr lang="en-US" dirty="0"/>
                    </a:p>
                  </a:txBody>
                  <a:tcPr/>
                </a:tc>
                <a:tc>
                  <a:txBody>
                    <a:bodyPr/>
                    <a:lstStyle/>
                    <a:p>
                      <a:r>
                        <a:rPr lang="en-US" dirty="0"/>
                        <a:t>Limits size of IRAs to $10M, accelerate RMDs on these accounts</a:t>
                      </a:r>
                    </a:p>
                  </a:txBody>
                  <a:tcPr/>
                </a:tc>
                <a:tc>
                  <a:txBody>
                    <a:bodyPr/>
                    <a:lstStyle/>
                    <a:p>
                      <a:r>
                        <a:rPr lang="en-US" dirty="0"/>
                        <a:t>Limits size of IRAs to $10M, requires extra RMDs for larger IRAs; elimination of back door Roth IRAs</a:t>
                      </a:r>
                    </a:p>
                  </a:txBody>
                  <a:tcPr/>
                </a:tc>
                <a:tc>
                  <a:txBody>
                    <a:bodyPr/>
                    <a:lstStyle/>
                    <a:p>
                      <a:r>
                        <a:rPr lang="en-US" dirty="0"/>
                        <a:t>New provisions, surprising possible new laws</a:t>
                      </a:r>
                    </a:p>
                  </a:txBody>
                  <a:tcPr/>
                </a:tc>
                <a:extLst>
                  <a:ext uri="{0D108BD9-81ED-4DB2-BD59-A6C34878D82A}">
                    <a16:rowId xmlns:a16="http://schemas.microsoft.com/office/drawing/2014/main" val="174173849"/>
                  </a:ext>
                </a:extLst>
              </a:tr>
              <a:tr h="370840">
                <a:tc>
                  <a:txBody>
                    <a:bodyPr/>
                    <a:lstStyle/>
                    <a:p>
                      <a:r>
                        <a:rPr lang="en-US" dirty="0"/>
                        <a:t>Corp tax rate</a:t>
                      </a:r>
                    </a:p>
                  </a:txBody>
                  <a:tcPr/>
                </a:tc>
                <a:tc>
                  <a:txBody>
                    <a:bodyPr/>
                    <a:lstStyle/>
                    <a:p>
                      <a:r>
                        <a:rPr lang="en-US" dirty="0"/>
                        <a:t>Impose 15% min tax for </a:t>
                      </a:r>
                      <a:r>
                        <a:rPr lang="en-US" dirty="0" err="1"/>
                        <a:t>corp</a:t>
                      </a:r>
                      <a:r>
                        <a:rPr lang="en-US" dirty="0"/>
                        <a:t>, profits &gt; $1B (2023); foreign changes</a:t>
                      </a:r>
                    </a:p>
                  </a:txBody>
                  <a:tcPr/>
                </a:tc>
                <a:tc>
                  <a:txBody>
                    <a:bodyPr/>
                    <a:lstStyle/>
                    <a:p>
                      <a:r>
                        <a:rPr lang="en-US" dirty="0"/>
                        <a:t>Increase from flat 21% to 26.5%  (add tiered levels)</a:t>
                      </a:r>
                    </a:p>
                  </a:txBody>
                  <a:tcPr/>
                </a:tc>
                <a:tc>
                  <a:txBody>
                    <a:bodyPr/>
                    <a:lstStyle/>
                    <a:p>
                      <a:r>
                        <a:rPr lang="en-US" dirty="0"/>
                        <a:t>Included increase in many proposals</a:t>
                      </a:r>
                    </a:p>
                  </a:txBody>
                  <a:tcPr/>
                </a:tc>
                <a:extLst>
                  <a:ext uri="{0D108BD9-81ED-4DB2-BD59-A6C34878D82A}">
                    <a16:rowId xmlns:a16="http://schemas.microsoft.com/office/drawing/2014/main" val="384775805"/>
                  </a:ext>
                </a:extLst>
              </a:tr>
              <a:tr h="370840">
                <a:tc>
                  <a:txBody>
                    <a:bodyPr/>
                    <a:lstStyle/>
                    <a:p>
                      <a:r>
                        <a:rPr lang="en-US" dirty="0"/>
                        <a:t>Estate, Gift and Generations Skipping Taxes</a:t>
                      </a:r>
                    </a:p>
                  </a:txBody>
                  <a:tcPr/>
                </a:tc>
                <a:tc>
                  <a:txBody>
                    <a:bodyPr/>
                    <a:lstStyle/>
                    <a:p>
                      <a:r>
                        <a:rPr lang="en-US" dirty="0"/>
                        <a:t>No Change to current law</a:t>
                      </a:r>
                    </a:p>
                    <a:p>
                      <a:r>
                        <a:rPr lang="en-US" dirty="0"/>
                        <a:t>No repeal of stepped-up basis/ capital gain;</a:t>
                      </a:r>
                    </a:p>
                    <a:p>
                      <a:r>
                        <a:rPr lang="en-US" dirty="0"/>
                        <a:t>No special restrictions on GRATs</a:t>
                      </a:r>
                    </a:p>
                  </a:txBody>
                  <a:tcPr/>
                </a:tc>
                <a:tc>
                  <a:txBody>
                    <a:bodyPr/>
                    <a:lstStyle/>
                    <a:p>
                      <a:r>
                        <a:rPr lang="en-US" dirty="0"/>
                        <a:t>Reduce exemption to $5M pre-TCJA amounts (indexed for inflation); sunset on Jan 1, 2026</a:t>
                      </a:r>
                    </a:p>
                  </a:txBody>
                  <a:tcPr/>
                </a:tc>
                <a:tc>
                  <a:txBody>
                    <a:bodyPr/>
                    <a:lstStyle/>
                    <a:p>
                      <a:r>
                        <a:rPr lang="en-US" dirty="0"/>
                        <a:t>Additional rules relating to grantor trusts and eliminating discounting</a:t>
                      </a:r>
                    </a:p>
                  </a:txBody>
                  <a:tcPr/>
                </a:tc>
                <a:extLst>
                  <a:ext uri="{0D108BD9-81ED-4DB2-BD59-A6C34878D82A}">
                    <a16:rowId xmlns:a16="http://schemas.microsoft.com/office/drawing/2014/main" val="785057978"/>
                  </a:ext>
                </a:extLst>
              </a:tr>
            </a:tbl>
          </a:graphicData>
        </a:graphic>
      </p:graphicFrame>
    </p:spTree>
    <p:extLst>
      <p:ext uri="{BB962C8B-B14F-4D97-AF65-F5344CB8AC3E}">
        <p14:creationId xmlns:p14="http://schemas.microsoft.com/office/powerpoint/2010/main" val="124935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2" y="182071"/>
            <a:ext cx="8183953" cy="1714660"/>
          </a:xfrm>
        </p:spPr>
        <p:txBody>
          <a:bodyPr>
            <a:normAutofit fontScale="90000"/>
          </a:bodyPr>
          <a:lstStyle/>
          <a:p>
            <a:r>
              <a:rPr lang="en-US" dirty="0">
                <a:solidFill>
                  <a:srgbClr val="0070C0"/>
                </a:solidFill>
              </a:rPr>
              <a:t>Latest Tax Policy – Build Back Better Plan </a:t>
            </a:r>
            <a:br>
              <a:rPr lang="en-US" dirty="0">
                <a:solidFill>
                  <a:srgbClr val="0070C0"/>
                </a:solidFill>
              </a:rPr>
            </a:br>
            <a:br>
              <a:rPr lang="en-US" dirty="0">
                <a:solidFill>
                  <a:srgbClr val="0070C0"/>
                </a:solidFill>
              </a:rPr>
            </a:br>
            <a:r>
              <a:rPr lang="en-US" sz="2700" dirty="0">
                <a:solidFill>
                  <a:srgbClr val="0070C0"/>
                </a:solidFill>
              </a:rPr>
              <a:t>House Rules Committee Print 117-18 – released Nov 3 and amended Nov 4</a:t>
            </a:r>
            <a:endParaRPr lang="en-US" sz="2700" dirty="0"/>
          </a:p>
        </p:txBody>
      </p:sp>
      <p:sp>
        <p:nvSpPr>
          <p:cNvPr id="5" name="Content Placeholder 4">
            <a:extLst>
              <a:ext uri="{FF2B5EF4-FFF2-40B4-BE49-F238E27FC236}">
                <a16:creationId xmlns:a16="http://schemas.microsoft.com/office/drawing/2014/main" id="{FD4CF45A-F22A-4EF7-BD67-68C367D4F9D2}"/>
              </a:ext>
            </a:extLst>
          </p:cNvPr>
          <p:cNvSpPr>
            <a:spLocks noGrp="1"/>
          </p:cNvSpPr>
          <p:nvPr>
            <p:ph idx="1"/>
          </p:nvPr>
        </p:nvSpPr>
        <p:spPr>
          <a:xfrm>
            <a:off x="1184782" y="2122457"/>
            <a:ext cx="8596668" cy="3880773"/>
          </a:xfrm>
        </p:spPr>
        <p:txBody>
          <a:bodyPr>
            <a:normAutofit lnSpcReduction="10000"/>
          </a:bodyPr>
          <a:lstStyle/>
          <a:p>
            <a:r>
              <a:rPr lang="en-US" sz="2400" dirty="0"/>
              <a:t>Raise the cap on state and local tax (SALT) deduction from $10,000 to $80,000; extend the cap through 2030; the cap would also apply to the 2021 tax year</a:t>
            </a:r>
          </a:p>
          <a:p>
            <a:r>
              <a:rPr lang="en-US" sz="2400" dirty="0"/>
              <a:t>Create a 1% excise tax on the value of stock repurchases</a:t>
            </a:r>
          </a:p>
          <a:p>
            <a:r>
              <a:rPr lang="en-US" sz="2400" dirty="0"/>
              <a:t>Extend the American Rescue Plan Act  - Child Tax Credit expansion through 2022, make the CTC fully refundable on a permanent basis</a:t>
            </a:r>
          </a:p>
          <a:p>
            <a:r>
              <a:rPr lang="en-US" sz="2400" dirty="0"/>
              <a:t>Extend the American Rescue Plan Act temporary expansion of the Earned Income Tax Credit eligibility and amount through 2022</a:t>
            </a:r>
          </a:p>
        </p:txBody>
      </p:sp>
    </p:spTree>
    <p:extLst>
      <p:ext uri="{BB962C8B-B14F-4D97-AF65-F5344CB8AC3E}">
        <p14:creationId xmlns:p14="http://schemas.microsoft.com/office/powerpoint/2010/main" val="1786986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Estate Tax</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309388" y="1488962"/>
            <a:ext cx="10306878" cy="4422243"/>
          </a:xfrm>
        </p:spPr>
        <p:txBody>
          <a:bodyPr>
            <a:normAutofit/>
          </a:bodyPr>
          <a:lstStyle/>
          <a:p>
            <a:r>
              <a:rPr lang="en-US" sz="3600" dirty="0"/>
              <a:t>Increased exemption only though 2025</a:t>
            </a:r>
          </a:p>
          <a:p>
            <a:r>
              <a:rPr lang="en-US" sz="3600" dirty="0"/>
              <a:t>Biden term 2020 to 2024</a:t>
            </a:r>
          </a:p>
          <a:p>
            <a:r>
              <a:rPr lang="en-US" sz="3600" dirty="0"/>
              <a:t>Rate might decrease below 2012 amounts</a:t>
            </a:r>
          </a:p>
          <a:p>
            <a:r>
              <a:rPr lang="en-US" sz="3600" dirty="0"/>
              <a:t>Planning to use the large exemption </a:t>
            </a:r>
            <a:r>
              <a:rPr lang="en-US" sz="3600" b="1" i="1" u="sng" dirty="0"/>
              <a:t>now</a:t>
            </a:r>
            <a:r>
              <a:rPr lang="en-US" sz="3600" dirty="0"/>
              <a:t> – </a:t>
            </a:r>
            <a:r>
              <a:rPr lang="en-US" sz="3600" b="1" i="1" u="sng" dirty="0"/>
              <a:t>while you can</a:t>
            </a:r>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F28A021B-515D-7C9D-FF01-511856FC06A7}"/>
                  </a:ext>
                </a:extLst>
              </p:cNvPr>
              <p:cNvGraphicFramePr>
                <a:graphicFrameLocks noChangeAspect="1"/>
              </p:cNvGraphicFramePr>
              <p:nvPr>
                <p:extLst>
                  <p:ext uri="{D42A27DB-BD31-4B8C-83A1-F6EECF244321}">
                    <p14:modId xmlns:p14="http://schemas.microsoft.com/office/powerpoint/2010/main" val="2191931207"/>
                  </p:ext>
                </p:extLst>
              </p:nvPr>
            </p:nvGraphicFramePr>
            <p:xfrm>
              <a:off x="7845672" y="457200"/>
              <a:ext cx="3048000" cy="1714500"/>
            </p:xfrm>
            <a:graphic>
              <a:graphicData uri="http://schemas.microsoft.com/office/powerpoint/2016/slidezoom">
                <pslz:sldZm>
                  <pslz:sldZmObj sldId="337" cId="548178911">
                    <pslz:zmPr id="{4C0FC089-159E-4194-894A-F30CEF7A671D}"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Slide Zoom 4">
                <a:hlinkClick r:id="rId3" action="ppaction://hlinksldjump"/>
                <a:extLst>
                  <a:ext uri="{FF2B5EF4-FFF2-40B4-BE49-F238E27FC236}">
                    <a16:creationId xmlns:a16="http://schemas.microsoft.com/office/drawing/2014/main" id="{F28A021B-515D-7C9D-FF01-511856FC06A7}"/>
                  </a:ext>
                </a:extLst>
              </p:cNvPr>
              <p:cNvPicPr>
                <a:picLocks noGrp="1" noRot="1" noChangeAspect="1" noMove="1" noResize="1" noEditPoints="1" noAdjustHandles="1" noChangeArrowheads="1" noChangeShapeType="1"/>
              </p:cNvPicPr>
              <p:nvPr/>
            </p:nvPicPr>
            <p:blipFill>
              <a:blip r:embed="rId4"/>
              <a:stretch>
                <a:fillRect/>
              </a:stretch>
            </p:blipFill>
            <p:spPr>
              <a:xfrm>
                <a:off x="7845672" y="45720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548178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Estate and Gift Tax</a:t>
            </a:r>
            <a:br>
              <a:rPr lang="en-US" dirty="0">
                <a:solidFill>
                  <a:srgbClr val="0070C0"/>
                </a:solidFill>
              </a:rPr>
            </a:br>
            <a:r>
              <a:rPr lang="en-US" dirty="0">
                <a:solidFill>
                  <a:srgbClr val="0070C0"/>
                </a:solidFill>
              </a:rPr>
              <a:t>“Use it or Lose it”</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216623" y="2039808"/>
            <a:ext cx="8802020" cy="4422243"/>
          </a:xfrm>
        </p:spPr>
        <p:txBody>
          <a:bodyPr>
            <a:normAutofit fontScale="92500" lnSpcReduction="10000"/>
          </a:bodyPr>
          <a:lstStyle/>
          <a:p>
            <a:r>
              <a:rPr lang="en-US" sz="3600" dirty="0"/>
              <a:t>Final Regs – NO clawback – if the exemption is used and the exemption decreases</a:t>
            </a:r>
          </a:p>
          <a:p>
            <a:r>
              <a:rPr lang="en-US" sz="3600" dirty="0"/>
              <a:t>Completed Gifts</a:t>
            </a:r>
          </a:p>
          <a:p>
            <a:r>
              <a:rPr lang="en-US" sz="3600" dirty="0"/>
              <a:t>OLD exemption - $5,790,000 – this amount is used first</a:t>
            </a:r>
          </a:p>
          <a:p>
            <a:r>
              <a:rPr lang="en-US" sz="3600" dirty="0"/>
              <a:t>2018 Exemption increase - $5,790,000 – LOST if not used before the law changes</a:t>
            </a:r>
          </a:p>
          <a:p>
            <a:pPr marL="0" indent="0">
              <a:buNone/>
            </a:pPr>
            <a:r>
              <a:rPr lang="en-US" sz="3600" dirty="0"/>
              <a:t>	</a:t>
            </a:r>
            <a:r>
              <a:rPr lang="en-US" sz="3600" i="1" dirty="0"/>
              <a:t>$2.3 M Benefit</a:t>
            </a:r>
          </a:p>
        </p:txBody>
      </p:sp>
    </p:spTree>
    <p:extLst>
      <p:ext uri="{BB962C8B-B14F-4D97-AF65-F5344CB8AC3E}">
        <p14:creationId xmlns:p14="http://schemas.microsoft.com/office/powerpoint/2010/main" val="1270542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Estate and Gift Tax</a:t>
            </a:r>
            <a:br>
              <a:rPr lang="en-US" dirty="0">
                <a:solidFill>
                  <a:srgbClr val="0070C0"/>
                </a:solidFill>
              </a:rPr>
            </a:br>
            <a:r>
              <a:rPr lang="en-US" dirty="0">
                <a:solidFill>
                  <a:srgbClr val="0070C0"/>
                </a:solidFill>
              </a:rPr>
              <a:t>“Use it or Lose it”</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216623" y="2039808"/>
            <a:ext cx="8802020" cy="4422243"/>
          </a:xfrm>
        </p:spPr>
        <p:txBody>
          <a:bodyPr>
            <a:normAutofit fontScale="92500"/>
          </a:bodyPr>
          <a:lstStyle/>
          <a:p>
            <a:r>
              <a:rPr lang="en-US" sz="3600" dirty="0"/>
              <a:t>Proposed Treasury Regulations – April 27, 2022</a:t>
            </a:r>
          </a:p>
          <a:p>
            <a:r>
              <a:rPr lang="en-US" sz="3600" dirty="0"/>
              <a:t>Special Rules regarding a difference in the basic exclusion amount</a:t>
            </a:r>
          </a:p>
          <a:p>
            <a:r>
              <a:rPr lang="en-US" sz="3600" dirty="0"/>
              <a:t>Transfers where the donor continue to have title, possession, other retained rights in the transferred property will be treated as still owned by the donor upon death.</a:t>
            </a:r>
            <a:endParaRPr lang="en-US" sz="3600" i="1" dirty="0"/>
          </a:p>
        </p:txBody>
      </p:sp>
    </p:spTree>
    <p:extLst>
      <p:ext uri="{BB962C8B-B14F-4D97-AF65-F5344CB8AC3E}">
        <p14:creationId xmlns:p14="http://schemas.microsoft.com/office/powerpoint/2010/main" val="1236376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Estate and Gift Tax</a:t>
            </a:r>
            <a:br>
              <a:rPr lang="en-US" dirty="0">
                <a:solidFill>
                  <a:srgbClr val="0070C0"/>
                </a:solidFill>
              </a:rPr>
            </a:br>
            <a:r>
              <a:rPr lang="en-US" dirty="0">
                <a:solidFill>
                  <a:srgbClr val="0070C0"/>
                </a:solidFill>
              </a:rPr>
              <a:t>“Use it or Lose it”</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216623" y="2039808"/>
            <a:ext cx="9093568" cy="4422243"/>
          </a:xfrm>
        </p:spPr>
        <p:txBody>
          <a:bodyPr>
            <a:normAutofit fontScale="70000" lnSpcReduction="20000"/>
          </a:bodyPr>
          <a:lstStyle/>
          <a:p>
            <a:r>
              <a:rPr lang="en-US" sz="3600" b="0" i="0" dirty="0">
                <a:solidFill>
                  <a:srgbClr val="333333"/>
                </a:solidFill>
                <a:effectLst/>
                <a:latin typeface="Georgia" panose="02040502050405020303" pitchFamily="18" charset="0"/>
              </a:rPr>
              <a:t>The Proposed Regulations further provide that the Special Rule will still apply to allow the exemption amount that was higher when a gift was made to apply in two types of situations where the assets gifted are includible in the donor’s gross estate:</a:t>
            </a:r>
          </a:p>
          <a:p>
            <a:r>
              <a:rPr lang="en-US" sz="3600" b="0" i="0" dirty="0">
                <a:solidFill>
                  <a:srgbClr val="333333"/>
                </a:solidFill>
                <a:effectLst/>
                <a:latin typeface="Georgia" panose="02040502050405020303" pitchFamily="18" charset="0"/>
              </a:rPr>
              <a:t>(1) transfers where the value of the taxable portion of the transfer did not exceed five percent of the total transfer, and</a:t>
            </a:r>
          </a:p>
          <a:p>
            <a:r>
              <a:rPr lang="en-US" sz="3600" b="0" i="0" dirty="0">
                <a:solidFill>
                  <a:srgbClr val="333333"/>
                </a:solidFill>
                <a:effectLst/>
                <a:latin typeface="Georgia" panose="02040502050405020303" pitchFamily="18" charset="0"/>
              </a:rPr>
              <a:t>(2) transfers where the retained interests were relinquished or terminated by the termination of a durational period described in the original instrument of transfer by either (a) the death of any person, or (b) the passage of time.</a:t>
            </a:r>
            <a:endParaRPr lang="en-US" sz="3600" i="1" dirty="0"/>
          </a:p>
        </p:txBody>
      </p:sp>
    </p:spTree>
    <p:extLst>
      <p:ext uri="{BB962C8B-B14F-4D97-AF65-F5344CB8AC3E}">
        <p14:creationId xmlns:p14="http://schemas.microsoft.com/office/powerpoint/2010/main" val="3201818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Estate and Gift Tax</a:t>
            </a:r>
            <a:br>
              <a:rPr lang="en-US" dirty="0">
                <a:solidFill>
                  <a:srgbClr val="0070C0"/>
                </a:solidFill>
              </a:rPr>
            </a:br>
            <a:r>
              <a:rPr lang="en-US" dirty="0">
                <a:solidFill>
                  <a:srgbClr val="0070C0"/>
                </a:solidFill>
              </a:rPr>
              <a:t>“Use it or Lose it”</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216623" y="1716750"/>
            <a:ext cx="9093568" cy="4988850"/>
          </a:xfrm>
        </p:spPr>
        <p:txBody>
          <a:bodyPr>
            <a:normAutofit fontScale="40000" lnSpcReduction="20000"/>
          </a:bodyPr>
          <a:lstStyle/>
          <a:p>
            <a:pPr algn="l"/>
            <a:r>
              <a:rPr lang="en-US" sz="4000" b="0" i="0" dirty="0">
                <a:solidFill>
                  <a:srgbClr val="333333"/>
                </a:solidFill>
                <a:effectLst/>
                <a:latin typeface="Georgia" panose="02040502050405020303" pitchFamily="18" charset="0"/>
              </a:rPr>
              <a:t>Example: Note or Other Obligation of Taxpayer Given as a Gift.</a:t>
            </a:r>
          </a:p>
          <a:p>
            <a:pPr algn="l"/>
            <a:r>
              <a:rPr lang="en-US" sz="4000" b="0" i="0" dirty="0">
                <a:solidFill>
                  <a:srgbClr val="333333"/>
                </a:solidFill>
                <a:effectLst/>
                <a:latin typeface="Georgia" panose="02040502050405020303" pitchFamily="18" charset="0"/>
              </a:rPr>
              <a:t>Assume that a taxpayer with a net worth of $12,000,000 gives an $11,000,000 note to his or her children and files a gift tax return showing use of $11,000,000 of his or her $12,060,000 estate tax exemption. The promissory note is to be satisfied with assets of the taxpayer’s gross estate.</a:t>
            </a:r>
          </a:p>
          <a:p>
            <a:pPr algn="l"/>
            <a:r>
              <a:rPr lang="en-US" sz="4000" b="0" i="0" dirty="0">
                <a:solidFill>
                  <a:srgbClr val="333333"/>
                </a:solidFill>
                <a:effectLst/>
                <a:latin typeface="Georgia" panose="02040502050405020303" pitchFamily="18" charset="0"/>
              </a:rPr>
              <a:t>Assume that the exemption goes up to $13,000,000 through 2025, and then is cut to $6,500,000 on January 1, 2026.</a:t>
            </a:r>
          </a:p>
          <a:p>
            <a:pPr algn="l"/>
            <a:r>
              <a:rPr lang="en-US" sz="4000" b="0" i="0" dirty="0">
                <a:solidFill>
                  <a:srgbClr val="333333"/>
                </a:solidFill>
                <a:effectLst/>
                <a:latin typeface="Georgia" panose="02040502050405020303" pitchFamily="18" charset="0"/>
              </a:rPr>
              <a:t>The taxpayer dies on January 1, 2027.</a:t>
            </a:r>
          </a:p>
          <a:p>
            <a:pPr algn="l"/>
            <a:r>
              <a:rPr lang="en-US" sz="4000" b="0" i="0" dirty="0">
                <a:solidFill>
                  <a:srgbClr val="333333"/>
                </a:solidFill>
                <a:effectLst/>
                <a:latin typeface="Georgia" panose="02040502050405020303" pitchFamily="18" charset="0"/>
              </a:rPr>
              <a:t>The taxpayer may at that time have a net worth of $1,000,000, but he or she still has $12,000,000 of assets and has not made any payment on the $11,000,000 promissory note, and therefore the $11,000,000 note is includible in the taxpayer’s gross estate.</a:t>
            </a:r>
          </a:p>
          <a:p>
            <a:pPr algn="l"/>
            <a:r>
              <a:rPr lang="en-US" sz="4000" b="0" i="0" dirty="0">
                <a:solidFill>
                  <a:srgbClr val="333333"/>
                </a:solidFill>
                <a:effectLst/>
                <a:latin typeface="Georgia" panose="02040502050405020303" pitchFamily="18" charset="0"/>
              </a:rPr>
              <a:t>The limitation to the Special Rule applies and the taxpayer can only receive the benefit of the smaller exclusion amount that is applicable on the date of death, which is $6,500,000, and therefore would pay estate tax on $5,500,000 of assets ($12,000,000 - $6,500,000 = $5,500,000).</a:t>
            </a:r>
          </a:p>
          <a:p>
            <a:pPr algn="l"/>
            <a:r>
              <a:rPr lang="en-US" sz="4000" b="0" i="0" dirty="0">
                <a:solidFill>
                  <a:srgbClr val="333333"/>
                </a:solidFill>
                <a:effectLst/>
                <a:latin typeface="Georgia" panose="02040502050405020303" pitchFamily="18" charset="0"/>
              </a:rPr>
              <a:t>This limitation on the Special Rule would also apply if the taxpayer, or a third party empowered to act on the taxpayer’s behalf, paid the note within 18 months of the taxpayer’s death.</a:t>
            </a:r>
          </a:p>
          <a:p>
            <a:r>
              <a:rPr lang="en-US" sz="4000" b="0" i="0" dirty="0">
                <a:solidFill>
                  <a:srgbClr val="333333"/>
                </a:solidFill>
                <a:effectLst/>
                <a:latin typeface="Georgia" panose="02040502050405020303" pitchFamily="18" charset="0"/>
              </a:rPr>
              <a:t>In order to use the increased exclusion amount, payment must actually occur on the note, and such payment must occur 18 months prior to the taxpayer’s death.</a:t>
            </a:r>
            <a:br>
              <a:rPr lang="en-US" sz="3600" dirty="0"/>
            </a:br>
            <a:endParaRPr lang="en-US" sz="3600" i="1" dirty="0"/>
          </a:p>
        </p:txBody>
      </p:sp>
    </p:spTree>
    <p:extLst>
      <p:ext uri="{BB962C8B-B14F-4D97-AF65-F5344CB8AC3E}">
        <p14:creationId xmlns:p14="http://schemas.microsoft.com/office/powerpoint/2010/main" val="2422771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Estate and Gift Tax</a:t>
            </a:r>
            <a:br>
              <a:rPr lang="en-US" dirty="0">
                <a:solidFill>
                  <a:srgbClr val="0070C0"/>
                </a:solidFill>
              </a:rPr>
            </a:br>
            <a:r>
              <a:rPr lang="en-US" dirty="0">
                <a:solidFill>
                  <a:srgbClr val="0070C0"/>
                </a:solidFill>
              </a:rPr>
              <a:t>“Use it or Lose it”</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216623" y="1716750"/>
            <a:ext cx="9491134" cy="4988850"/>
          </a:xfrm>
        </p:spPr>
        <p:txBody>
          <a:bodyPr>
            <a:normAutofit fontScale="47500" lnSpcReduction="20000"/>
          </a:bodyPr>
          <a:lstStyle/>
          <a:p>
            <a:pPr algn="l"/>
            <a:r>
              <a:rPr lang="en-US" sz="4000" b="0" i="0" dirty="0">
                <a:solidFill>
                  <a:srgbClr val="333333"/>
                </a:solidFill>
                <a:effectLst/>
                <a:latin typeface="Georgia" panose="02040502050405020303" pitchFamily="18" charset="0"/>
              </a:rPr>
              <a:t>Example: When the Grantor of Grantor Retained Annuity Trust (GRAT) Dies Before the End of the GRAT Term.</a:t>
            </a:r>
          </a:p>
          <a:p>
            <a:pPr algn="l"/>
            <a:r>
              <a:rPr lang="en-US" sz="4000" b="0" i="0" dirty="0">
                <a:solidFill>
                  <a:srgbClr val="333333"/>
                </a:solidFill>
                <a:effectLst/>
                <a:latin typeface="Georgia" panose="02040502050405020303" pitchFamily="18" charset="0"/>
              </a:rPr>
              <a:t>The Internal Revenue Code explicitly permits the use of GRATs, whereby assets or ownership interests in investment or business entities can be placed under a trust that pays the Grantor a certain percentage of the day one value of the trust assets each year for a term of years.</a:t>
            </a:r>
          </a:p>
          <a:p>
            <a:pPr algn="l"/>
            <a:r>
              <a:rPr lang="en-US" sz="4000" b="0" i="0" dirty="0">
                <a:solidFill>
                  <a:srgbClr val="333333"/>
                </a:solidFill>
                <a:effectLst/>
                <a:latin typeface="Georgia" panose="02040502050405020303" pitchFamily="18" charset="0"/>
              </a:rPr>
              <a:t>What remains in the trust after the term of years is not subject to federal estate tax.</a:t>
            </a:r>
          </a:p>
          <a:p>
            <a:pPr algn="l"/>
            <a:r>
              <a:rPr lang="en-US" sz="4000" b="0" i="0" dirty="0">
                <a:solidFill>
                  <a:srgbClr val="333333"/>
                </a:solidFill>
                <a:effectLst/>
                <a:latin typeface="Georgia" panose="02040502050405020303" pitchFamily="18" charset="0"/>
              </a:rPr>
              <a:t>An example would be that a Grantor would place $2,000,000 of assets into a GRAT that would pay the Grantor 21.34% of the day one value of the trust assets ($426,800) each year for five years.</a:t>
            </a:r>
          </a:p>
          <a:p>
            <a:pPr algn="l"/>
            <a:r>
              <a:rPr lang="en-US" sz="4000" b="0" i="0" dirty="0">
                <a:solidFill>
                  <a:srgbClr val="333333"/>
                </a:solidFill>
                <a:effectLst/>
                <a:latin typeface="Georgia" panose="02040502050405020303" pitchFamily="18" charset="0"/>
              </a:rPr>
              <a:t>Under this scenario, the Grantor will be not be considered to have made a gift to establish the GRAT (also known as a “</a:t>
            </a:r>
            <a:r>
              <a:rPr lang="en-US" sz="4000" b="0" i="0" dirty="0" err="1">
                <a:solidFill>
                  <a:srgbClr val="333333"/>
                </a:solidFill>
                <a:effectLst/>
                <a:latin typeface="Georgia" panose="02040502050405020303" pitchFamily="18" charset="0"/>
              </a:rPr>
              <a:t>Zero’d</a:t>
            </a:r>
            <a:r>
              <a:rPr lang="en-US" sz="4000" b="0" i="0" dirty="0">
                <a:solidFill>
                  <a:srgbClr val="333333"/>
                </a:solidFill>
                <a:effectLst/>
                <a:latin typeface="Georgia" panose="02040502050405020303" pitchFamily="18" charset="0"/>
              </a:rPr>
              <a:t> out GRAT), and any assets held under the GRAT after the fifth year and satisfaction of the annuity payments would not be subject to federal estate tax on the death of the Grantor.</a:t>
            </a:r>
          </a:p>
          <a:p>
            <a:r>
              <a:rPr lang="en-US" sz="3600" b="0" i="0" dirty="0">
                <a:solidFill>
                  <a:srgbClr val="333333"/>
                </a:solidFill>
                <a:effectLst/>
                <a:latin typeface="Georgia" panose="02040502050405020303" pitchFamily="18" charset="0"/>
              </a:rPr>
              <a:t>The new Proposed Regulations confirm that the applicable exclusion amount as of the date of the Grantor’s death would apply and not the increased exclusion amount that was available at the time of the transfer to the GRAT.</a:t>
            </a:r>
            <a:br>
              <a:rPr lang="en-US" sz="3600" dirty="0"/>
            </a:br>
            <a:endParaRPr lang="en-US" sz="3600" i="1" dirty="0"/>
          </a:p>
        </p:txBody>
      </p:sp>
    </p:spTree>
    <p:extLst>
      <p:ext uri="{BB962C8B-B14F-4D97-AF65-F5344CB8AC3E}">
        <p14:creationId xmlns:p14="http://schemas.microsoft.com/office/powerpoint/2010/main" val="36112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SECURE Act</a:t>
            </a:r>
            <a:br>
              <a:rPr lang="en-US" dirty="0">
                <a:solidFill>
                  <a:srgbClr val="0070C0"/>
                </a:solidFill>
              </a:rPr>
            </a:br>
            <a:endParaRPr lang="en-US" dirty="0">
              <a:solidFill>
                <a:srgbClr val="0070C0"/>
              </a:solidFill>
            </a:endParaRP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10306878" cy="4422243"/>
          </a:xfrm>
        </p:spPr>
        <p:txBody>
          <a:bodyPr>
            <a:normAutofit fontScale="92500" lnSpcReduction="20000"/>
          </a:bodyPr>
          <a:lstStyle/>
          <a:p>
            <a:r>
              <a:rPr lang="en-US" sz="3600" dirty="0"/>
              <a:t>Increase retirement age to 72 from 70.5 on RMDs</a:t>
            </a:r>
          </a:p>
          <a:p>
            <a:r>
              <a:rPr lang="en-US" sz="3600" dirty="0"/>
              <a:t>Elimination of the Stretch IRAs</a:t>
            </a:r>
          </a:p>
          <a:p>
            <a:r>
              <a:rPr lang="en-US" sz="3600" dirty="0"/>
              <a:t>For non-spousal inherited IRAs – must be distributed within 10 years, exceptions do apply, if beneficiary is a minor child</a:t>
            </a:r>
          </a:p>
          <a:p>
            <a:r>
              <a:rPr lang="en-US" sz="3600" dirty="0"/>
              <a:t>Credits for setting up new retirement plans</a:t>
            </a:r>
          </a:p>
          <a:p>
            <a:r>
              <a:rPr lang="en-US" sz="3600" dirty="0"/>
              <a:t>Dates for adopting new retirement plans in place can be completed after the end of the year, before the return is filed</a:t>
            </a:r>
          </a:p>
        </p:txBody>
      </p:sp>
    </p:spTree>
    <p:extLst>
      <p:ext uri="{BB962C8B-B14F-4D97-AF65-F5344CB8AC3E}">
        <p14:creationId xmlns:p14="http://schemas.microsoft.com/office/powerpoint/2010/main" val="3860511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4" y="395949"/>
            <a:ext cx="8596668" cy="770242"/>
          </a:xfrm>
        </p:spPr>
        <p:txBody>
          <a:bodyPr/>
          <a:lstStyle/>
          <a:p>
            <a:r>
              <a:rPr lang="en-US" dirty="0">
                <a:solidFill>
                  <a:srgbClr val="0070C0"/>
                </a:solidFill>
              </a:rPr>
              <a:t>Estate Tax Planning</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97353" y="1166191"/>
            <a:ext cx="8802020" cy="5045095"/>
          </a:xfrm>
        </p:spPr>
        <p:txBody>
          <a:bodyPr>
            <a:normAutofit fontScale="77500" lnSpcReduction="20000"/>
          </a:bodyPr>
          <a:lstStyle/>
          <a:p>
            <a:r>
              <a:rPr lang="en-US" sz="3200" dirty="0"/>
              <a:t>Suppressed assets values if business is down in 2020-21 due to the impact of Covid </a:t>
            </a:r>
          </a:p>
          <a:p>
            <a:r>
              <a:rPr lang="en-US" sz="3200" dirty="0"/>
              <a:t>Valuation discounts</a:t>
            </a:r>
          </a:p>
          <a:p>
            <a:r>
              <a:rPr lang="en-US" sz="3200" dirty="0"/>
              <a:t>Donating Capital Gain Property</a:t>
            </a:r>
          </a:p>
          <a:p>
            <a:r>
              <a:rPr lang="en-US" sz="3200" dirty="0"/>
              <a:t>Loss Harvesting</a:t>
            </a:r>
          </a:p>
          <a:p>
            <a:r>
              <a:rPr lang="en-US" sz="3200" dirty="0"/>
              <a:t>Planning for No Step-Up in Basis</a:t>
            </a:r>
          </a:p>
          <a:p>
            <a:r>
              <a:rPr lang="en-US" sz="3200" dirty="0"/>
              <a:t>**Increase in interest rates –  might give hesitation for certain transactions that we have been taking advantage in the past with the low interest rates for purposes of family loans, note sales, GRATs (June expected rates 3.6% - GRATs and 3.177% LT APR)</a:t>
            </a:r>
          </a:p>
          <a:p>
            <a:pPr marL="0" indent="0">
              <a:buNone/>
            </a:pPr>
            <a:endParaRPr lang="en-US" sz="3200" dirty="0"/>
          </a:p>
          <a:p>
            <a:r>
              <a:rPr lang="en-US" sz="3200" dirty="0"/>
              <a:t>Best planning done as a TEAM!</a:t>
            </a:r>
          </a:p>
        </p:txBody>
      </p:sp>
    </p:spTree>
    <p:extLst>
      <p:ext uri="{BB962C8B-B14F-4D97-AF65-F5344CB8AC3E}">
        <p14:creationId xmlns:p14="http://schemas.microsoft.com/office/powerpoint/2010/main" val="700849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4" y="395949"/>
            <a:ext cx="8596668" cy="770242"/>
          </a:xfrm>
        </p:spPr>
        <p:txBody>
          <a:bodyPr>
            <a:normAutofit fontScale="90000"/>
          </a:bodyPr>
          <a:lstStyle/>
          <a:p>
            <a:r>
              <a:rPr lang="en-US" dirty="0">
                <a:solidFill>
                  <a:srgbClr val="0070C0"/>
                </a:solidFill>
              </a:rPr>
              <a:t>Build Back Better Plan – Estate Tax Provisions</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97353" y="1166191"/>
            <a:ext cx="8802020" cy="5045095"/>
          </a:xfrm>
        </p:spPr>
        <p:txBody>
          <a:bodyPr>
            <a:normAutofit fontScale="85000" lnSpcReduction="20000"/>
          </a:bodyPr>
          <a:lstStyle/>
          <a:p>
            <a:r>
              <a:rPr lang="en-US" sz="3200" dirty="0"/>
              <a:t>Elimination of valuation discounts for interests in entities holding non-business assets – passive assets like marketable securities – like family limited partnerships (FLP)</a:t>
            </a:r>
          </a:p>
          <a:p>
            <a:r>
              <a:rPr lang="en-US" sz="3200" dirty="0"/>
              <a:t>Grantor trusts includible in the Estate (grandfathering trusts before date of enactment)</a:t>
            </a:r>
          </a:p>
          <a:p>
            <a:r>
              <a:rPr lang="en-US" sz="3200" dirty="0"/>
              <a:t>Gifts made to a pre-existing grantor trust subsequent to date of enactment, this gift would result in portion of the trust includable in grantor’s taxable estate</a:t>
            </a:r>
          </a:p>
          <a:p>
            <a:r>
              <a:rPr lang="en-US" sz="3200" dirty="0"/>
              <a:t>Sales between grantor and grantor trust treated as a realized income tax event</a:t>
            </a:r>
          </a:p>
          <a:p>
            <a:r>
              <a:rPr lang="en-US" sz="3200" dirty="0"/>
              <a:t>Issue for ILITs – funding of premiums</a:t>
            </a:r>
          </a:p>
        </p:txBody>
      </p:sp>
    </p:spTree>
    <p:extLst>
      <p:ext uri="{BB962C8B-B14F-4D97-AF65-F5344CB8AC3E}">
        <p14:creationId xmlns:p14="http://schemas.microsoft.com/office/powerpoint/2010/main" val="3998712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4" y="395949"/>
            <a:ext cx="8596668" cy="770242"/>
          </a:xfrm>
        </p:spPr>
        <p:txBody>
          <a:bodyPr/>
          <a:lstStyle/>
          <a:p>
            <a:r>
              <a:rPr lang="en-US" dirty="0">
                <a:solidFill>
                  <a:srgbClr val="0070C0"/>
                </a:solidFill>
              </a:rPr>
              <a:t>Estate Tax Planning</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97353" y="1166191"/>
            <a:ext cx="8802020" cy="5045095"/>
          </a:xfrm>
        </p:spPr>
        <p:txBody>
          <a:bodyPr>
            <a:normAutofit fontScale="77500" lnSpcReduction="20000"/>
          </a:bodyPr>
          <a:lstStyle/>
          <a:p>
            <a:r>
              <a:rPr lang="en-US" sz="3200" dirty="0"/>
              <a:t>If taxable estate is jointly greater than $20 Million, consider using the excess exemption that will sunset, by creating a SLAT</a:t>
            </a:r>
          </a:p>
          <a:p>
            <a:r>
              <a:rPr lang="en-US" sz="3200" dirty="0"/>
              <a:t>Establish and fund an irrevocable grantor trust now</a:t>
            </a:r>
          </a:p>
          <a:p>
            <a:r>
              <a:rPr lang="en-US" sz="3200" dirty="0"/>
              <a:t>Complete gifts in 2021 where you can still use discounts in the member interests of FLP or similar property</a:t>
            </a:r>
          </a:p>
          <a:p>
            <a:r>
              <a:rPr lang="en-US" sz="3200" dirty="0"/>
              <a:t>Fund grantor retained annuity trusts (GRATs), and consider setting a longer term, especially with the higher interest rates, than is customary for those GRATs (greater mortality risk, would keep assets in a transfer tax-efficient structure for longer) Usually, GRATs are created for brief terms, often two or three years; Might want to consider cybercurrency for GRATs, no penalty if the asset losses value</a:t>
            </a:r>
          </a:p>
          <a:p>
            <a:endParaRPr lang="en-US" sz="3200" dirty="0"/>
          </a:p>
        </p:txBody>
      </p:sp>
    </p:spTree>
    <p:extLst>
      <p:ext uri="{BB962C8B-B14F-4D97-AF65-F5344CB8AC3E}">
        <p14:creationId xmlns:p14="http://schemas.microsoft.com/office/powerpoint/2010/main" val="3016438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4" y="395949"/>
            <a:ext cx="8596668" cy="770242"/>
          </a:xfrm>
        </p:spPr>
        <p:txBody>
          <a:bodyPr/>
          <a:lstStyle/>
          <a:p>
            <a:r>
              <a:rPr lang="en-US" dirty="0">
                <a:solidFill>
                  <a:srgbClr val="0070C0"/>
                </a:solidFill>
              </a:rPr>
              <a:t>Estate Tax Planning</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97353" y="1166191"/>
            <a:ext cx="8802020" cy="5045095"/>
          </a:xfrm>
        </p:spPr>
        <p:txBody>
          <a:bodyPr>
            <a:normAutofit fontScale="92500" lnSpcReduction="10000"/>
          </a:bodyPr>
          <a:lstStyle/>
          <a:p>
            <a:r>
              <a:rPr lang="en-US" sz="3200" dirty="0"/>
              <a:t>Dynasty Trusts – designed to provide assets free of transfer taxes to two or more generations below the grantor</a:t>
            </a:r>
          </a:p>
          <a:p>
            <a:r>
              <a:rPr lang="en-US" sz="3200" dirty="0"/>
              <a:t>Spousal Lifetime Access Trust (SLAT) – permits each spouse to transfer assets of the couple’s estate and allows the non-transferor spouse to be a lifetime beneficiary of the trust</a:t>
            </a:r>
          </a:p>
          <a:p>
            <a:r>
              <a:rPr lang="en-US" sz="3200" dirty="0"/>
              <a:t>Charitable intent? – Charitable Remainder Trusts</a:t>
            </a:r>
          </a:p>
          <a:p>
            <a:r>
              <a:rPr lang="en-US" sz="3200" dirty="0"/>
              <a:t>Use of Disclaimers – effectiveness for income tax purposes is uncertain/should work for transfer tax</a:t>
            </a:r>
          </a:p>
        </p:txBody>
      </p:sp>
    </p:spTree>
    <p:extLst>
      <p:ext uri="{BB962C8B-B14F-4D97-AF65-F5344CB8AC3E}">
        <p14:creationId xmlns:p14="http://schemas.microsoft.com/office/powerpoint/2010/main" val="124478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a:xfrm>
            <a:off x="880534" y="395949"/>
            <a:ext cx="9323640" cy="770242"/>
          </a:xfrm>
        </p:spPr>
        <p:txBody>
          <a:bodyPr>
            <a:normAutofit fontScale="90000"/>
          </a:bodyPr>
          <a:lstStyle/>
          <a:p>
            <a:r>
              <a:rPr lang="en-US" dirty="0">
                <a:solidFill>
                  <a:srgbClr val="0070C0"/>
                </a:solidFill>
              </a:rPr>
              <a:t>Estate Planning - Charitable Remainder Trusts</a:t>
            </a:r>
            <a:br>
              <a:rPr lang="en-US" dirty="0"/>
            </a:b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110604" y="1152939"/>
            <a:ext cx="9093570" cy="5526157"/>
          </a:xfrm>
        </p:spPr>
        <p:txBody>
          <a:bodyPr>
            <a:normAutofit lnSpcReduction="10000"/>
          </a:bodyPr>
          <a:lstStyle/>
          <a:p>
            <a:r>
              <a:rPr lang="en-US" sz="3200" dirty="0"/>
              <a:t>Transfer of highly appreciated assets to a trust</a:t>
            </a:r>
          </a:p>
          <a:p>
            <a:r>
              <a:rPr lang="en-US" sz="3200" dirty="0"/>
              <a:t>Annual payments (or more frequently) for life (or a term of years)</a:t>
            </a:r>
          </a:p>
          <a:p>
            <a:r>
              <a:rPr lang="en-US" sz="3200" dirty="0"/>
              <a:t>At the time of transfer – calculation is completed for the present value of the remainder interest for a tax deduction</a:t>
            </a:r>
          </a:p>
          <a:p>
            <a:r>
              <a:rPr lang="en-US" sz="3200" dirty="0"/>
              <a:t>At the donor’s death (or end of the term), charity receives the residual assets from trust</a:t>
            </a:r>
          </a:p>
          <a:p>
            <a:r>
              <a:rPr lang="en-US" sz="3200" dirty="0"/>
              <a:t>Charitable Remainder Annuity Trust (CRAT)</a:t>
            </a:r>
          </a:p>
          <a:p>
            <a:r>
              <a:rPr lang="en-US" sz="3200" dirty="0"/>
              <a:t>Charitable Remainder Unitrust (CRUT)</a:t>
            </a:r>
          </a:p>
          <a:p>
            <a:endParaRPr lang="en-US" sz="3200" dirty="0"/>
          </a:p>
          <a:p>
            <a:endParaRPr lang="en-US" sz="3200" dirty="0"/>
          </a:p>
        </p:txBody>
      </p:sp>
    </p:spTree>
    <p:extLst>
      <p:ext uri="{BB962C8B-B14F-4D97-AF65-F5344CB8AC3E}">
        <p14:creationId xmlns:p14="http://schemas.microsoft.com/office/powerpoint/2010/main" val="2354560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Income Tax Planning</a:t>
            </a:r>
            <a:endParaRPr lang="en-US" dirty="0"/>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646778" y="1404439"/>
            <a:ext cx="9252595" cy="5057612"/>
          </a:xfrm>
        </p:spPr>
        <p:txBody>
          <a:bodyPr>
            <a:normAutofit fontScale="62500" lnSpcReduction="20000"/>
          </a:bodyPr>
          <a:lstStyle/>
          <a:p>
            <a:r>
              <a:rPr lang="en-US" sz="3600" dirty="0"/>
              <a:t>Accelerate income into 2021—particularly if your income is above $5 million, as your total rate increase might be 5.6%(2.6% for ordinary bracket + 3% surtax). </a:t>
            </a:r>
          </a:p>
          <a:p>
            <a:r>
              <a:rPr lang="en-US" sz="3600" dirty="0"/>
              <a:t>Defer deductions including charitable deductions into 2022. A deduction’s economic value is higher when the taxpayer’s tax rate is higher. To be sure, deferring the deduction, or accelerating discretionary income, requires paying tax sooner on income, so taxpayers would have to weigh the economics of paying more tax now at a lower rate rather than recognizing more income in a future year at higher rates. If 2021 was an outsized income year for you or you are donating appreciated assets to charity, it could still make sense to donate in 2021 even if rates increase next year.</a:t>
            </a:r>
          </a:p>
          <a:p>
            <a:r>
              <a:rPr lang="en-US" sz="3600" dirty="0"/>
              <a:t>Watch changes in Itemized Deductions – possible items previously mentioned – SALT eliminate $10k cap and reinstate PEASE</a:t>
            </a:r>
          </a:p>
          <a:p>
            <a:endParaRPr lang="en-US" sz="3600" dirty="0"/>
          </a:p>
          <a:p>
            <a:endParaRPr lang="en-US" sz="3600" dirty="0"/>
          </a:p>
        </p:txBody>
      </p:sp>
    </p:spTree>
    <p:extLst>
      <p:ext uri="{BB962C8B-B14F-4D97-AF65-F5344CB8AC3E}">
        <p14:creationId xmlns:p14="http://schemas.microsoft.com/office/powerpoint/2010/main" val="2425597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0FDDFAD-62BC-47C6-83CF-0145CB66FD98}"/>
              </a:ext>
            </a:extLst>
          </p:cNvPr>
          <p:cNvSpPr>
            <a:spLocks noGrp="1"/>
          </p:cNvSpPr>
          <p:nvPr>
            <p:ph type="ctrTitle"/>
          </p:nvPr>
        </p:nvSpPr>
        <p:spPr>
          <a:xfrm>
            <a:off x="-111972" y="369875"/>
            <a:ext cx="9495974" cy="927335"/>
          </a:xfrm>
        </p:spPr>
        <p:txBody>
          <a:bodyPr>
            <a:normAutofit fontScale="90000"/>
          </a:bodyPr>
          <a:lstStyle/>
          <a:p>
            <a:br>
              <a:rPr lang="en-US" b="1" dirty="0"/>
            </a:br>
            <a:r>
              <a:rPr lang="en-US" sz="3600" b="1" dirty="0">
                <a:solidFill>
                  <a:srgbClr val="0070C0"/>
                </a:solidFill>
                <a:latin typeface="+mn-lt"/>
              </a:rPr>
              <a:t>Time will tell if there are tax law changes  </a:t>
            </a:r>
            <a:br>
              <a:rPr lang="en-US" sz="3600" b="1" dirty="0">
                <a:solidFill>
                  <a:srgbClr val="0070C0"/>
                </a:solidFill>
                <a:latin typeface="+mn-lt"/>
              </a:rPr>
            </a:br>
            <a:r>
              <a:rPr lang="en-US" sz="3600" b="1" dirty="0">
                <a:solidFill>
                  <a:srgbClr val="0070C0"/>
                </a:solidFill>
                <a:latin typeface="+mn-lt"/>
              </a:rPr>
              <a:t> which might help to obtain SOME clarity. </a:t>
            </a:r>
          </a:p>
        </p:txBody>
      </p:sp>
      <p:sp>
        <p:nvSpPr>
          <p:cNvPr id="3" name="Content Placeholder 2">
            <a:extLst>
              <a:ext uri="{FF2B5EF4-FFF2-40B4-BE49-F238E27FC236}">
                <a16:creationId xmlns:a16="http://schemas.microsoft.com/office/drawing/2014/main" id="{615D8140-2497-4A86-BC96-3DB1D4B68B28}"/>
              </a:ext>
            </a:extLst>
          </p:cNvPr>
          <p:cNvSpPr>
            <a:spLocks noGrp="1"/>
          </p:cNvSpPr>
          <p:nvPr>
            <p:ph type="subTitle" idx="1"/>
          </p:nvPr>
        </p:nvSpPr>
        <p:spPr>
          <a:xfrm>
            <a:off x="3425328" y="5862709"/>
            <a:ext cx="4256200" cy="521671"/>
          </a:xfrm>
        </p:spPr>
        <p:txBody>
          <a:bodyPr vert="horz" lIns="91440" tIns="45720" rIns="91440" bIns="45720" rtlCol="0">
            <a:noAutofit/>
          </a:bodyPr>
          <a:lstStyle/>
          <a:p>
            <a:pPr marL="0" indent="0" algn="ctr">
              <a:buNone/>
            </a:pPr>
            <a:r>
              <a:rPr lang="en-US" sz="3600" b="1" kern="1200" dirty="0">
                <a:latin typeface="+mn-lt"/>
                <a:ea typeface="+mn-ea"/>
                <a:cs typeface="+mn-cs"/>
              </a:rPr>
              <a:t>Thank you!</a:t>
            </a:r>
          </a:p>
        </p:txBody>
      </p:sp>
      <p:sp>
        <p:nvSpPr>
          <p:cNvPr id="6" name="TextBox 5">
            <a:extLst>
              <a:ext uri="{FF2B5EF4-FFF2-40B4-BE49-F238E27FC236}">
                <a16:creationId xmlns:a16="http://schemas.microsoft.com/office/drawing/2014/main" id="{443378CF-B5A6-4CA9-B919-EA791B3E906C}"/>
              </a:ext>
            </a:extLst>
          </p:cNvPr>
          <p:cNvSpPr txBox="1"/>
          <p:nvPr/>
        </p:nvSpPr>
        <p:spPr>
          <a:xfrm>
            <a:off x="4266981" y="4650121"/>
            <a:ext cx="3145630" cy="923330"/>
          </a:xfrm>
          <a:prstGeom prst="rect">
            <a:avLst/>
          </a:prstGeom>
          <a:noFill/>
        </p:spPr>
        <p:txBody>
          <a:bodyPr wrap="square" rtlCol="0">
            <a:spAutoFit/>
          </a:bodyPr>
          <a:lstStyle/>
          <a:p>
            <a:r>
              <a:rPr lang="en-US" dirty="0"/>
              <a:t>Rachel Votto, CPA, AEP</a:t>
            </a:r>
          </a:p>
          <a:p>
            <a:r>
              <a:rPr lang="en-US" dirty="0">
                <a:solidFill>
                  <a:srgbClr val="0070C0"/>
                </a:solidFill>
                <a:hlinkClick r:id="rId2">
                  <a:extLst>
                    <a:ext uri="{A12FA001-AC4F-418D-AE19-62706E023703}">
                      <ahyp:hlinkClr xmlns:ahyp="http://schemas.microsoft.com/office/drawing/2018/hyperlinkcolor" val="tx"/>
                    </a:ext>
                  </a:extLst>
                </a:hlinkClick>
              </a:rPr>
              <a:t>rvotto@bdgcpa.com</a:t>
            </a:r>
            <a:endParaRPr lang="en-US" dirty="0">
              <a:solidFill>
                <a:srgbClr val="0070C0"/>
              </a:solidFill>
            </a:endParaRPr>
          </a:p>
          <a:p>
            <a:r>
              <a:rPr lang="en-US" dirty="0"/>
              <a:t>201-652-4040</a:t>
            </a:r>
          </a:p>
        </p:txBody>
      </p:sp>
      <p:sp>
        <p:nvSpPr>
          <p:cNvPr id="8" name="TextBox 7">
            <a:extLst>
              <a:ext uri="{FF2B5EF4-FFF2-40B4-BE49-F238E27FC236}">
                <a16:creationId xmlns:a16="http://schemas.microsoft.com/office/drawing/2014/main" id="{31E999CE-F308-44F2-A70D-D34E19B74F44}"/>
              </a:ext>
            </a:extLst>
          </p:cNvPr>
          <p:cNvSpPr txBox="1"/>
          <p:nvPr/>
        </p:nvSpPr>
        <p:spPr>
          <a:xfrm>
            <a:off x="2862123" y="3283645"/>
            <a:ext cx="5745483" cy="1077218"/>
          </a:xfrm>
          <a:prstGeom prst="rect">
            <a:avLst/>
          </a:prstGeom>
          <a:noFill/>
        </p:spPr>
        <p:txBody>
          <a:bodyPr wrap="none" rtlCol="0">
            <a:spAutoFit/>
          </a:bodyPr>
          <a:lstStyle/>
          <a:p>
            <a:pPr algn="ctr"/>
            <a:r>
              <a:rPr lang="en-US" sz="3200" dirty="0"/>
              <a:t>Please reach out if additional </a:t>
            </a:r>
          </a:p>
          <a:p>
            <a:pPr algn="ctr"/>
            <a:r>
              <a:rPr lang="en-US" sz="3200" dirty="0"/>
              <a:t>assistance is needed </a:t>
            </a:r>
          </a:p>
        </p:txBody>
      </p:sp>
      <p:pic>
        <p:nvPicPr>
          <p:cNvPr id="10" name="Picture 9" descr="Text&#10;&#10;Description automatically generated">
            <a:extLst>
              <a:ext uri="{FF2B5EF4-FFF2-40B4-BE49-F238E27FC236}">
                <a16:creationId xmlns:a16="http://schemas.microsoft.com/office/drawing/2014/main" id="{68204F08-BD5B-4C0D-9D3D-E6E6B4E578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1333" y="1550808"/>
            <a:ext cx="5381114" cy="1616461"/>
          </a:xfrm>
          <a:prstGeom prst="rect">
            <a:avLst/>
          </a:prstGeom>
        </p:spPr>
      </p:pic>
      <p:pic>
        <p:nvPicPr>
          <p:cNvPr id="4" name="Picture 3" descr="Logo, company name&#10;&#10;Description automatically generated">
            <a:extLst>
              <a:ext uri="{FF2B5EF4-FFF2-40B4-BE49-F238E27FC236}">
                <a16:creationId xmlns:a16="http://schemas.microsoft.com/office/drawing/2014/main" id="{E05F137E-9AD2-C88D-8B64-ACBE0E1293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7207" y="4360863"/>
            <a:ext cx="2149831" cy="1879666"/>
          </a:xfrm>
          <a:prstGeom prst="rect">
            <a:avLst/>
          </a:prstGeom>
        </p:spPr>
      </p:pic>
    </p:spTree>
    <p:extLst>
      <p:ext uri="{BB962C8B-B14F-4D97-AF65-F5344CB8AC3E}">
        <p14:creationId xmlns:p14="http://schemas.microsoft.com/office/powerpoint/2010/main" val="102499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SECURE Act 2.0 – Securing a Strong Retirement Act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8722508" cy="4422243"/>
          </a:xfrm>
        </p:spPr>
        <p:txBody>
          <a:bodyPr>
            <a:normAutofit/>
          </a:bodyPr>
          <a:lstStyle/>
          <a:p>
            <a:r>
              <a:rPr lang="en-US" sz="3600" dirty="0"/>
              <a:t>Extension of the SECURE ACT</a:t>
            </a:r>
          </a:p>
          <a:p>
            <a:r>
              <a:rPr lang="en-US" sz="3600" dirty="0"/>
              <a:t>Passed House on 3/29/22</a:t>
            </a:r>
          </a:p>
          <a:p>
            <a:r>
              <a:rPr lang="en-US" sz="3600" dirty="0"/>
              <a:t>Senate considering a companion bill</a:t>
            </a:r>
          </a:p>
          <a:p>
            <a:r>
              <a:rPr lang="en-US" sz="3600" dirty="0"/>
              <a:t>Congress expected to vote on final bill in 2022</a:t>
            </a:r>
          </a:p>
        </p:txBody>
      </p:sp>
    </p:spTree>
    <p:extLst>
      <p:ext uri="{BB962C8B-B14F-4D97-AF65-F5344CB8AC3E}">
        <p14:creationId xmlns:p14="http://schemas.microsoft.com/office/powerpoint/2010/main" val="2105889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SECURE Act 2.0 – Securing a Strong Retirement Act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10306878" cy="4422243"/>
          </a:xfrm>
        </p:spPr>
        <p:txBody>
          <a:bodyPr>
            <a:normAutofit lnSpcReduction="10000"/>
          </a:bodyPr>
          <a:lstStyle/>
          <a:p>
            <a:r>
              <a:rPr lang="en-US" sz="3600" dirty="0"/>
              <a:t>Automatic enrollment in retirement plans</a:t>
            </a:r>
          </a:p>
          <a:p>
            <a:r>
              <a:rPr lang="en-US" sz="3600" dirty="0"/>
              <a:t>Only on new plans</a:t>
            </a:r>
          </a:p>
          <a:p>
            <a:r>
              <a:rPr lang="en-US" sz="3600" dirty="0"/>
              <a:t>Auto enrollment at a rate of 3%, initially</a:t>
            </a:r>
          </a:p>
          <a:p>
            <a:r>
              <a:rPr lang="en-US" sz="3600" dirty="0"/>
              <a:t>Increasing the rate of 1% each year</a:t>
            </a:r>
          </a:p>
          <a:p>
            <a:r>
              <a:rPr lang="en-US" sz="3600" dirty="0"/>
              <a:t>Increase to 10%, but not more than 15%</a:t>
            </a:r>
          </a:p>
          <a:p>
            <a:r>
              <a:rPr lang="en-US" sz="3600" dirty="0">
                <a:solidFill>
                  <a:srgbClr val="323232"/>
                </a:solidFill>
                <a:effectLst/>
                <a:ea typeface="Times New Roman" panose="02020603050405020304" pitchFamily="18" charset="0"/>
              </a:rPr>
              <a:t>Employees still may opt out of coverage or change their deferral percentages</a:t>
            </a:r>
            <a:endParaRPr lang="en-US" sz="3600" dirty="0"/>
          </a:p>
        </p:txBody>
      </p:sp>
    </p:spTree>
    <p:extLst>
      <p:ext uri="{BB962C8B-B14F-4D97-AF65-F5344CB8AC3E}">
        <p14:creationId xmlns:p14="http://schemas.microsoft.com/office/powerpoint/2010/main" val="13292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SECURE Act 2.0 – Securing a Strong Retirement Act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10306878" cy="4422243"/>
          </a:xfrm>
        </p:spPr>
        <p:txBody>
          <a:bodyPr>
            <a:normAutofit/>
          </a:bodyPr>
          <a:lstStyle/>
          <a:p>
            <a:r>
              <a:rPr lang="en-US" sz="3600" dirty="0"/>
              <a:t>Increase in age for RMDs</a:t>
            </a:r>
          </a:p>
          <a:p>
            <a:r>
              <a:rPr lang="en-US" sz="3600" dirty="0"/>
              <a:t>2023 = 73 years old</a:t>
            </a:r>
          </a:p>
          <a:p>
            <a:r>
              <a:rPr lang="en-US" sz="3600" dirty="0"/>
              <a:t>2030  = 74 years old</a:t>
            </a:r>
          </a:p>
          <a:p>
            <a:r>
              <a:rPr lang="en-US" sz="3600" dirty="0"/>
              <a:t>2033 = 75 years old</a:t>
            </a:r>
          </a:p>
        </p:txBody>
      </p:sp>
    </p:spTree>
    <p:extLst>
      <p:ext uri="{BB962C8B-B14F-4D97-AF65-F5344CB8AC3E}">
        <p14:creationId xmlns:p14="http://schemas.microsoft.com/office/powerpoint/2010/main" val="2780746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SECURE Act 2.0 – Securing a Strong Retirement Act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9212838" cy="4422243"/>
          </a:xfrm>
        </p:spPr>
        <p:txBody>
          <a:bodyPr>
            <a:normAutofit/>
          </a:bodyPr>
          <a:lstStyle/>
          <a:p>
            <a:r>
              <a:rPr lang="en-US" sz="3600" dirty="0"/>
              <a:t>Indexing IRA catch-up limit</a:t>
            </a:r>
          </a:p>
          <a:p>
            <a:r>
              <a:rPr lang="en-US" sz="3600" dirty="0"/>
              <a:t>Currently $6,500 for ages 50 and over</a:t>
            </a:r>
          </a:p>
          <a:p>
            <a:r>
              <a:rPr lang="en-US" sz="3600" dirty="0"/>
              <a:t>Increase to $10,000 when attaining the age 62, 63 and 64 during the tax year, beginning in 2024</a:t>
            </a:r>
          </a:p>
        </p:txBody>
      </p:sp>
    </p:spTree>
    <p:extLst>
      <p:ext uri="{BB962C8B-B14F-4D97-AF65-F5344CB8AC3E}">
        <p14:creationId xmlns:p14="http://schemas.microsoft.com/office/powerpoint/2010/main" val="261360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SECURE Act 2.0 – Securing a Strong Retirement Act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8735760" cy="4422243"/>
          </a:xfrm>
        </p:spPr>
        <p:txBody>
          <a:bodyPr>
            <a:normAutofit/>
          </a:bodyPr>
          <a:lstStyle/>
          <a:p>
            <a:r>
              <a:rPr lang="en-US" sz="3600" dirty="0"/>
              <a:t>SECURE ACT allows for part-time employees who work at least 500 hours for 3 consecutive years to participate in a 401k Plan.</a:t>
            </a:r>
          </a:p>
          <a:p>
            <a:r>
              <a:rPr lang="en-US" sz="3600" dirty="0"/>
              <a:t>The 3 years would be reduced to 2 years.</a:t>
            </a:r>
          </a:p>
          <a:p>
            <a:r>
              <a:rPr lang="en-US" sz="3600" dirty="0"/>
              <a:t>Beginning in 2023</a:t>
            </a:r>
          </a:p>
        </p:txBody>
      </p:sp>
    </p:spTree>
    <p:extLst>
      <p:ext uri="{BB962C8B-B14F-4D97-AF65-F5344CB8AC3E}">
        <p14:creationId xmlns:p14="http://schemas.microsoft.com/office/powerpoint/2010/main" val="129726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A03B-51DA-430E-B841-EC6149B8518C}"/>
              </a:ext>
            </a:extLst>
          </p:cNvPr>
          <p:cNvSpPr>
            <a:spLocks noGrp="1"/>
          </p:cNvSpPr>
          <p:nvPr>
            <p:ph type="title"/>
          </p:nvPr>
        </p:nvSpPr>
        <p:spPr/>
        <p:txBody>
          <a:bodyPr/>
          <a:lstStyle/>
          <a:p>
            <a:r>
              <a:rPr lang="en-US" dirty="0">
                <a:solidFill>
                  <a:srgbClr val="0070C0"/>
                </a:solidFill>
              </a:rPr>
              <a:t>SECURE Act 2.0 – Securing a Strong Retirement Act</a:t>
            </a:r>
          </a:p>
        </p:txBody>
      </p:sp>
      <p:sp>
        <p:nvSpPr>
          <p:cNvPr id="3" name="Content Placeholder 2">
            <a:extLst>
              <a:ext uri="{FF2B5EF4-FFF2-40B4-BE49-F238E27FC236}">
                <a16:creationId xmlns:a16="http://schemas.microsoft.com/office/drawing/2014/main" id="{1BFBA0D5-1784-45A5-969A-003BF19F5812}"/>
              </a:ext>
            </a:extLst>
          </p:cNvPr>
          <p:cNvSpPr>
            <a:spLocks noGrp="1"/>
          </p:cNvSpPr>
          <p:nvPr>
            <p:ph idx="1"/>
          </p:nvPr>
        </p:nvSpPr>
        <p:spPr>
          <a:xfrm>
            <a:off x="1004588" y="1555223"/>
            <a:ext cx="10306878" cy="4422243"/>
          </a:xfrm>
        </p:spPr>
        <p:txBody>
          <a:bodyPr>
            <a:normAutofit fontScale="77500" lnSpcReduction="20000"/>
          </a:bodyPr>
          <a:lstStyle/>
          <a:p>
            <a:r>
              <a:rPr lang="en-US" sz="3600" dirty="0"/>
              <a:t>Matching ER contributions on a Roth Basis</a:t>
            </a:r>
          </a:p>
          <a:p>
            <a:r>
              <a:rPr lang="en-US" sz="3500" dirty="0">
                <a:solidFill>
                  <a:srgbClr val="323232"/>
                </a:solidFill>
                <a:effectLst/>
                <a:ea typeface="Times New Roman" panose="02020603050405020304" pitchFamily="18" charset="0"/>
              </a:rPr>
              <a:t>Currently, if the value of a retirement benefit is between $1,000 and $5,000, plans may choose to restrict the form of payment to only a lump sum and may distribute the benefit without consent of the plan participant by establishing an IRA on behalf of the participant and transferring the account. Threshold would increase from $5k to $7,000, effective in 2023</a:t>
            </a:r>
          </a:p>
          <a:p>
            <a:r>
              <a:rPr lang="en-US" sz="3600" dirty="0"/>
              <a:t>Other provisions to help simplify administration</a:t>
            </a:r>
          </a:p>
          <a:p>
            <a:r>
              <a:rPr lang="en-US" sz="3300" dirty="0">
                <a:solidFill>
                  <a:srgbClr val="323232"/>
                </a:solidFill>
                <a:ea typeface="Times New Roman" panose="02020603050405020304" pitchFamily="18" charset="0"/>
              </a:rPr>
              <a:t>A</a:t>
            </a:r>
            <a:r>
              <a:rPr lang="en-US" sz="3300" dirty="0">
                <a:solidFill>
                  <a:srgbClr val="323232"/>
                </a:solidFill>
                <a:effectLst/>
                <a:ea typeface="Times New Roman" panose="02020603050405020304" pitchFamily="18" charset="0"/>
              </a:rPr>
              <a:t>llow more types of plan administration errors to be corrected internally through self-correction, rather than a formal correction procedure </a:t>
            </a:r>
            <a:endParaRPr lang="en-US" sz="3300" dirty="0"/>
          </a:p>
        </p:txBody>
      </p:sp>
    </p:spTree>
    <p:extLst>
      <p:ext uri="{BB962C8B-B14F-4D97-AF65-F5344CB8AC3E}">
        <p14:creationId xmlns:p14="http://schemas.microsoft.com/office/powerpoint/2010/main" val="20114672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6BAAD04CE0464B86AD3373801A5AAA" ma:contentTypeVersion="8" ma:contentTypeDescription="Create a new document." ma:contentTypeScope="" ma:versionID="e66ee216912aa47d7fc7742f6ad789a4">
  <xsd:schema xmlns:xsd="http://www.w3.org/2001/XMLSchema" xmlns:xs="http://www.w3.org/2001/XMLSchema" xmlns:p="http://schemas.microsoft.com/office/2006/metadata/properties" xmlns:ns2="ac4daf03-a221-4b56-982a-4dc1eca71d05" xmlns:ns3="bb695300-e083-452a-8272-68f5d9480725" targetNamespace="http://schemas.microsoft.com/office/2006/metadata/properties" ma:root="true" ma:fieldsID="66ed4af1a9074ce173378e7911d5eaa0" ns2:_="" ns3:_="">
    <xsd:import namespace="ac4daf03-a221-4b56-982a-4dc1eca71d05"/>
    <xsd:import namespace="bb695300-e083-452a-8272-68f5d9480725"/>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daf03-a221-4b56-982a-4dc1eca71d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695300-e083-452a-8272-68f5d948072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263CE2-7BDE-4595-8182-6ACB72833478}">
  <ds:schemaRefs>
    <ds:schemaRef ds:uri="http://schemas.microsoft.com/sharepoint/v3/contenttype/forms"/>
  </ds:schemaRefs>
</ds:datastoreItem>
</file>

<file path=customXml/itemProps2.xml><?xml version="1.0" encoding="utf-8"?>
<ds:datastoreItem xmlns:ds="http://schemas.openxmlformats.org/officeDocument/2006/customXml" ds:itemID="{6CF59E73-0FA4-45EC-8FA9-EF9C14AEDB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daf03-a221-4b56-982a-4dc1eca71d05"/>
    <ds:schemaRef ds:uri="bb695300-e083-452a-8272-68f5d94807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4D965A-A635-44F8-B599-4BB3E991F860}">
  <ds:schemaRefs>
    <ds:schemaRef ds:uri="bb695300-e083-452a-8272-68f5d9480725"/>
    <ds:schemaRef ds:uri="ac4daf03-a221-4b56-982a-4dc1eca71d05"/>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27301</TotalTime>
  <Words>3438</Words>
  <Application>Microsoft Office PowerPoint</Application>
  <PresentationFormat>Widescreen</PresentationFormat>
  <Paragraphs>341</Paragraphs>
  <Slides>36</Slides>
  <Notes>0</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36</vt:i4>
      </vt:variant>
    </vt:vector>
  </HeadingPairs>
  <TitlesOfParts>
    <vt:vector size="46" baseType="lpstr">
      <vt:lpstr>Arial</vt:lpstr>
      <vt:lpstr>Calibri</vt:lpstr>
      <vt:lpstr>Georgia</vt:lpstr>
      <vt:lpstr>Poppins</vt:lpstr>
      <vt:lpstr>Trebuchet MS</vt:lpstr>
      <vt:lpstr>Wingdings 3</vt:lpstr>
      <vt:lpstr>Facet</vt:lpstr>
      <vt:lpstr>Facet</vt:lpstr>
      <vt:lpstr>Facet</vt:lpstr>
      <vt:lpstr>Acrobat Document</vt:lpstr>
      <vt:lpstr>  Tax Planning, Review of Recent Tax Legislation and Where are we Going?</vt:lpstr>
      <vt:lpstr>National Association of Estate Planners &amp; Councils (NAEPC)</vt:lpstr>
      <vt:lpstr>SECURE Act </vt:lpstr>
      <vt:lpstr>SECURE Act 2.0 – Securing a Strong Retirement Act</vt:lpstr>
      <vt:lpstr>SECURE Act 2.0 – Securing a Strong Retirement Act</vt:lpstr>
      <vt:lpstr>SECURE Act 2.0 – Securing a Strong Retirement Act</vt:lpstr>
      <vt:lpstr>SECURE Act 2.0 – Securing a Strong Retirement Act</vt:lpstr>
      <vt:lpstr>SECURE Act 2.0 – Securing a Strong Retirement Act</vt:lpstr>
      <vt:lpstr>SECURE Act 2.0 – Securing a Strong Retirement Act</vt:lpstr>
      <vt:lpstr>Infrastructure Investment and Jobs Act</vt:lpstr>
      <vt:lpstr>Employee Retention Credit</vt:lpstr>
      <vt:lpstr>Change in Business Meals Deduction Consolidated Appropriations Act of 2021</vt:lpstr>
      <vt:lpstr>Tax Planning for Business Owners  State and Local Taxes</vt:lpstr>
      <vt:lpstr>Tax Planning for Business Owners State and Local Taxes - PTE</vt:lpstr>
      <vt:lpstr>Income Tax Planning</vt:lpstr>
      <vt:lpstr>IRA Planning</vt:lpstr>
      <vt:lpstr>IRA Planning</vt:lpstr>
      <vt:lpstr>ROTH IRA CONVERSIONS</vt:lpstr>
      <vt:lpstr>Charitable Donations</vt:lpstr>
      <vt:lpstr>Current Environment…Where are we now?</vt:lpstr>
      <vt:lpstr>Latest Tax Policy – Build Back Better plan by the House Ways &amp; Means Committee </vt:lpstr>
      <vt:lpstr>Latest Tax Policy – Build Back Better plan by the House Ways &amp; Means Committee</vt:lpstr>
      <vt:lpstr>Latest Tax Policy – Build Back Better Plan   House Rules Committee Print 117-18 – released Nov 3 and amended Nov 4</vt:lpstr>
      <vt:lpstr>Estate Tax</vt:lpstr>
      <vt:lpstr>Estate and Gift Tax “Use it or Lose it”</vt:lpstr>
      <vt:lpstr>Estate and Gift Tax “Use it or Lose it”</vt:lpstr>
      <vt:lpstr>Estate and Gift Tax “Use it or Lose it”</vt:lpstr>
      <vt:lpstr>Estate and Gift Tax “Use it or Lose it”</vt:lpstr>
      <vt:lpstr>Estate and Gift Tax “Use it or Lose it”</vt:lpstr>
      <vt:lpstr>Estate Tax Planning</vt:lpstr>
      <vt:lpstr>Build Back Better Plan – Estate Tax Provisions</vt:lpstr>
      <vt:lpstr>Estate Tax Planning</vt:lpstr>
      <vt:lpstr>Estate Tax Planning</vt:lpstr>
      <vt:lpstr>Estate Planning - Charitable Remainder Trusts </vt:lpstr>
      <vt:lpstr>Income Tax Planning</vt:lpstr>
      <vt:lpstr> Time will tell if there are tax law changes    which might help to obtain SOME clarity.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Cuts and Job Act</dc:title>
  <dc:creator>Rachel Votto</dc:creator>
  <cp:lastModifiedBy>Vivi Anthony</cp:lastModifiedBy>
  <cp:revision>209</cp:revision>
  <cp:lastPrinted>2021-05-19T22:02:44Z</cp:lastPrinted>
  <dcterms:created xsi:type="dcterms:W3CDTF">2018-01-29T17:36:04Z</dcterms:created>
  <dcterms:modified xsi:type="dcterms:W3CDTF">2022-05-18T15:18:50Z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0x0101007B6BAAD04CE0464B86AD3373801A5AAA</vt:lpwstr>
  </property>
</Properties>
</file>